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8" r:id="rId40"/>
    <p:sldId id="295" r:id="rId41"/>
    <p:sldId id="296" r:id="rId42"/>
    <p:sldId id="297" r:id="rId43"/>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76" y="-96"/>
      </p:cViewPr>
      <p:guideLst>
        <p:guide orient="horz" pos="2880"/>
        <p:guide pos="216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400" b="1" i="1">
                <a:solidFill>
                  <a:srgbClr val="FF000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400" b="1" i="1">
                <a:solidFill>
                  <a:srgbClr val="FF0000"/>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1/29/2024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400" b="1" i="1">
                <a:solidFill>
                  <a:srgbClr val="FF000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1/29/2024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1/29/2024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542669" y="-120040"/>
            <a:ext cx="6058661" cy="1435100"/>
          </a:xfrm>
          <a:prstGeom prst="rect">
            <a:avLst/>
          </a:prstGeom>
        </p:spPr>
        <p:txBody>
          <a:bodyPr wrap="square" lIns="0" tIns="0" rIns="0" bIns="0">
            <a:spAutoFit/>
          </a:bodyPr>
          <a:lstStyle>
            <a:lvl1pPr>
              <a:defRPr sz="5400" b="1" i="1">
                <a:solidFill>
                  <a:srgbClr val="FF0000"/>
                </a:solidFill>
                <a:latin typeface="Calibri"/>
                <a:cs typeface="Calibri"/>
              </a:defRPr>
            </a:lvl1pPr>
          </a:lstStyle>
          <a:p>
            <a:endParaRPr/>
          </a:p>
        </p:txBody>
      </p:sp>
      <p:sp>
        <p:nvSpPr>
          <p:cNvPr id="3" name="Holder 3"/>
          <p:cNvSpPr>
            <a:spLocks noGrp="1"/>
          </p:cNvSpPr>
          <p:nvPr>
            <p:ph type="body" idx="1"/>
          </p:nvPr>
        </p:nvSpPr>
        <p:spPr>
          <a:xfrm>
            <a:off x="2424112" y="1878901"/>
            <a:ext cx="6705600" cy="137858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1/29/2024</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Layout" Target="../slideLayouts/slideLayout3.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1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4.xml"/><Relationship Id="rId4" Type="http://schemas.openxmlformats.org/officeDocument/2006/relationships/image" Target="../media/image53.png"/></Relationships>
</file>

<file path=ppt/slides/_rels/slide1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55.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1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1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5" Type="http://schemas.openxmlformats.org/officeDocument/2006/relationships/image" Target="../media/image64.jpeg"/><Relationship Id="rId4" Type="http://schemas.openxmlformats.org/officeDocument/2006/relationships/image" Target="../media/image57.png"/></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jpeg"/></Relationships>
</file>

<file path=ppt/slides/_rels/slide2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2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2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3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3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5.xml"/><Relationship Id="rId5" Type="http://schemas.openxmlformats.org/officeDocument/2006/relationships/image" Target="../media/image99.png"/><Relationship Id="rId4" Type="http://schemas.openxmlformats.org/officeDocument/2006/relationships/image" Target="../media/image98.png"/></Relationships>
</file>

<file path=ppt/slides/_rels/slide3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2.xml"/><Relationship Id="rId4" Type="http://schemas.openxmlformats.org/officeDocument/2006/relationships/image" Target="../media/image95.png"/></Relationships>
</file>

<file path=ppt/slides/_rels/slide3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2.xml"/><Relationship Id="rId5" Type="http://schemas.openxmlformats.org/officeDocument/2006/relationships/image" Target="../media/image105.png"/><Relationship Id="rId4" Type="http://schemas.openxmlformats.org/officeDocument/2006/relationships/image" Target="../media/image10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08.png"/><Relationship Id="rId7" Type="http://schemas.openxmlformats.org/officeDocument/2006/relationships/image" Target="../media/image112.png"/><Relationship Id="rId2" Type="http://schemas.openxmlformats.org/officeDocument/2006/relationships/image" Target="../media/image107.jpeg"/><Relationship Id="rId1" Type="http://schemas.openxmlformats.org/officeDocument/2006/relationships/slideLayout" Target="../slideLayouts/slideLayout4.xml"/><Relationship Id="rId6" Type="http://schemas.openxmlformats.org/officeDocument/2006/relationships/image" Target="../media/image111.png"/><Relationship Id="rId11" Type="http://schemas.openxmlformats.org/officeDocument/2006/relationships/image" Target="../media/image116.png"/><Relationship Id="rId5" Type="http://schemas.openxmlformats.org/officeDocument/2006/relationships/image" Target="../media/image110.png"/><Relationship Id="rId10" Type="http://schemas.openxmlformats.org/officeDocument/2006/relationships/image" Target="../media/image115.png"/><Relationship Id="rId4" Type="http://schemas.openxmlformats.org/officeDocument/2006/relationships/image" Target="../media/image109.png"/><Relationship Id="rId9" Type="http://schemas.openxmlformats.org/officeDocument/2006/relationships/image" Target="../media/image114.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46304" y="82296"/>
            <a:ext cx="8845550" cy="6555105"/>
            <a:chOff x="146304" y="82296"/>
            <a:chExt cx="8845550" cy="6555105"/>
          </a:xfrm>
        </p:grpSpPr>
        <p:sp>
          <p:nvSpPr>
            <p:cNvPr id="3" name="object 3"/>
            <p:cNvSpPr/>
            <p:nvPr/>
          </p:nvSpPr>
          <p:spPr>
            <a:xfrm>
              <a:off x="152400" y="152400"/>
              <a:ext cx="8839200" cy="6477000"/>
            </a:xfrm>
            <a:custGeom>
              <a:avLst/>
              <a:gdLst/>
              <a:ahLst/>
              <a:cxnLst/>
              <a:rect l="l" t="t" r="r" b="b"/>
              <a:pathLst>
                <a:path w="8839200" h="6477000">
                  <a:moveTo>
                    <a:pt x="8839200" y="0"/>
                  </a:moveTo>
                  <a:lnTo>
                    <a:pt x="0" y="0"/>
                  </a:lnTo>
                  <a:lnTo>
                    <a:pt x="0" y="6477000"/>
                  </a:lnTo>
                  <a:lnTo>
                    <a:pt x="8839200" y="6477000"/>
                  </a:lnTo>
                  <a:lnTo>
                    <a:pt x="8839200" y="0"/>
                  </a:lnTo>
                  <a:close/>
                </a:path>
              </a:pathLst>
            </a:custGeom>
            <a:solidFill>
              <a:srgbClr val="252525"/>
            </a:solidFill>
          </p:spPr>
          <p:txBody>
            <a:bodyPr wrap="square" lIns="0" tIns="0" rIns="0" bIns="0" rtlCol="0"/>
            <a:lstStyle/>
            <a:p>
              <a:endParaRPr/>
            </a:p>
          </p:txBody>
        </p:sp>
        <p:pic>
          <p:nvPicPr>
            <p:cNvPr id="4" name="object 4"/>
            <p:cNvPicPr/>
            <p:nvPr/>
          </p:nvPicPr>
          <p:blipFill>
            <a:blip r:embed="rId2" cstate="print"/>
            <a:stretch>
              <a:fillRect/>
            </a:stretch>
          </p:blipFill>
          <p:spPr>
            <a:xfrm>
              <a:off x="146304" y="82296"/>
              <a:ext cx="8749284" cy="6554724"/>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714375"/>
          </a:xfrm>
          <a:custGeom>
            <a:avLst/>
            <a:gdLst/>
            <a:ahLst/>
            <a:cxnLst/>
            <a:rect l="l" t="t" r="r" b="b"/>
            <a:pathLst>
              <a:path w="9144000" h="714375">
                <a:moveTo>
                  <a:pt x="9144000" y="0"/>
                </a:moveTo>
                <a:lnTo>
                  <a:pt x="0" y="0"/>
                </a:lnTo>
                <a:lnTo>
                  <a:pt x="0" y="714375"/>
                </a:lnTo>
                <a:lnTo>
                  <a:pt x="9144000" y="714375"/>
                </a:lnTo>
                <a:lnTo>
                  <a:pt x="9144000" y="0"/>
                </a:lnTo>
                <a:close/>
              </a:path>
            </a:pathLst>
          </a:custGeom>
          <a:solidFill>
            <a:srgbClr val="252525"/>
          </a:solidFill>
        </p:spPr>
        <p:txBody>
          <a:bodyPr wrap="square" lIns="0" tIns="0" rIns="0" bIns="0" rtlCol="0"/>
          <a:lstStyle/>
          <a:p>
            <a:endParaRPr/>
          </a:p>
        </p:txBody>
      </p:sp>
      <p:sp>
        <p:nvSpPr>
          <p:cNvPr id="3" name="object 3"/>
          <p:cNvSpPr txBox="1">
            <a:spLocks noGrp="1"/>
          </p:cNvSpPr>
          <p:nvPr>
            <p:ph type="title"/>
          </p:nvPr>
        </p:nvSpPr>
        <p:spPr>
          <a:xfrm>
            <a:off x="835558" y="0"/>
            <a:ext cx="7470775" cy="848360"/>
          </a:xfrm>
          <a:prstGeom prst="rect">
            <a:avLst/>
          </a:prstGeom>
        </p:spPr>
        <p:txBody>
          <a:bodyPr vert="horz" wrap="square" lIns="0" tIns="12700" rIns="0" bIns="0" rtlCol="0">
            <a:spAutoFit/>
          </a:bodyPr>
          <a:lstStyle/>
          <a:p>
            <a:pPr marL="12700">
              <a:lnSpc>
                <a:spcPct val="100000"/>
              </a:lnSpc>
              <a:spcBef>
                <a:spcPts val="100"/>
              </a:spcBef>
            </a:pPr>
            <a:r>
              <a:rPr i="0" u="heavy" spc="-65" dirty="0">
                <a:solidFill>
                  <a:srgbClr val="FFFF00"/>
                </a:solidFill>
                <a:uFill>
                  <a:solidFill>
                    <a:srgbClr val="FFFF00"/>
                  </a:solidFill>
                </a:uFill>
                <a:latin typeface="Calibri"/>
                <a:cs typeface="Calibri"/>
              </a:rPr>
              <a:t>Traversal</a:t>
            </a:r>
            <a:r>
              <a:rPr i="0" u="heavy" spc="-55" dirty="0">
                <a:solidFill>
                  <a:srgbClr val="FFC000"/>
                </a:solidFill>
                <a:uFill>
                  <a:solidFill>
                    <a:srgbClr val="FFFF00"/>
                  </a:solidFill>
                </a:uFill>
                <a:latin typeface="Calibri"/>
                <a:cs typeface="Calibri"/>
              </a:rPr>
              <a:t> </a:t>
            </a:r>
            <a:r>
              <a:rPr i="0" u="heavy" dirty="0">
                <a:solidFill>
                  <a:srgbClr val="FFC000"/>
                </a:solidFill>
                <a:uFill>
                  <a:solidFill>
                    <a:srgbClr val="FFFF00"/>
                  </a:solidFill>
                </a:uFill>
                <a:latin typeface="Calibri"/>
                <a:cs typeface="Calibri"/>
              </a:rPr>
              <a:t>in</a:t>
            </a:r>
            <a:r>
              <a:rPr i="0" u="heavy" spc="-20" dirty="0">
                <a:solidFill>
                  <a:srgbClr val="FFC000"/>
                </a:solidFill>
                <a:uFill>
                  <a:solidFill>
                    <a:srgbClr val="FFFF00"/>
                  </a:solidFill>
                </a:uFill>
                <a:latin typeface="Calibri"/>
                <a:cs typeface="Calibri"/>
              </a:rPr>
              <a:t> </a:t>
            </a:r>
            <a:r>
              <a:rPr i="0" u="heavy" dirty="0">
                <a:solidFill>
                  <a:srgbClr val="FFC000"/>
                </a:solidFill>
                <a:uFill>
                  <a:solidFill>
                    <a:srgbClr val="FFFF00"/>
                  </a:solidFill>
                </a:uFill>
                <a:latin typeface="Calibri"/>
                <a:cs typeface="Calibri"/>
              </a:rPr>
              <a:t>a</a:t>
            </a:r>
            <a:r>
              <a:rPr i="0" u="heavy" spc="-25" dirty="0">
                <a:solidFill>
                  <a:srgbClr val="FFC000"/>
                </a:solidFill>
                <a:uFill>
                  <a:solidFill>
                    <a:srgbClr val="FFFF00"/>
                  </a:solidFill>
                </a:uFill>
                <a:latin typeface="Calibri"/>
                <a:cs typeface="Calibri"/>
              </a:rPr>
              <a:t> </a:t>
            </a:r>
            <a:r>
              <a:rPr i="0" u="heavy" spc="-15" dirty="0">
                <a:solidFill>
                  <a:srgbClr val="FFC000"/>
                </a:solidFill>
                <a:uFill>
                  <a:solidFill>
                    <a:srgbClr val="FFFF00"/>
                  </a:solidFill>
                </a:uFill>
                <a:latin typeface="Calibri"/>
                <a:cs typeface="Calibri"/>
              </a:rPr>
              <a:t>DICTIONARY</a:t>
            </a:r>
          </a:p>
        </p:txBody>
      </p:sp>
      <p:sp>
        <p:nvSpPr>
          <p:cNvPr id="4" name="object 4"/>
          <p:cNvSpPr/>
          <p:nvPr/>
        </p:nvSpPr>
        <p:spPr>
          <a:xfrm>
            <a:off x="71405" y="1143019"/>
            <a:ext cx="2929255" cy="5715000"/>
          </a:xfrm>
          <a:custGeom>
            <a:avLst/>
            <a:gdLst/>
            <a:ahLst/>
            <a:cxnLst/>
            <a:rect l="l" t="t" r="r" b="b"/>
            <a:pathLst>
              <a:path w="2929255" h="5715000">
                <a:moveTo>
                  <a:pt x="2929001" y="0"/>
                </a:moveTo>
                <a:lnTo>
                  <a:pt x="0" y="0"/>
                </a:lnTo>
                <a:lnTo>
                  <a:pt x="0" y="5714978"/>
                </a:lnTo>
                <a:lnTo>
                  <a:pt x="2929001" y="5714978"/>
                </a:lnTo>
                <a:lnTo>
                  <a:pt x="2929001" y="0"/>
                </a:lnTo>
                <a:close/>
              </a:path>
            </a:pathLst>
          </a:custGeom>
          <a:solidFill>
            <a:srgbClr val="252525"/>
          </a:solidFill>
        </p:spPr>
        <p:txBody>
          <a:bodyPr wrap="square" lIns="0" tIns="0" rIns="0" bIns="0" rtlCol="0"/>
          <a:lstStyle/>
          <a:p>
            <a:endParaRPr/>
          </a:p>
        </p:txBody>
      </p:sp>
      <p:sp>
        <p:nvSpPr>
          <p:cNvPr id="5" name="object 5"/>
          <p:cNvSpPr txBox="1"/>
          <p:nvPr/>
        </p:nvSpPr>
        <p:spPr>
          <a:xfrm>
            <a:off x="150063" y="518971"/>
            <a:ext cx="2733040" cy="6272530"/>
          </a:xfrm>
          <a:prstGeom prst="rect">
            <a:avLst/>
          </a:prstGeom>
        </p:spPr>
        <p:txBody>
          <a:bodyPr vert="horz" wrap="square" lIns="0" tIns="91440" rIns="0" bIns="0" rtlCol="0">
            <a:spAutoFit/>
          </a:bodyPr>
          <a:lstStyle/>
          <a:p>
            <a:pPr marL="83185">
              <a:lnSpc>
                <a:spcPct val="100000"/>
              </a:lnSpc>
              <a:spcBef>
                <a:spcPts val="720"/>
              </a:spcBef>
            </a:pPr>
            <a:r>
              <a:rPr sz="3200" u="heavy" spc="50" dirty="0">
                <a:uFill>
                  <a:solidFill>
                    <a:srgbClr val="000000"/>
                  </a:solidFill>
                </a:uFill>
                <a:latin typeface="Arial MT"/>
                <a:cs typeface="Arial MT"/>
              </a:rPr>
              <a:t>CONTENTS</a:t>
            </a:r>
            <a:endParaRPr sz="3200">
              <a:latin typeface="Arial MT"/>
              <a:cs typeface="Arial MT"/>
            </a:endParaRPr>
          </a:p>
          <a:p>
            <a:pPr marL="12700">
              <a:lnSpc>
                <a:spcPct val="100000"/>
              </a:lnSpc>
              <a:spcBef>
                <a:spcPts val="530"/>
              </a:spcBef>
            </a:pPr>
            <a:r>
              <a:rPr sz="2800" b="1" u="heavy" spc="-10" dirty="0">
                <a:solidFill>
                  <a:srgbClr val="FFFF00"/>
                </a:solidFill>
                <a:uFill>
                  <a:solidFill>
                    <a:srgbClr val="FFFF00"/>
                  </a:solidFill>
                </a:uFill>
                <a:latin typeface="Calibri"/>
                <a:cs typeface="Calibri"/>
              </a:rPr>
              <a:t>Introduction</a:t>
            </a:r>
            <a:r>
              <a:rPr sz="2800" b="1" u="heavy" dirty="0">
                <a:solidFill>
                  <a:srgbClr val="FFFF00"/>
                </a:solidFill>
                <a:uFill>
                  <a:solidFill>
                    <a:srgbClr val="FFFF00"/>
                  </a:solidFill>
                </a:uFill>
                <a:latin typeface="Calibri"/>
                <a:cs typeface="Calibri"/>
              </a:rPr>
              <a:t> </a:t>
            </a:r>
            <a:r>
              <a:rPr sz="2800" b="1" u="heavy" spc="-5" dirty="0">
                <a:solidFill>
                  <a:srgbClr val="FFFF00"/>
                </a:solidFill>
                <a:uFill>
                  <a:solidFill>
                    <a:srgbClr val="FFFF00"/>
                  </a:solidFill>
                </a:uFill>
                <a:latin typeface="Calibri"/>
                <a:cs typeface="Calibri"/>
              </a:rPr>
              <a:t>:</a:t>
            </a:r>
            <a:endParaRPr sz="2800">
              <a:latin typeface="Calibri"/>
              <a:cs typeface="Calibri"/>
            </a:endParaRPr>
          </a:p>
          <a:p>
            <a:pPr marL="12700">
              <a:lnSpc>
                <a:spcPct val="100000"/>
              </a:lnSpc>
              <a:spcBef>
                <a:spcPts val="55"/>
              </a:spcBef>
            </a:pPr>
            <a:r>
              <a:rPr sz="2000" spc="-10" dirty="0">
                <a:solidFill>
                  <a:srgbClr val="FFC000"/>
                </a:solidFill>
                <a:latin typeface="Calibri"/>
                <a:cs typeface="Calibri"/>
              </a:rPr>
              <a:t>Definition,</a:t>
            </a:r>
            <a:endParaRPr sz="2000">
              <a:latin typeface="Calibri"/>
              <a:cs typeface="Calibri"/>
            </a:endParaRPr>
          </a:p>
          <a:p>
            <a:pPr marL="12700">
              <a:lnSpc>
                <a:spcPct val="100000"/>
              </a:lnSpc>
              <a:spcBef>
                <a:spcPts val="5"/>
              </a:spcBef>
            </a:pPr>
            <a:r>
              <a:rPr sz="2000" spc="-10" dirty="0">
                <a:solidFill>
                  <a:srgbClr val="FFC000"/>
                </a:solidFill>
                <a:latin typeface="Calibri"/>
                <a:cs typeface="Calibri"/>
              </a:rPr>
              <a:t>Creation,</a:t>
            </a:r>
            <a:endParaRPr sz="2000">
              <a:latin typeface="Calibri"/>
              <a:cs typeface="Calibri"/>
            </a:endParaRPr>
          </a:p>
          <a:p>
            <a:pPr marL="12700" marR="633730">
              <a:lnSpc>
                <a:spcPct val="100000"/>
              </a:lnSpc>
            </a:pPr>
            <a:r>
              <a:rPr sz="2000" dirty="0">
                <a:solidFill>
                  <a:srgbClr val="FFC000"/>
                </a:solidFill>
                <a:latin typeface="Calibri"/>
                <a:cs typeface="Calibri"/>
              </a:rPr>
              <a:t>Accessing</a:t>
            </a:r>
            <a:r>
              <a:rPr sz="2000" spc="-60" dirty="0">
                <a:solidFill>
                  <a:srgbClr val="FFC000"/>
                </a:solidFill>
                <a:latin typeface="Calibri"/>
                <a:cs typeface="Calibri"/>
              </a:rPr>
              <a:t> </a:t>
            </a:r>
            <a:r>
              <a:rPr sz="2000" spc="-5" dirty="0">
                <a:solidFill>
                  <a:srgbClr val="FFC000"/>
                </a:solidFill>
                <a:latin typeface="Calibri"/>
                <a:cs typeface="Calibri"/>
              </a:rPr>
              <a:t>elements, </a:t>
            </a:r>
            <a:r>
              <a:rPr sz="2000" spc="-440" dirty="0">
                <a:solidFill>
                  <a:srgbClr val="FFC000"/>
                </a:solidFill>
                <a:latin typeface="Calibri"/>
                <a:cs typeface="Calibri"/>
              </a:rPr>
              <a:t> </a:t>
            </a:r>
            <a:r>
              <a:rPr sz="2000" dirty="0">
                <a:solidFill>
                  <a:srgbClr val="FFC000"/>
                </a:solidFill>
                <a:latin typeface="Calibri"/>
                <a:cs typeface="Calibri"/>
              </a:rPr>
              <a:t>Add</a:t>
            </a:r>
            <a:r>
              <a:rPr sz="2000" spc="90" dirty="0">
                <a:solidFill>
                  <a:srgbClr val="FFC000"/>
                </a:solidFill>
                <a:latin typeface="Calibri"/>
                <a:cs typeface="Calibri"/>
              </a:rPr>
              <a:t> </a:t>
            </a:r>
            <a:r>
              <a:rPr sz="2000" dirty="0">
                <a:solidFill>
                  <a:srgbClr val="FFC000"/>
                </a:solidFill>
                <a:latin typeface="Calibri"/>
                <a:cs typeface="Calibri"/>
              </a:rPr>
              <a:t>an</a:t>
            </a:r>
            <a:r>
              <a:rPr sz="2000" spc="120" dirty="0">
                <a:solidFill>
                  <a:srgbClr val="FFC000"/>
                </a:solidFill>
                <a:latin typeface="Calibri"/>
                <a:cs typeface="Calibri"/>
              </a:rPr>
              <a:t> </a:t>
            </a:r>
            <a:r>
              <a:rPr sz="2000" spc="-5" dirty="0">
                <a:solidFill>
                  <a:srgbClr val="FFC000"/>
                </a:solidFill>
                <a:latin typeface="Calibri"/>
                <a:cs typeface="Calibri"/>
              </a:rPr>
              <a:t>item, </a:t>
            </a:r>
            <a:r>
              <a:rPr sz="2000" dirty="0">
                <a:solidFill>
                  <a:srgbClr val="FFC000"/>
                </a:solidFill>
                <a:latin typeface="Calibri"/>
                <a:cs typeface="Calibri"/>
              </a:rPr>
              <a:t> Modify</a:t>
            </a:r>
            <a:r>
              <a:rPr sz="2000" spc="-25" dirty="0">
                <a:solidFill>
                  <a:srgbClr val="FFC000"/>
                </a:solidFill>
                <a:latin typeface="Calibri"/>
                <a:cs typeface="Calibri"/>
              </a:rPr>
              <a:t> </a:t>
            </a:r>
            <a:r>
              <a:rPr sz="2000" dirty="0">
                <a:solidFill>
                  <a:srgbClr val="FFC000"/>
                </a:solidFill>
                <a:latin typeface="Calibri"/>
                <a:cs typeface="Calibri"/>
              </a:rPr>
              <a:t>an</a:t>
            </a:r>
            <a:r>
              <a:rPr sz="2000" spc="-5" dirty="0">
                <a:solidFill>
                  <a:srgbClr val="FFC000"/>
                </a:solidFill>
                <a:latin typeface="Calibri"/>
                <a:cs typeface="Calibri"/>
              </a:rPr>
              <a:t> </a:t>
            </a:r>
            <a:r>
              <a:rPr sz="2000" spc="-10" dirty="0">
                <a:solidFill>
                  <a:srgbClr val="FFC000"/>
                </a:solidFill>
                <a:latin typeface="Calibri"/>
                <a:cs typeface="Calibri"/>
              </a:rPr>
              <a:t>item,</a:t>
            </a:r>
            <a:endParaRPr sz="2000">
              <a:latin typeface="Calibri"/>
              <a:cs typeface="Calibri"/>
            </a:endParaRPr>
          </a:p>
          <a:p>
            <a:pPr marL="12700">
              <a:lnSpc>
                <a:spcPts val="3770"/>
              </a:lnSpc>
            </a:pPr>
            <a:r>
              <a:rPr sz="3200" b="1" spc="-35" dirty="0">
                <a:solidFill>
                  <a:srgbClr val="FFFF00"/>
                </a:solidFill>
                <a:latin typeface="Calibri"/>
                <a:cs typeface="Calibri"/>
              </a:rPr>
              <a:t>Traversal</a:t>
            </a:r>
            <a:r>
              <a:rPr sz="2000" spc="-35" dirty="0">
                <a:solidFill>
                  <a:srgbClr val="FFC000"/>
                </a:solidFill>
                <a:latin typeface="Calibri"/>
                <a:cs typeface="Calibri"/>
              </a:rPr>
              <a:t>,</a:t>
            </a:r>
            <a:endParaRPr sz="2000">
              <a:latin typeface="Calibri"/>
              <a:cs typeface="Calibri"/>
            </a:endParaRPr>
          </a:p>
          <a:p>
            <a:pPr marL="12700" marR="68580">
              <a:lnSpc>
                <a:spcPct val="99900"/>
              </a:lnSpc>
              <a:spcBef>
                <a:spcPts val="75"/>
              </a:spcBef>
            </a:pPr>
            <a:r>
              <a:rPr sz="2000" spc="-5" dirty="0">
                <a:solidFill>
                  <a:srgbClr val="FFC000"/>
                </a:solidFill>
                <a:latin typeface="Calibri"/>
                <a:cs typeface="Calibri"/>
              </a:rPr>
              <a:t>Membership </a:t>
            </a:r>
            <a:r>
              <a:rPr sz="2000" spc="-15" dirty="0">
                <a:solidFill>
                  <a:srgbClr val="FFC000"/>
                </a:solidFill>
                <a:latin typeface="Calibri"/>
                <a:cs typeface="Calibri"/>
              </a:rPr>
              <a:t>operator </a:t>
            </a:r>
            <a:r>
              <a:rPr sz="2000" spc="-10" dirty="0">
                <a:solidFill>
                  <a:srgbClr val="FFC000"/>
                </a:solidFill>
                <a:latin typeface="Calibri"/>
                <a:cs typeface="Calibri"/>
              </a:rPr>
              <a:t> </a:t>
            </a:r>
            <a:r>
              <a:rPr sz="2400" b="1" u="heavy" spc="-5" dirty="0">
                <a:solidFill>
                  <a:srgbClr val="FFC000"/>
                </a:solidFill>
                <a:uFill>
                  <a:solidFill>
                    <a:srgbClr val="FFC000"/>
                  </a:solidFill>
                </a:uFill>
                <a:latin typeface="Calibri"/>
                <a:cs typeface="Calibri"/>
              </a:rPr>
              <a:t>Functions/Methods</a:t>
            </a:r>
            <a:r>
              <a:rPr sz="2400" b="1" spc="-55" dirty="0">
                <a:solidFill>
                  <a:srgbClr val="FFC000"/>
                </a:solidFill>
                <a:latin typeface="Calibri"/>
                <a:cs typeface="Calibri"/>
              </a:rPr>
              <a:t> </a:t>
            </a:r>
            <a:r>
              <a:rPr sz="2400" dirty="0">
                <a:solidFill>
                  <a:srgbClr val="FFC000"/>
                </a:solidFill>
                <a:latin typeface="Calibri"/>
                <a:cs typeface="Calibri"/>
              </a:rPr>
              <a:t>: </a:t>
            </a:r>
            <a:r>
              <a:rPr sz="2400" spc="-525" dirty="0">
                <a:solidFill>
                  <a:srgbClr val="FFC000"/>
                </a:solidFill>
                <a:latin typeface="Calibri"/>
                <a:cs typeface="Calibri"/>
              </a:rPr>
              <a:t> </a:t>
            </a:r>
            <a:r>
              <a:rPr sz="2000" spc="-5" dirty="0">
                <a:solidFill>
                  <a:srgbClr val="FFC000"/>
                </a:solidFill>
                <a:latin typeface="Calibri"/>
                <a:cs typeface="Calibri"/>
              </a:rPr>
              <a:t>len(),</a:t>
            </a:r>
            <a:r>
              <a:rPr sz="2000" dirty="0">
                <a:solidFill>
                  <a:srgbClr val="FFC000"/>
                </a:solidFill>
                <a:latin typeface="Calibri"/>
                <a:cs typeface="Calibri"/>
              </a:rPr>
              <a:t> dict(), </a:t>
            </a:r>
            <a:r>
              <a:rPr sz="2000" spc="-20" dirty="0">
                <a:solidFill>
                  <a:srgbClr val="FFC000"/>
                </a:solidFill>
                <a:latin typeface="Calibri"/>
                <a:cs typeface="Calibri"/>
              </a:rPr>
              <a:t>keys(),</a:t>
            </a:r>
            <a:endParaRPr sz="2000">
              <a:latin typeface="Calibri"/>
              <a:cs typeface="Calibri"/>
            </a:endParaRPr>
          </a:p>
          <a:p>
            <a:pPr marL="12700">
              <a:lnSpc>
                <a:spcPct val="100000"/>
              </a:lnSpc>
            </a:pPr>
            <a:r>
              <a:rPr sz="2000" spc="-5" dirty="0">
                <a:solidFill>
                  <a:srgbClr val="FFC000"/>
                </a:solidFill>
                <a:latin typeface="Calibri"/>
                <a:cs typeface="Calibri"/>
              </a:rPr>
              <a:t>values(),</a:t>
            </a:r>
            <a:r>
              <a:rPr sz="2000" spc="-20" dirty="0">
                <a:solidFill>
                  <a:srgbClr val="FFC000"/>
                </a:solidFill>
                <a:latin typeface="Calibri"/>
                <a:cs typeface="Calibri"/>
              </a:rPr>
              <a:t> </a:t>
            </a:r>
            <a:r>
              <a:rPr sz="2000" spc="-5" dirty="0">
                <a:solidFill>
                  <a:srgbClr val="FFC000"/>
                </a:solidFill>
                <a:latin typeface="Calibri"/>
                <a:cs typeface="Calibri"/>
              </a:rPr>
              <a:t>items(),</a:t>
            </a:r>
            <a:r>
              <a:rPr sz="2000" spc="5" dirty="0">
                <a:solidFill>
                  <a:srgbClr val="FFC000"/>
                </a:solidFill>
                <a:latin typeface="Calibri"/>
                <a:cs typeface="Calibri"/>
              </a:rPr>
              <a:t> </a:t>
            </a:r>
            <a:r>
              <a:rPr sz="2000" spc="-5" dirty="0">
                <a:solidFill>
                  <a:srgbClr val="FFC000"/>
                </a:solidFill>
                <a:latin typeface="Calibri"/>
                <a:cs typeface="Calibri"/>
              </a:rPr>
              <a:t>get(),</a:t>
            </a:r>
            <a:endParaRPr sz="2000">
              <a:latin typeface="Calibri"/>
              <a:cs typeface="Calibri"/>
            </a:endParaRPr>
          </a:p>
          <a:p>
            <a:pPr marL="12700">
              <a:lnSpc>
                <a:spcPct val="100000"/>
              </a:lnSpc>
            </a:pPr>
            <a:r>
              <a:rPr sz="2000" spc="-5" dirty="0">
                <a:solidFill>
                  <a:srgbClr val="FFC000"/>
                </a:solidFill>
                <a:latin typeface="Calibri"/>
                <a:cs typeface="Calibri"/>
              </a:rPr>
              <a:t>update(),</a:t>
            </a:r>
            <a:r>
              <a:rPr sz="2000" spc="-20" dirty="0">
                <a:solidFill>
                  <a:srgbClr val="FFC000"/>
                </a:solidFill>
                <a:latin typeface="Calibri"/>
                <a:cs typeface="Calibri"/>
              </a:rPr>
              <a:t> </a:t>
            </a:r>
            <a:r>
              <a:rPr sz="2000" spc="-5" dirty="0">
                <a:solidFill>
                  <a:srgbClr val="FFC000"/>
                </a:solidFill>
                <a:latin typeface="Calibri"/>
                <a:cs typeface="Calibri"/>
              </a:rPr>
              <a:t>del(),</a:t>
            </a:r>
            <a:r>
              <a:rPr sz="2000" spc="-15" dirty="0">
                <a:solidFill>
                  <a:srgbClr val="FFC000"/>
                </a:solidFill>
                <a:latin typeface="Calibri"/>
                <a:cs typeface="Calibri"/>
              </a:rPr>
              <a:t> </a:t>
            </a:r>
            <a:r>
              <a:rPr sz="2000" spc="-5" dirty="0">
                <a:solidFill>
                  <a:srgbClr val="FFC000"/>
                </a:solidFill>
                <a:latin typeface="Calibri"/>
                <a:cs typeface="Calibri"/>
              </a:rPr>
              <a:t>del,</a:t>
            </a:r>
            <a:endParaRPr sz="2000">
              <a:latin typeface="Calibri"/>
              <a:cs typeface="Calibri"/>
            </a:endParaRPr>
          </a:p>
          <a:p>
            <a:pPr marL="12700" marR="5080">
              <a:lnSpc>
                <a:spcPct val="99700"/>
              </a:lnSpc>
              <a:spcBef>
                <a:spcPts val="10"/>
              </a:spcBef>
            </a:pPr>
            <a:r>
              <a:rPr sz="2000" dirty="0">
                <a:solidFill>
                  <a:srgbClr val="FFC000"/>
                </a:solidFill>
                <a:latin typeface="Calibri"/>
                <a:cs typeface="Calibri"/>
              </a:rPr>
              <a:t>clear(), </a:t>
            </a:r>
            <a:r>
              <a:rPr sz="2000" spc="-15" dirty="0">
                <a:solidFill>
                  <a:srgbClr val="FFC000"/>
                </a:solidFill>
                <a:latin typeface="Calibri"/>
                <a:cs typeface="Calibri"/>
              </a:rPr>
              <a:t>fromkeys(), </a:t>
            </a:r>
            <a:r>
              <a:rPr sz="2000" spc="-5" dirty="0">
                <a:solidFill>
                  <a:srgbClr val="FFC000"/>
                </a:solidFill>
                <a:latin typeface="Calibri"/>
                <a:cs typeface="Calibri"/>
              </a:rPr>
              <a:t>copy(), </a:t>
            </a:r>
            <a:r>
              <a:rPr sz="2000" spc="-440" dirty="0">
                <a:solidFill>
                  <a:srgbClr val="FFC000"/>
                </a:solidFill>
                <a:latin typeface="Calibri"/>
                <a:cs typeface="Calibri"/>
              </a:rPr>
              <a:t> </a:t>
            </a:r>
            <a:r>
              <a:rPr sz="2000" dirty="0">
                <a:solidFill>
                  <a:srgbClr val="FFC000"/>
                </a:solidFill>
                <a:latin typeface="Calibri"/>
                <a:cs typeface="Calibri"/>
              </a:rPr>
              <a:t>pop(), </a:t>
            </a:r>
            <a:r>
              <a:rPr sz="2000" spc="-5" dirty="0">
                <a:solidFill>
                  <a:srgbClr val="FFC000"/>
                </a:solidFill>
                <a:latin typeface="Calibri"/>
                <a:cs typeface="Calibri"/>
              </a:rPr>
              <a:t>popitem(), </a:t>
            </a:r>
            <a:r>
              <a:rPr sz="2000" dirty="0">
                <a:solidFill>
                  <a:srgbClr val="FFC000"/>
                </a:solidFill>
                <a:latin typeface="Calibri"/>
                <a:cs typeface="Calibri"/>
              </a:rPr>
              <a:t> </a:t>
            </a:r>
            <a:r>
              <a:rPr sz="2000" spc="-10" dirty="0">
                <a:solidFill>
                  <a:srgbClr val="FFC000"/>
                </a:solidFill>
                <a:latin typeface="Calibri"/>
                <a:cs typeface="Calibri"/>
              </a:rPr>
              <a:t>setdefault(),</a:t>
            </a:r>
            <a:r>
              <a:rPr sz="2000" dirty="0">
                <a:solidFill>
                  <a:srgbClr val="FFC000"/>
                </a:solidFill>
                <a:latin typeface="Calibri"/>
                <a:cs typeface="Calibri"/>
              </a:rPr>
              <a:t> </a:t>
            </a:r>
            <a:r>
              <a:rPr sz="2000" spc="-10" dirty="0">
                <a:solidFill>
                  <a:srgbClr val="FFC000"/>
                </a:solidFill>
                <a:latin typeface="Calibri"/>
                <a:cs typeface="Calibri"/>
              </a:rPr>
              <a:t>max(),</a:t>
            </a:r>
            <a:r>
              <a:rPr sz="2000" spc="15" dirty="0">
                <a:solidFill>
                  <a:srgbClr val="FFC000"/>
                </a:solidFill>
                <a:latin typeface="Calibri"/>
                <a:cs typeface="Calibri"/>
              </a:rPr>
              <a:t> </a:t>
            </a:r>
            <a:r>
              <a:rPr sz="2000" spc="-5" dirty="0">
                <a:solidFill>
                  <a:srgbClr val="FFC000"/>
                </a:solidFill>
                <a:latin typeface="Calibri"/>
                <a:cs typeface="Calibri"/>
              </a:rPr>
              <a:t>min(), </a:t>
            </a:r>
            <a:r>
              <a:rPr sz="2000" dirty="0">
                <a:solidFill>
                  <a:srgbClr val="FFC000"/>
                </a:solidFill>
                <a:latin typeface="Calibri"/>
                <a:cs typeface="Calibri"/>
              </a:rPr>
              <a:t> </a:t>
            </a:r>
            <a:r>
              <a:rPr sz="2000" spc="-5" dirty="0">
                <a:solidFill>
                  <a:srgbClr val="FFC000"/>
                </a:solidFill>
                <a:latin typeface="Calibri"/>
                <a:cs typeface="Calibri"/>
              </a:rPr>
              <a:t>sorted()</a:t>
            </a:r>
            <a:r>
              <a:rPr sz="2000" dirty="0">
                <a:solidFill>
                  <a:srgbClr val="FFC000"/>
                </a:solidFill>
                <a:latin typeface="Calibri"/>
                <a:cs typeface="Calibri"/>
              </a:rPr>
              <a:t> </a:t>
            </a:r>
            <a:r>
              <a:rPr sz="2000" spc="-5" dirty="0">
                <a:solidFill>
                  <a:srgbClr val="FFC000"/>
                </a:solidFill>
                <a:latin typeface="Calibri"/>
                <a:cs typeface="Calibri"/>
              </a:rPr>
              <a:t>copy(); </a:t>
            </a:r>
            <a:r>
              <a:rPr sz="2000" dirty="0">
                <a:solidFill>
                  <a:srgbClr val="FFC000"/>
                </a:solidFill>
                <a:latin typeface="Calibri"/>
                <a:cs typeface="Calibri"/>
              </a:rPr>
              <a:t> </a:t>
            </a:r>
            <a:r>
              <a:rPr sz="2400" b="1" u="heavy" spc="-10" dirty="0">
                <a:solidFill>
                  <a:srgbClr val="FFC000"/>
                </a:solidFill>
                <a:uFill>
                  <a:solidFill>
                    <a:srgbClr val="FFC000"/>
                  </a:solidFill>
                </a:uFill>
                <a:latin typeface="Calibri"/>
                <a:cs typeface="Calibri"/>
              </a:rPr>
              <a:t>Suggested</a:t>
            </a:r>
            <a:r>
              <a:rPr sz="2400" b="1" u="heavy" spc="-45" dirty="0">
                <a:solidFill>
                  <a:srgbClr val="FFC000"/>
                </a:solidFill>
                <a:uFill>
                  <a:solidFill>
                    <a:srgbClr val="FFC000"/>
                  </a:solidFill>
                </a:uFill>
                <a:latin typeface="Calibri"/>
                <a:cs typeface="Calibri"/>
              </a:rPr>
              <a:t> </a:t>
            </a:r>
            <a:r>
              <a:rPr sz="2400" b="1" u="heavy" spc="-10" dirty="0">
                <a:solidFill>
                  <a:srgbClr val="FFC000"/>
                </a:solidFill>
                <a:uFill>
                  <a:solidFill>
                    <a:srgbClr val="FFC000"/>
                  </a:solidFill>
                </a:uFill>
                <a:latin typeface="Calibri"/>
                <a:cs typeface="Calibri"/>
              </a:rPr>
              <a:t>programs</a:t>
            </a:r>
            <a:r>
              <a:rPr sz="2400" b="1" u="heavy" spc="-75" dirty="0">
                <a:solidFill>
                  <a:srgbClr val="FFC000"/>
                </a:solidFill>
                <a:uFill>
                  <a:solidFill>
                    <a:srgbClr val="FFC000"/>
                  </a:solidFill>
                </a:uFill>
                <a:latin typeface="Calibri"/>
                <a:cs typeface="Calibri"/>
              </a:rPr>
              <a:t> </a:t>
            </a:r>
            <a:r>
              <a:rPr sz="2400" b="1" u="heavy" dirty="0">
                <a:solidFill>
                  <a:srgbClr val="FFC000"/>
                </a:solidFill>
                <a:uFill>
                  <a:solidFill>
                    <a:srgbClr val="FFC000"/>
                  </a:solidFill>
                </a:uFill>
                <a:latin typeface="Calibri"/>
                <a:cs typeface="Calibri"/>
              </a:rPr>
              <a:t>:</a:t>
            </a:r>
            <a:endParaRPr sz="2400">
              <a:latin typeface="Calibri"/>
              <a:cs typeface="Calibri"/>
            </a:endParaRPr>
          </a:p>
        </p:txBody>
      </p:sp>
      <p:graphicFrame>
        <p:nvGraphicFramePr>
          <p:cNvPr id="6" name="object 6"/>
          <p:cNvGraphicFramePr>
            <a:graphicFrameLocks noGrp="1"/>
          </p:cNvGraphicFramePr>
          <p:nvPr/>
        </p:nvGraphicFramePr>
        <p:xfrm>
          <a:off x="3657600" y="800061"/>
          <a:ext cx="4700905" cy="5843650"/>
        </p:xfrm>
        <a:graphic>
          <a:graphicData uri="http://schemas.openxmlformats.org/drawingml/2006/table">
            <a:tbl>
              <a:tblPr firstRow="1" bandRow="1">
                <a:tableStyleId>{2D5ABB26-0587-4C30-8999-92F81FD0307C}</a:tableStyleId>
              </a:tblPr>
              <a:tblGrid>
                <a:gridCol w="4700905"/>
              </a:tblGrid>
              <a:tr h="600875">
                <a:tc>
                  <a:txBody>
                    <a:bodyPr/>
                    <a:lstStyle/>
                    <a:p>
                      <a:pPr>
                        <a:lnSpc>
                          <a:spcPct val="100000"/>
                        </a:lnSpc>
                      </a:pPr>
                      <a:endParaRPr sz="2300">
                        <a:latin typeface="Times New Roman"/>
                        <a:cs typeface="Times New Roman"/>
                      </a:endParaRPr>
                    </a:p>
                  </a:txBody>
                  <a:tcPr marL="0" marR="0" marT="0" marB="0">
                    <a:lnL w="76200">
                      <a:solidFill>
                        <a:srgbClr val="C00000"/>
                      </a:solidFill>
                      <a:prstDash val="solid"/>
                    </a:lnL>
                    <a:lnR w="76200">
                      <a:solidFill>
                        <a:srgbClr val="C00000"/>
                      </a:solidFill>
                      <a:prstDash val="solid"/>
                    </a:lnR>
                    <a:lnT w="76200">
                      <a:solidFill>
                        <a:srgbClr val="C00000"/>
                      </a:solidFill>
                      <a:prstDash val="solid"/>
                    </a:lnT>
                    <a:lnB w="12700">
                      <a:solidFill>
                        <a:srgbClr val="000000"/>
                      </a:solidFill>
                      <a:prstDash val="solid"/>
                    </a:lnB>
                  </a:tcPr>
                </a:tc>
              </a:tr>
              <a:tr h="1714500">
                <a:tc>
                  <a:txBody>
                    <a:bodyPr/>
                    <a:lstStyle/>
                    <a:p>
                      <a:pPr>
                        <a:lnSpc>
                          <a:spcPct val="100000"/>
                        </a:lnSpc>
                      </a:pPr>
                      <a:endParaRPr sz="3300">
                        <a:latin typeface="Times New Roman"/>
                        <a:cs typeface="Times New Roman"/>
                      </a:endParaRPr>
                    </a:p>
                    <a:p>
                      <a:pPr>
                        <a:lnSpc>
                          <a:spcPct val="100000"/>
                        </a:lnSpc>
                        <a:spcBef>
                          <a:spcPts val="5"/>
                        </a:spcBef>
                      </a:pPr>
                      <a:endParaRPr sz="3750">
                        <a:latin typeface="Times New Roman"/>
                        <a:cs typeface="Times New Roman"/>
                      </a:endParaRPr>
                    </a:p>
                    <a:p>
                      <a:pPr marL="549275">
                        <a:lnSpc>
                          <a:spcPct val="100000"/>
                        </a:lnSpc>
                      </a:pPr>
                      <a:r>
                        <a:rPr sz="2400" b="1" spc="-5" dirty="0">
                          <a:solidFill>
                            <a:srgbClr val="FF0000"/>
                          </a:solidFill>
                          <a:latin typeface="Comic Sans MS"/>
                          <a:cs typeface="Comic Sans MS"/>
                        </a:rPr>
                        <a:t>OUTPUT</a:t>
                      </a:r>
                      <a:endParaRPr sz="2400">
                        <a:latin typeface="Comic Sans MS"/>
                        <a:cs typeface="Comic Sans MS"/>
                      </a:endParaRPr>
                    </a:p>
                  </a:txBody>
                  <a:tcPr marL="0" marR="0" marT="0" marB="0">
                    <a:lnL w="76200">
                      <a:solidFill>
                        <a:srgbClr val="C00000"/>
                      </a:solidFill>
                      <a:prstDash val="solid"/>
                    </a:lnL>
                    <a:lnR w="76200">
                      <a:solidFill>
                        <a:srgbClr val="C00000"/>
                      </a:solidFill>
                      <a:prstDash val="solid"/>
                    </a:lnR>
                    <a:lnT w="12700">
                      <a:solidFill>
                        <a:srgbClr val="000000"/>
                      </a:solidFill>
                      <a:prstDash val="solid"/>
                    </a:lnT>
                    <a:lnB w="12700">
                      <a:solidFill>
                        <a:srgbClr val="000000"/>
                      </a:solidFill>
                      <a:prstDash val="solid"/>
                    </a:lnB>
                  </a:tcPr>
                </a:tc>
              </a:tr>
              <a:tr h="1784413">
                <a:tc>
                  <a:txBody>
                    <a:bodyPr/>
                    <a:lstStyle/>
                    <a:p>
                      <a:pPr>
                        <a:lnSpc>
                          <a:spcPct val="100000"/>
                        </a:lnSpc>
                      </a:pPr>
                      <a:endParaRPr sz="3300">
                        <a:latin typeface="Times New Roman"/>
                        <a:cs typeface="Times New Roman"/>
                      </a:endParaRPr>
                    </a:p>
                    <a:p>
                      <a:pPr>
                        <a:lnSpc>
                          <a:spcPct val="100000"/>
                        </a:lnSpc>
                        <a:spcBef>
                          <a:spcPts val="55"/>
                        </a:spcBef>
                      </a:pPr>
                      <a:endParaRPr sz="4200">
                        <a:latin typeface="Times New Roman"/>
                        <a:cs typeface="Times New Roman"/>
                      </a:endParaRPr>
                    </a:p>
                    <a:p>
                      <a:pPr marL="549275">
                        <a:lnSpc>
                          <a:spcPct val="100000"/>
                        </a:lnSpc>
                      </a:pPr>
                      <a:r>
                        <a:rPr sz="2400" b="1" spc="-5" dirty="0">
                          <a:solidFill>
                            <a:srgbClr val="FF0000"/>
                          </a:solidFill>
                          <a:latin typeface="Comic Sans MS"/>
                          <a:cs typeface="Comic Sans MS"/>
                        </a:rPr>
                        <a:t>OUTPUT</a:t>
                      </a:r>
                      <a:endParaRPr sz="2400">
                        <a:latin typeface="Comic Sans MS"/>
                        <a:cs typeface="Comic Sans MS"/>
                      </a:endParaRPr>
                    </a:p>
                  </a:txBody>
                  <a:tcPr marL="0" marR="0" marT="0" marB="0">
                    <a:lnL w="76200">
                      <a:solidFill>
                        <a:srgbClr val="C00000"/>
                      </a:solidFill>
                      <a:prstDash val="solid"/>
                    </a:lnL>
                    <a:lnR w="76200">
                      <a:solidFill>
                        <a:srgbClr val="C00000"/>
                      </a:solidFill>
                      <a:prstDash val="solid"/>
                    </a:lnR>
                    <a:lnT w="12700">
                      <a:solidFill>
                        <a:srgbClr val="000000"/>
                      </a:solidFill>
                      <a:prstDash val="solid"/>
                    </a:lnT>
                    <a:lnB w="12700">
                      <a:solidFill>
                        <a:srgbClr val="000000"/>
                      </a:solidFill>
                      <a:prstDash val="solid"/>
                    </a:lnB>
                  </a:tcPr>
                </a:tc>
              </a:tr>
              <a:tr h="1743862">
                <a:tc>
                  <a:txBody>
                    <a:bodyPr/>
                    <a:lstStyle/>
                    <a:p>
                      <a:pPr>
                        <a:lnSpc>
                          <a:spcPct val="100000"/>
                        </a:lnSpc>
                      </a:pPr>
                      <a:endParaRPr sz="3300">
                        <a:latin typeface="Times New Roman"/>
                        <a:cs typeface="Times New Roman"/>
                      </a:endParaRPr>
                    </a:p>
                    <a:p>
                      <a:pPr>
                        <a:lnSpc>
                          <a:spcPct val="100000"/>
                        </a:lnSpc>
                        <a:spcBef>
                          <a:spcPts val="25"/>
                        </a:spcBef>
                      </a:pPr>
                      <a:endParaRPr sz="4500">
                        <a:latin typeface="Times New Roman"/>
                        <a:cs typeface="Times New Roman"/>
                      </a:endParaRPr>
                    </a:p>
                    <a:p>
                      <a:pPr marL="1191895">
                        <a:lnSpc>
                          <a:spcPct val="100000"/>
                        </a:lnSpc>
                      </a:pPr>
                      <a:r>
                        <a:rPr sz="2400" b="1" spc="-5" dirty="0">
                          <a:solidFill>
                            <a:srgbClr val="FF0000"/>
                          </a:solidFill>
                          <a:latin typeface="Comic Sans MS"/>
                          <a:cs typeface="Comic Sans MS"/>
                        </a:rPr>
                        <a:t>OUTPUT</a:t>
                      </a:r>
                      <a:endParaRPr sz="2400">
                        <a:latin typeface="Comic Sans MS"/>
                        <a:cs typeface="Comic Sans MS"/>
                      </a:endParaRPr>
                    </a:p>
                  </a:txBody>
                  <a:tcPr marL="0" marR="0" marT="0" marB="0">
                    <a:lnL w="76200">
                      <a:solidFill>
                        <a:srgbClr val="C00000"/>
                      </a:solidFill>
                      <a:prstDash val="solid"/>
                    </a:lnL>
                    <a:lnR w="76200">
                      <a:solidFill>
                        <a:srgbClr val="C00000"/>
                      </a:solidFill>
                      <a:prstDash val="solid"/>
                    </a:lnR>
                    <a:lnT w="12700">
                      <a:solidFill>
                        <a:srgbClr val="000000"/>
                      </a:solidFill>
                      <a:prstDash val="solid"/>
                    </a:lnT>
                    <a:lnB w="76200">
                      <a:solidFill>
                        <a:srgbClr val="C00000"/>
                      </a:solidFill>
                      <a:prstDash val="solid"/>
                    </a:lnB>
                  </a:tcPr>
                </a:tc>
              </a:tr>
            </a:tbl>
          </a:graphicData>
        </a:graphic>
      </p:graphicFrame>
      <p:grpSp>
        <p:nvGrpSpPr>
          <p:cNvPr id="7" name="object 7"/>
          <p:cNvGrpSpPr/>
          <p:nvPr/>
        </p:nvGrpSpPr>
        <p:grpSpPr>
          <a:xfrm>
            <a:off x="3702050" y="907529"/>
            <a:ext cx="4592955" cy="5749290"/>
            <a:chOff x="3702050" y="907529"/>
            <a:chExt cx="4592955" cy="5749290"/>
          </a:xfrm>
        </p:grpSpPr>
        <p:pic>
          <p:nvPicPr>
            <p:cNvPr id="8" name="object 8"/>
            <p:cNvPicPr/>
            <p:nvPr/>
          </p:nvPicPr>
          <p:blipFill>
            <a:blip r:embed="rId2" cstate="print"/>
            <a:stretch>
              <a:fillRect/>
            </a:stretch>
          </p:blipFill>
          <p:spPr>
            <a:xfrm>
              <a:off x="3752707" y="907529"/>
              <a:ext cx="4542280" cy="5711024"/>
            </a:xfrm>
            <a:prstGeom prst="rect">
              <a:avLst/>
            </a:prstGeom>
          </p:spPr>
        </p:pic>
        <p:sp>
          <p:nvSpPr>
            <p:cNvPr id="9" name="object 9"/>
            <p:cNvSpPr/>
            <p:nvPr/>
          </p:nvSpPr>
          <p:spPr>
            <a:xfrm>
              <a:off x="3714750" y="2143125"/>
              <a:ext cx="1143000" cy="4500880"/>
            </a:xfrm>
            <a:custGeom>
              <a:avLst/>
              <a:gdLst/>
              <a:ahLst/>
              <a:cxnLst/>
              <a:rect l="l" t="t" r="r" b="b"/>
              <a:pathLst>
                <a:path w="1143000" h="4500880">
                  <a:moveTo>
                    <a:pt x="0" y="83312"/>
                  </a:moveTo>
                  <a:lnTo>
                    <a:pt x="6552" y="50899"/>
                  </a:lnTo>
                  <a:lnTo>
                    <a:pt x="24415" y="24415"/>
                  </a:lnTo>
                  <a:lnTo>
                    <a:pt x="50899" y="6552"/>
                  </a:lnTo>
                  <a:lnTo>
                    <a:pt x="83312" y="0"/>
                  </a:lnTo>
                  <a:lnTo>
                    <a:pt x="416687" y="0"/>
                  </a:lnTo>
                  <a:lnTo>
                    <a:pt x="449153" y="6552"/>
                  </a:lnTo>
                  <a:lnTo>
                    <a:pt x="475630" y="24415"/>
                  </a:lnTo>
                  <a:lnTo>
                    <a:pt x="493464" y="50899"/>
                  </a:lnTo>
                  <a:lnTo>
                    <a:pt x="499999" y="83312"/>
                  </a:lnTo>
                  <a:lnTo>
                    <a:pt x="499999" y="916813"/>
                  </a:lnTo>
                  <a:lnTo>
                    <a:pt x="493464" y="949225"/>
                  </a:lnTo>
                  <a:lnTo>
                    <a:pt x="475630" y="975709"/>
                  </a:lnTo>
                  <a:lnTo>
                    <a:pt x="449153" y="993572"/>
                  </a:lnTo>
                  <a:lnTo>
                    <a:pt x="416687" y="1000125"/>
                  </a:lnTo>
                  <a:lnTo>
                    <a:pt x="83312" y="1000125"/>
                  </a:lnTo>
                  <a:lnTo>
                    <a:pt x="50899" y="993572"/>
                  </a:lnTo>
                  <a:lnTo>
                    <a:pt x="24415" y="975709"/>
                  </a:lnTo>
                  <a:lnTo>
                    <a:pt x="6552" y="949225"/>
                  </a:lnTo>
                  <a:lnTo>
                    <a:pt x="0" y="916813"/>
                  </a:lnTo>
                  <a:lnTo>
                    <a:pt x="0" y="83312"/>
                  </a:lnTo>
                  <a:close/>
                </a:path>
                <a:path w="1143000" h="4500880">
                  <a:moveTo>
                    <a:pt x="0" y="1869313"/>
                  </a:moveTo>
                  <a:lnTo>
                    <a:pt x="6552" y="1836846"/>
                  </a:lnTo>
                  <a:lnTo>
                    <a:pt x="24415" y="1810369"/>
                  </a:lnTo>
                  <a:lnTo>
                    <a:pt x="50899" y="1792535"/>
                  </a:lnTo>
                  <a:lnTo>
                    <a:pt x="83312" y="1786001"/>
                  </a:lnTo>
                  <a:lnTo>
                    <a:pt x="416687" y="1786001"/>
                  </a:lnTo>
                  <a:lnTo>
                    <a:pt x="449153" y="1792535"/>
                  </a:lnTo>
                  <a:lnTo>
                    <a:pt x="475630" y="1810369"/>
                  </a:lnTo>
                  <a:lnTo>
                    <a:pt x="493464" y="1836846"/>
                  </a:lnTo>
                  <a:lnTo>
                    <a:pt x="499999" y="1869313"/>
                  </a:lnTo>
                  <a:lnTo>
                    <a:pt x="499999" y="2702687"/>
                  </a:lnTo>
                  <a:lnTo>
                    <a:pt x="493464" y="2735173"/>
                  </a:lnTo>
                  <a:lnTo>
                    <a:pt x="475630" y="2761694"/>
                  </a:lnTo>
                  <a:lnTo>
                    <a:pt x="449153" y="2779571"/>
                  </a:lnTo>
                  <a:lnTo>
                    <a:pt x="416687" y="2786126"/>
                  </a:lnTo>
                  <a:lnTo>
                    <a:pt x="83312" y="2786126"/>
                  </a:lnTo>
                  <a:lnTo>
                    <a:pt x="50899" y="2779571"/>
                  </a:lnTo>
                  <a:lnTo>
                    <a:pt x="24415" y="2761694"/>
                  </a:lnTo>
                  <a:lnTo>
                    <a:pt x="6552" y="2735173"/>
                  </a:lnTo>
                  <a:lnTo>
                    <a:pt x="0" y="2702687"/>
                  </a:lnTo>
                  <a:lnTo>
                    <a:pt x="0" y="1869313"/>
                  </a:lnTo>
                  <a:close/>
                </a:path>
                <a:path w="1143000" h="4500880">
                  <a:moveTo>
                    <a:pt x="0" y="3667150"/>
                  </a:moveTo>
                  <a:lnTo>
                    <a:pt x="5957" y="3622836"/>
                  </a:lnTo>
                  <a:lnTo>
                    <a:pt x="22765" y="3583015"/>
                  </a:lnTo>
                  <a:lnTo>
                    <a:pt x="48831" y="3549276"/>
                  </a:lnTo>
                  <a:lnTo>
                    <a:pt x="82559" y="3523210"/>
                  </a:lnTo>
                  <a:lnTo>
                    <a:pt x="122355" y="3506405"/>
                  </a:lnTo>
                  <a:lnTo>
                    <a:pt x="166624" y="3500450"/>
                  </a:lnTo>
                  <a:lnTo>
                    <a:pt x="976249" y="3500450"/>
                  </a:lnTo>
                  <a:lnTo>
                    <a:pt x="1020571" y="3506405"/>
                  </a:lnTo>
                  <a:lnTo>
                    <a:pt x="1060402" y="3523210"/>
                  </a:lnTo>
                  <a:lnTo>
                    <a:pt x="1094152" y="3549276"/>
                  </a:lnTo>
                  <a:lnTo>
                    <a:pt x="1120229" y="3583015"/>
                  </a:lnTo>
                  <a:lnTo>
                    <a:pt x="1137042" y="3622836"/>
                  </a:lnTo>
                  <a:lnTo>
                    <a:pt x="1143000" y="3667150"/>
                  </a:lnTo>
                  <a:lnTo>
                    <a:pt x="1143000" y="4333887"/>
                  </a:lnTo>
                  <a:lnTo>
                    <a:pt x="1137042" y="4378201"/>
                  </a:lnTo>
                  <a:lnTo>
                    <a:pt x="1120229" y="4418022"/>
                  </a:lnTo>
                  <a:lnTo>
                    <a:pt x="1094152" y="4451761"/>
                  </a:lnTo>
                  <a:lnTo>
                    <a:pt x="1060402" y="4477827"/>
                  </a:lnTo>
                  <a:lnTo>
                    <a:pt x="1020571" y="4494632"/>
                  </a:lnTo>
                  <a:lnTo>
                    <a:pt x="976249" y="4500587"/>
                  </a:lnTo>
                  <a:lnTo>
                    <a:pt x="166624" y="4500587"/>
                  </a:lnTo>
                  <a:lnTo>
                    <a:pt x="122355" y="4494632"/>
                  </a:lnTo>
                  <a:lnTo>
                    <a:pt x="82559" y="4477827"/>
                  </a:lnTo>
                  <a:lnTo>
                    <a:pt x="48831" y="4451761"/>
                  </a:lnTo>
                  <a:lnTo>
                    <a:pt x="22765" y="4418022"/>
                  </a:lnTo>
                  <a:lnTo>
                    <a:pt x="5957" y="4378201"/>
                  </a:lnTo>
                  <a:lnTo>
                    <a:pt x="0" y="4333887"/>
                  </a:lnTo>
                  <a:lnTo>
                    <a:pt x="0" y="3667150"/>
                  </a:lnTo>
                  <a:close/>
                </a:path>
              </a:pathLst>
            </a:custGeom>
            <a:ln w="25400">
              <a:solidFill>
                <a:srgbClr val="FF0000"/>
              </a:solidFill>
            </a:ln>
          </p:spPr>
          <p:txBody>
            <a:bodyPr wrap="square" lIns="0" tIns="0" rIns="0" bIns="0" rtlCol="0"/>
            <a:lstStyle/>
            <a:p>
              <a:endParaRPr/>
            </a:p>
          </p:txBody>
        </p:sp>
      </p:grpSp>
      <p:grpSp>
        <p:nvGrpSpPr>
          <p:cNvPr id="10" name="object 10"/>
          <p:cNvGrpSpPr/>
          <p:nvPr/>
        </p:nvGrpSpPr>
        <p:grpSpPr>
          <a:xfrm>
            <a:off x="6559550" y="1701800"/>
            <a:ext cx="1597025" cy="2131695"/>
            <a:chOff x="6559550" y="1701800"/>
            <a:chExt cx="1597025" cy="2131695"/>
          </a:xfrm>
        </p:grpSpPr>
        <p:sp>
          <p:nvSpPr>
            <p:cNvPr id="11" name="object 11"/>
            <p:cNvSpPr/>
            <p:nvPr/>
          </p:nvSpPr>
          <p:spPr>
            <a:xfrm>
              <a:off x="6572250" y="1714500"/>
              <a:ext cx="666115" cy="391795"/>
            </a:xfrm>
            <a:custGeom>
              <a:avLst/>
              <a:gdLst/>
              <a:ahLst/>
              <a:cxnLst/>
              <a:rect l="l" t="t" r="r" b="b"/>
              <a:pathLst>
                <a:path w="666115" h="391794">
                  <a:moveTo>
                    <a:pt x="195833" y="0"/>
                  </a:moveTo>
                  <a:lnTo>
                    <a:pt x="0" y="195834"/>
                  </a:lnTo>
                  <a:lnTo>
                    <a:pt x="195833" y="391540"/>
                  </a:lnTo>
                  <a:lnTo>
                    <a:pt x="195833" y="293624"/>
                  </a:lnTo>
                  <a:lnTo>
                    <a:pt x="666115" y="293624"/>
                  </a:lnTo>
                  <a:lnTo>
                    <a:pt x="666115" y="97916"/>
                  </a:lnTo>
                  <a:lnTo>
                    <a:pt x="195833" y="97916"/>
                  </a:lnTo>
                  <a:lnTo>
                    <a:pt x="195833" y="0"/>
                  </a:lnTo>
                  <a:close/>
                </a:path>
              </a:pathLst>
            </a:custGeom>
            <a:solidFill>
              <a:srgbClr val="FFFF00"/>
            </a:solidFill>
          </p:spPr>
          <p:txBody>
            <a:bodyPr wrap="square" lIns="0" tIns="0" rIns="0" bIns="0" rtlCol="0"/>
            <a:lstStyle/>
            <a:p>
              <a:endParaRPr/>
            </a:p>
          </p:txBody>
        </p:sp>
        <p:sp>
          <p:nvSpPr>
            <p:cNvPr id="12" name="object 12"/>
            <p:cNvSpPr/>
            <p:nvPr/>
          </p:nvSpPr>
          <p:spPr>
            <a:xfrm>
              <a:off x="6572250" y="1714500"/>
              <a:ext cx="666115" cy="391795"/>
            </a:xfrm>
            <a:custGeom>
              <a:avLst/>
              <a:gdLst/>
              <a:ahLst/>
              <a:cxnLst/>
              <a:rect l="l" t="t" r="r" b="b"/>
              <a:pathLst>
                <a:path w="666115" h="391794">
                  <a:moveTo>
                    <a:pt x="666115" y="97916"/>
                  </a:moveTo>
                  <a:lnTo>
                    <a:pt x="195833" y="97916"/>
                  </a:lnTo>
                  <a:lnTo>
                    <a:pt x="195833" y="0"/>
                  </a:lnTo>
                  <a:lnTo>
                    <a:pt x="0" y="195834"/>
                  </a:lnTo>
                  <a:lnTo>
                    <a:pt x="195833" y="391540"/>
                  </a:lnTo>
                  <a:lnTo>
                    <a:pt x="195833" y="293624"/>
                  </a:lnTo>
                  <a:lnTo>
                    <a:pt x="666115" y="293624"/>
                  </a:lnTo>
                  <a:lnTo>
                    <a:pt x="666115" y="97916"/>
                  </a:lnTo>
                  <a:close/>
                </a:path>
              </a:pathLst>
            </a:custGeom>
            <a:ln w="25400">
              <a:solidFill>
                <a:srgbClr val="C00000"/>
              </a:solidFill>
            </a:ln>
          </p:spPr>
          <p:txBody>
            <a:bodyPr wrap="square" lIns="0" tIns="0" rIns="0" bIns="0" rtlCol="0"/>
            <a:lstStyle/>
            <a:p>
              <a:endParaRPr/>
            </a:p>
          </p:txBody>
        </p:sp>
        <p:sp>
          <p:nvSpPr>
            <p:cNvPr id="13" name="object 13"/>
            <p:cNvSpPr/>
            <p:nvPr/>
          </p:nvSpPr>
          <p:spPr>
            <a:xfrm>
              <a:off x="7477760" y="3429000"/>
              <a:ext cx="666115" cy="391795"/>
            </a:xfrm>
            <a:custGeom>
              <a:avLst/>
              <a:gdLst/>
              <a:ahLst/>
              <a:cxnLst/>
              <a:rect l="l" t="t" r="r" b="b"/>
              <a:pathLst>
                <a:path w="666115" h="391795">
                  <a:moveTo>
                    <a:pt x="195834" y="0"/>
                  </a:moveTo>
                  <a:lnTo>
                    <a:pt x="0" y="195833"/>
                  </a:lnTo>
                  <a:lnTo>
                    <a:pt x="195834" y="391541"/>
                  </a:lnTo>
                  <a:lnTo>
                    <a:pt x="195834" y="293750"/>
                  </a:lnTo>
                  <a:lnTo>
                    <a:pt x="666115" y="293750"/>
                  </a:lnTo>
                  <a:lnTo>
                    <a:pt x="666115" y="97916"/>
                  </a:lnTo>
                  <a:lnTo>
                    <a:pt x="195834" y="97916"/>
                  </a:lnTo>
                  <a:lnTo>
                    <a:pt x="195834" y="0"/>
                  </a:lnTo>
                  <a:close/>
                </a:path>
              </a:pathLst>
            </a:custGeom>
            <a:solidFill>
              <a:srgbClr val="FFFF00"/>
            </a:solidFill>
          </p:spPr>
          <p:txBody>
            <a:bodyPr wrap="square" lIns="0" tIns="0" rIns="0" bIns="0" rtlCol="0"/>
            <a:lstStyle/>
            <a:p>
              <a:endParaRPr/>
            </a:p>
          </p:txBody>
        </p:sp>
        <p:sp>
          <p:nvSpPr>
            <p:cNvPr id="14" name="object 14"/>
            <p:cNvSpPr/>
            <p:nvPr/>
          </p:nvSpPr>
          <p:spPr>
            <a:xfrm>
              <a:off x="7477760" y="3429000"/>
              <a:ext cx="666115" cy="391795"/>
            </a:xfrm>
            <a:custGeom>
              <a:avLst/>
              <a:gdLst/>
              <a:ahLst/>
              <a:cxnLst/>
              <a:rect l="l" t="t" r="r" b="b"/>
              <a:pathLst>
                <a:path w="666115" h="391795">
                  <a:moveTo>
                    <a:pt x="666115" y="97916"/>
                  </a:moveTo>
                  <a:lnTo>
                    <a:pt x="195834" y="97916"/>
                  </a:lnTo>
                  <a:lnTo>
                    <a:pt x="195834" y="0"/>
                  </a:lnTo>
                  <a:lnTo>
                    <a:pt x="0" y="195833"/>
                  </a:lnTo>
                  <a:lnTo>
                    <a:pt x="195834" y="391541"/>
                  </a:lnTo>
                  <a:lnTo>
                    <a:pt x="195834" y="293750"/>
                  </a:lnTo>
                  <a:lnTo>
                    <a:pt x="666115" y="293750"/>
                  </a:lnTo>
                  <a:lnTo>
                    <a:pt x="666115" y="97916"/>
                  </a:lnTo>
                  <a:close/>
                </a:path>
              </a:pathLst>
            </a:custGeom>
            <a:ln w="25400">
              <a:solidFill>
                <a:srgbClr val="C00000"/>
              </a:solidFill>
            </a:ln>
          </p:spPr>
          <p:txBody>
            <a:bodyPr wrap="square" lIns="0" tIns="0" rIns="0" bIns="0" rtlCol="0"/>
            <a:lstStyle/>
            <a:p>
              <a:endParaRPr/>
            </a:p>
          </p:txBody>
        </p:sp>
      </p:grpSp>
      <p:grpSp>
        <p:nvGrpSpPr>
          <p:cNvPr id="15" name="object 15"/>
          <p:cNvGrpSpPr/>
          <p:nvPr/>
        </p:nvGrpSpPr>
        <p:grpSpPr>
          <a:xfrm>
            <a:off x="8416925" y="5130800"/>
            <a:ext cx="691515" cy="417195"/>
            <a:chOff x="8416925" y="5130800"/>
            <a:chExt cx="691515" cy="417195"/>
          </a:xfrm>
        </p:grpSpPr>
        <p:sp>
          <p:nvSpPr>
            <p:cNvPr id="16" name="object 16"/>
            <p:cNvSpPr/>
            <p:nvPr/>
          </p:nvSpPr>
          <p:spPr>
            <a:xfrm>
              <a:off x="8429625" y="5143500"/>
              <a:ext cx="666115" cy="391795"/>
            </a:xfrm>
            <a:custGeom>
              <a:avLst/>
              <a:gdLst/>
              <a:ahLst/>
              <a:cxnLst/>
              <a:rect l="l" t="t" r="r" b="b"/>
              <a:pathLst>
                <a:path w="666115" h="391795">
                  <a:moveTo>
                    <a:pt x="195833" y="0"/>
                  </a:moveTo>
                  <a:lnTo>
                    <a:pt x="0" y="195834"/>
                  </a:lnTo>
                  <a:lnTo>
                    <a:pt x="195833" y="391668"/>
                  </a:lnTo>
                  <a:lnTo>
                    <a:pt x="195833" y="293750"/>
                  </a:lnTo>
                  <a:lnTo>
                    <a:pt x="666115" y="293750"/>
                  </a:lnTo>
                  <a:lnTo>
                    <a:pt x="666115" y="97916"/>
                  </a:lnTo>
                  <a:lnTo>
                    <a:pt x="195833" y="97916"/>
                  </a:lnTo>
                  <a:lnTo>
                    <a:pt x="195833" y="0"/>
                  </a:lnTo>
                  <a:close/>
                </a:path>
              </a:pathLst>
            </a:custGeom>
            <a:solidFill>
              <a:srgbClr val="FFFF00"/>
            </a:solidFill>
          </p:spPr>
          <p:txBody>
            <a:bodyPr wrap="square" lIns="0" tIns="0" rIns="0" bIns="0" rtlCol="0"/>
            <a:lstStyle/>
            <a:p>
              <a:endParaRPr/>
            </a:p>
          </p:txBody>
        </p:sp>
        <p:sp>
          <p:nvSpPr>
            <p:cNvPr id="17" name="object 17"/>
            <p:cNvSpPr/>
            <p:nvPr/>
          </p:nvSpPr>
          <p:spPr>
            <a:xfrm>
              <a:off x="8429625" y="5143500"/>
              <a:ext cx="666115" cy="391795"/>
            </a:xfrm>
            <a:custGeom>
              <a:avLst/>
              <a:gdLst/>
              <a:ahLst/>
              <a:cxnLst/>
              <a:rect l="l" t="t" r="r" b="b"/>
              <a:pathLst>
                <a:path w="666115" h="391795">
                  <a:moveTo>
                    <a:pt x="666115" y="97916"/>
                  </a:moveTo>
                  <a:lnTo>
                    <a:pt x="195833" y="97916"/>
                  </a:lnTo>
                  <a:lnTo>
                    <a:pt x="195833" y="0"/>
                  </a:lnTo>
                  <a:lnTo>
                    <a:pt x="0" y="195834"/>
                  </a:lnTo>
                  <a:lnTo>
                    <a:pt x="195833" y="391668"/>
                  </a:lnTo>
                  <a:lnTo>
                    <a:pt x="195833" y="293750"/>
                  </a:lnTo>
                  <a:lnTo>
                    <a:pt x="666115" y="293750"/>
                  </a:lnTo>
                  <a:lnTo>
                    <a:pt x="666115" y="97916"/>
                  </a:lnTo>
                  <a:close/>
                </a:path>
              </a:pathLst>
            </a:custGeom>
            <a:ln w="25400">
              <a:solidFill>
                <a:srgbClr val="C00000"/>
              </a:solidFill>
            </a:ln>
          </p:spPr>
          <p:txBody>
            <a:bodyPr wrap="square" lIns="0" tIns="0" rIns="0" bIns="0" rtlCol="0"/>
            <a:lstStyle/>
            <a:p>
              <a:endParaRPr/>
            </a:p>
          </p:txBody>
        </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1214755"/>
          </a:xfrm>
          <a:custGeom>
            <a:avLst/>
            <a:gdLst/>
            <a:ahLst/>
            <a:cxnLst/>
            <a:rect l="l" t="t" r="r" b="b"/>
            <a:pathLst>
              <a:path w="9144000" h="1214755">
                <a:moveTo>
                  <a:pt x="9144000" y="0"/>
                </a:moveTo>
                <a:lnTo>
                  <a:pt x="0" y="0"/>
                </a:lnTo>
                <a:lnTo>
                  <a:pt x="0" y="1214450"/>
                </a:lnTo>
                <a:lnTo>
                  <a:pt x="9144000" y="1214450"/>
                </a:lnTo>
                <a:lnTo>
                  <a:pt x="9144000" y="0"/>
                </a:lnTo>
                <a:close/>
              </a:path>
            </a:pathLst>
          </a:custGeom>
          <a:solidFill>
            <a:srgbClr val="252525"/>
          </a:solidFill>
        </p:spPr>
        <p:txBody>
          <a:bodyPr wrap="square" lIns="0" tIns="0" rIns="0" bIns="0" rtlCol="0"/>
          <a:lstStyle/>
          <a:p>
            <a:endParaRPr/>
          </a:p>
        </p:txBody>
      </p:sp>
      <p:sp>
        <p:nvSpPr>
          <p:cNvPr id="3" name="object 3"/>
          <p:cNvSpPr txBox="1">
            <a:spLocks noGrp="1"/>
          </p:cNvSpPr>
          <p:nvPr>
            <p:ph type="title"/>
          </p:nvPr>
        </p:nvSpPr>
        <p:spPr>
          <a:xfrm>
            <a:off x="1015111" y="0"/>
            <a:ext cx="7111365" cy="1367790"/>
          </a:xfrm>
          <a:prstGeom prst="rect">
            <a:avLst/>
          </a:prstGeom>
        </p:spPr>
        <p:txBody>
          <a:bodyPr vert="horz" wrap="square" lIns="0" tIns="13335" rIns="0" bIns="0" rtlCol="0">
            <a:spAutoFit/>
          </a:bodyPr>
          <a:lstStyle/>
          <a:p>
            <a:pPr marL="123825">
              <a:lnSpc>
                <a:spcPct val="100000"/>
              </a:lnSpc>
              <a:spcBef>
                <a:spcPts val="105"/>
              </a:spcBef>
            </a:pPr>
            <a:r>
              <a:rPr sz="4400" i="0" u="heavy" spc="-35" dirty="0">
                <a:solidFill>
                  <a:srgbClr val="FFC000"/>
                </a:solidFill>
                <a:uFill>
                  <a:solidFill>
                    <a:srgbClr val="FFC000"/>
                  </a:solidFill>
                </a:uFill>
                <a:latin typeface="Calibri"/>
                <a:cs typeface="Calibri"/>
              </a:rPr>
              <a:t>UNDERSTANDING</a:t>
            </a:r>
            <a:r>
              <a:rPr sz="4400" i="0" spc="-45" dirty="0">
                <a:solidFill>
                  <a:srgbClr val="FFC000"/>
                </a:solidFill>
                <a:latin typeface="Calibri"/>
                <a:cs typeface="Calibri"/>
              </a:rPr>
              <a:t> </a:t>
            </a:r>
            <a:r>
              <a:rPr sz="4400" i="0" u="heavy" spc="-40" dirty="0">
                <a:solidFill>
                  <a:srgbClr val="FFFF00"/>
                </a:solidFill>
                <a:uFill>
                  <a:solidFill>
                    <a:srgbClr val="FFFF00"/>
                  </a:solidFill>
                </a:uFill>
                <a:latin typeface="Calibri"/>
                <a:cs typeface="Calibri"/>
              </a:rPr>
              <a:t>TRAVERSAL</a:t>
            </a:r>
            <a:endParaRPr sz="4400">
              <a:latin typeface="Calibri"/>
              <a:cs typeface="Calibri"/>
            </a:endParaRPr>
          </a:p>
          <a:p>
            <a:pPr marL="12700">
              <a:lnSpc>
                <a:spcPct val="100000"/>
              </a:lnSpc>
            </a:pPr>
            <a:r>
              <a:rPr sz="4400" i="0" u="heavy" dirty="0">
                <a:solidFill>
                  <a:srgbClr val="FFFF00"/>
                </a:solidFill>
                <a:uFill>
                  <a:solidFill>
                    <a:srgbClr val="FFFF00"/>
                  </a:solidFill>
                </a:uFill>
                <a:latin typeface="Calibri"/>
                <a:cs typeface="Calibri"/>
              </a:rPr>
              <a:t> in</a:t>
            </a:r>
            <a:r>
              <a:rPr sz="4400" i="0" u="heavy" spc="-5" dirty="0">
                <a:solidFill>
                  <a:srgbClr val="FFFF00"/>
                </a:solidFill>
                <a:uFill>
                  <a:solidFill>
                    <a:srgbClr val="FFFF00"/>
                  </a:solidFill>
                </a:uFill>
                <a:latin typeface="Calibri"/>
                <a:cs typeface="Calibri"/>
              </a:rPr>
              <a:t> Loop, </a:t>
            </a:r>
            <a:r>
              <a:rPr sz="4400" i="0" u="heavy" spc="-15" dirty="0">
                <a:solidFill>
                  <a:srgbClr val="FFFF00"/>
                </a:solidFill>
                <a:uFill>
                  <a:solidFill>
                    <a:srgbClr val="FFFF00"/>
                  </a:solidFill>
                </a:uFill>
                <a:latin typeface="Calibri"/>
                <a:cs typeface="Calibri"/>
              </a:rPr>
              <a:t>List,</a:t>
            </a:r>
            <a:r>
              <a:rPr sz="4400" i="0" u="heavy" dirty="0">
                <a:solidFill>
                  <a:srgbClr val="FFFF00"/>
                </a:solidFill>
                <a:uFill>
                  <a:solidFill>
                    <a:srgbClr val="FFFF00"/>
                  </a:solidFill>
                </a:uFill>
                <a:latin typeface="Calibri"/>
                <a:cs typeface="Calibri"/>
              </a:rPr>
              <a:t> </a:t>
            </a:r>
            <a:r>
              <a:rPr sz="4400" i="0" u="heavy" spc="-40" dirty="0">
                <a:solidFill>
                  <a:srgbClr val="FFFF00"/>
                </a:solidFill>
                <a:uFill>
                  <a:solidFill>
                    <a:srgbClr val="FFFF00"/>
                  </a:solidFill>
                </a:uFill>
                <a:latin typeface="Calibri"/>
                <a:cs typeface="Calibri"/>
              </a:rPr>
              <a:t>Tuple,</a:t>
            </a:r>
            <a:r>
              <a:rPr sz="4400" i="0" u="heavy" spc="-25" dirty="0">
                <a:solidFill>
                  <a:srgbClr val="FFFF00"/>
                </a:solidFill>
                <a:uFill>
                  <a:solidFill>
                    <a:srgbClr val="FFFF00"/>
                  </a:solidFill>
                </a:uFill>
                <a:latin typeface="Calibri"/>
                <a:cs typeface="Calibri"/>
              </a:rPr>
              <a:t> </a:t>
            </a:r>
            <a:r>
              <a:rPr sz="4400" i="0" u="heavy" spc="-5" dirty="0">
                <a:solidFill>
                  <a:srgbClr val="FFFF00"/>
                </a:solidFill>
                <a:uFill>
                  <a:solidFill>
                    <a:srgbClr val="FFFF00"/>
                  </a:solidFill>
                </a:uFill>
                <a:latin typeface="Calibri"/>
                <a:cs typeface="Calibri"/>
              </a:rPr>
              <a:t>Dictionary</a:t>
            </a:r>
            <a:endParaRPr sz="4400">
              <a:latin typeface="Calibri"/>
              <a:cs typeface="Calibri"/>
            </a:endParaRPr>
          </a:p>
        </p:txBody>
      </p:sp>
      <p:grpSp>
        <p:nvGrpSpPr>
          <p:cNvPr id="4" name="object 4"/>
          <p:cNvGrpSpPr/>
          <p:nvPr/>
        </p:nvGrpSpPr>
        <p:grpSpPr>
          <a:xfrm>
            <a:off x="5630926" y="1273134"/>
            <a:ext cx="3454400" cy="5526405"/>
            <a:chOff x="5630926" y="1273134"/>
            <a:chExt cx="3454400" cy="5526405"/>
          </a:xfrm>
        </p:grpSpPr>
        <p:pic>
          <p:nvPicPr>
            <p:cNvPr id="5" name="object 5"/>
            <p:cNvPicPr/>
            <p:nvPr/>
          </p:nvPicPr>
          <p:blipFill>
            <a:blip r:embed="rId2" cstate="print"/>
            <a:stretch>
              <a:fillRect/>
            </a:stretch>
          </p:blipFill>
          <p:spPr>
            <a:xfrm>
              <a:off x="5758542" y="2483104"/>
              <a:ext cx="2198914" cy="1735357"/>
            </a:xfrm>
            <a:prstGeom prst="rect">
              <a:avLst/>
            </a:prstGeom>
          </p:spPr>
        </p:pic>
        <p:pic>
          <p:nvPicPr>
            <p:cNvPr id="6" name="object 6"/>
            <p:cNvPicPr/>
            <p:nvPr/>
          </p:nvPicPr>
          <p:blipFill>
            <a:blip r:embed="rId3" cstate="print"/>
            <a:stretch>
              <a:fillRect/>
            </a:stretch>
          </p:blipFill>
          <p:spPr>
            <a:xfrm>
              <a:off x="5766025" y="4354545"/>
              <a:ext cx="3255447" cy="2186667"/>
            </a:xfrm>
            <a:prstGeom prst="rect">
              <a:avLst/>
            </a:prstGeom>
          </p:spPr>
        </p:pic>
        <p:pic>
          <p:nvPicPr>
            <p:cNvPr id="7" name="object 7"/>
            <p:cNvPicPr/>
            <p:nvPr/>
          </p:nvPicPr>
          <p:blipFill>
            <a:blip r:embed="rId4" cstate="print"/>
            <a:stretch>
              <a:fillRect/>
            </a:stretch>
          </p:blipFill>
          <p:spPr>
            <a:xfrm>
              <a:off x="5763561" y="2120469"/>
              <a:ext cx="3117628" cy="260034"/>
            </a:xfrm>
            <a:prstGeom prst="rect">
              <a:avLst/>
            </a:prstGeom>
          </p:spPr>
        </p:pic>
        <p:sp>
          <p:nvSpPr>
            <p:cNvPr id="8" name="object 8"/>
            <p:cNvSpPr/>
            <p:nvPr/>
          </p:nvSpPr>
          <p:spPr>
            <a:xfrm>
              <a:off x="5643626" y="1285834"/>
              <a:ext cx="3429000" cy="5501005"/>
            </a:xfrm>
            <a:custGeom>
              <a:avLst/>
              <a:gdLst/>
              <a:ahLst/>
              <a:cxnLst/>
              <a:rect l="l" t="t" r="r" b="b"/>
              <a:pathLst>
                <a:path w="3429000" h="5501005">
                  <a:moveTo>
                    <a:pt x="0" y="5500751"/>
                  </a:moveTo>
                  <a:lnTo>
                    <a:pt x="3429000" y="5500751"/>
                  </a:lnTo>
                  <a:lnTo>
                    <a:pt x="3429000" y="0"/>
                  </a:lnTo>
                  <a:lnTo>
                    <a:pt x="0" y="0"/>
                  </a:lnTo>
                  <a:lnTo>
                    <a:pt x="0" y="5500751"/>
                  </a:lnTo>
                  <a:close/>
                </a:path>
              </a:pathLst>
            </a:custGeom>
            <a:ln w="25400">
              <a:solidFill>
                <a:srgbClr val="4F81BC"/>
              </a:solidFill>
            </a:ln>
          </p:spPr>
          <p:txBody>
            <a:bodyPr wrap="square" lIns="0" tIns="0" rIns="0" bIns="0" rtlCol="0"/>
            <a:lstStyle/>
            <a:p>
              <a:endParaRPr/>
            </a:p>
          </p:txBody>
        </p:sp>
      </p:grpSp>
      <p:pic>
        <p:nvPicPr>
          <p:cNvPr id="9" name="object 9"/>
          <p:cNvPicPr/>
          <p:nvPr/>
        </p:nvPicPr>
        <p:blipFill>
          <a:blip r:embed="rId5" cstate="print"/>
          <a:stretch>
            <a:fillRect/>
          </a:stretch>
        </p:blipFill>
        <p:spPr>
          <a:xfrm>
            <a:off x="114358" y="2319795"/>
            <a:ext cx="2628719" cy="3327650"/>
          </a:xfrm>
          <a:prstGeom prst="rect">
            <a:avLst/>
          </a:prstGeom>
        </p:spPr>
      </p:pic>
      <p:pic>
        <p:nvPicPr>
          <p:cNvPr id="10" name="object 10"/>
          <p:cNvPicPr/>
          <p:nvPr/>
        </p:nvPicPr>
        <p:blipFill>
          <a:blip r:embed="rId6" cstate="print"/>
          <a:stretch>
            <a:fillRect/>
          </a:stretch>
        </p:blipFill>
        <p:spPr>
          <a:xfrm>
            <a:off x="2978019" y="2982087"/>
            <a:ext cx="2481841" cy="3537000"/>
          </a:xfrm>
          <a:prstGeom prst="rect">
            <a:avLst/>
          </a:prstGeom>
        </p:spPr>
      </p:pic>
      <p:sp>
        <p:nvSpPr>
          <p:cNvPr id="11" name="object 11"/>
          <p:cNvSpPr txBox="1"/>
          <p:nvPr/>
        </p:nvSpPr>
        <p:spPr>
          <a:xfrm>
            <a:off x="6405117" y="1233931"/>
            <a:ext cx="1906270" cy="695960"/>
          </a:xfrm>
          <a:prstGeom prst="rect">
            <a:avLst/>
          </a:prstGeom>
        </p:spPr>
        <p:txBody>
          <a:bodyPr vert="horz" wrap="square" lIns="0" tIns="12065" rIns="0" bIns="0" rtlCol="0">
            <a:spAutoFit/>
          </a:bodyPr>
          <a:lstStyle/>
          <a:p>
            <a:pPr marL="12700" marR="5080" indent="127635">
              <a:lnSpc>
                <a:spcPct val="100000"/>
              </a:lnSpc>
              <a:spcBef>
                <a:spcPts val="95"/>
              </a:spcBef>
            </a:pPr>
            <a:r>
              <a:rPr sz="2200" b="1" u="heavy" spc="-5" dirty="0">
                <a:solidFill>
                  <a:srgbClr val="FF0000"/>
                </a:solidFill>
                <a:uFill>
                  <a:solidFill>
                    <a:srgbClr val="FF0000"/>
                  </a:solidFill>
                </a:uFill>
                <a:latin typeface="Comic Sans MS"/>
                <a:cs typeface="Comic Sans MS"/>
              </a:rPr>
              <a:t>Traversal </a:t>
            </a:r>
            <a:r>
              <a:rPr sz="2200" b="1" u="heavy" spc="-10" dirty="0">
                <a:solidFill>
                  <a:srgbClr val="FF0000"/>
                </a:solidFill>
                <a:uFill>
                  <a:solidFill>
                    <a:srgbClr val="FF0000"/>
                  </a:solidFill>
                </a:uFill>
                <a:latin typeface="Comic Sans MS"/>
                <a:cs typeface="Comic Sans MS"/>
              </a:rPr>
              <a:t>in </a:t>
            </a:r>
            <a:r>
              <a:rPr sz="2200" b="1" spc="-5" dirty="0">
                <a:solidFill>
                  <a:srgbClr val="FF0000"/>
                </a:solidFill>
                <a:latin typeface="Comic Sans MS"/>
                <a:cs typeface="Comic Sans MS"/>
              </a:rPr>
              <a:t> </a:t>
            </a:r>
            <a:r>
              <a:rPr sz="2200" b="1" u="heavy" spc="-5" dirty="0">
                <a:solidFill>
                  <a:srgbClr val="FF0000"/>
                </a:solidFill>
                <a:uFill>
                  <a:solidFill>
                    <a:srgbClr val="FF0000"/>
                  </a:solidFill>
                </a:uFill>
                <a:latin typeface="Comic Sans MS"/>
                <a:cs typeface="Comic Sans MS"/>
              </a:rPr>
              <a:t>DIC</a:t>
            </a:r>
            <a:r>
              <a:rPr sz="2200" b="1" u="heavy" spc="-15" dirty="0">
                <a:solidFill>
                  <a:srgbClr val="FF0000"/>
                </a:solidFill>
                <a:uFill>
                  <a:solidFill>
                    <a:srgbClr val="FF0000"/>
                  </a:solidFill>
                </a:uFill>
                <a:latin typeface="Comic Sans MS"/>
                <a:cs typeface="Comic Sans MS"/>
              </a:rPr>
              <a:t>T</a:t>
            </a:r>
            <a:r>
              <a:rPr sz="2200" b="1" u="heavy" spc="-10" dirty="0">
                <a:solidFill>
                  <a:srgbClr val="FF0000"/>
                </a:solidFill>
                <a:uFill>
                  <a:solidFill>
                    <a:srgbClr val="FF0000"/>
                  </a:solidFill>
                </a:uFill>
                <a:latin typeface="Comic Sans MS"/>
                <a:cs typeface="Comic Sans MS"/>
              </a:rPr>
              <a:t>IONARY</a:t>
            </a:r>
            <a:endParaRPr sz="2200">
              <a:latin typeface="Comic Sans MS"/>
              <a:cs typeface="Comic Sans MS"/>
            </a:endParaRPr>
          </a:p>
        </p:txBody>
      </p:sp>
      <p:sp>
        <p:nvSpPr>
          <p:cNvPr id="12" name="object 12"/>
          <p:cNvSpPr txBox="1"/>
          <p:nvPr/>
        </p:nvSpPr>
        <p:spPr>
          <a:xfrm>
            <a:off x="2857500" y="1285835"/>
            <a:ext cx="2643505" cy="5501005"/>
          </a:xfrm>
          <a:prstGeom prst="rect">
            <a:avLst/>
          </a:prstGeom>
          <a:ln w="25400">
            <a:solidFill>
              <a:srgbClr val="385D89"/>
            </a:solidFill>
          </a:ln>
        </p:spPr>
        <p:txBody>
          <a:bodyPr vert="horz" wrap="square" lIns="0" tIns="31750" rIns="0" bIns="0" rtlCol="0">
            <a:spAutoFit/>
          </a:bodyPr>
          <a:lstStyle/>
          <a:p>
            <a:pPr marL="183515" marR="173990" indent="187325">
              <a:lnSpc>
                <a:spcPct val="100000"/>
              </a:lnSpc>
              <a:spcBef>
                <a:spcPts val="250"/>
              </a:spcBef>
            </a:pPr>
            <a:r>
              <a:rPr sz="2200" b="1" u="heavy" spc="-5" dirty="0">
                <a:solidFill>
                  <a:srgbClr val="FF0000"/>
                </a:solidFill>
                <a:uFill>
                  <a:solidFill>
                    <a:srgbClr val="FF0000"/>
                  </a:solidFill>
                </a:uFill>
                <a:latin typeface="Comic Sans MS"/>
                <a:cs typeface="Comic Sans MS"/>
              </a:rPr>
              <a:t>Traversal in a </a:t>
            </a:r>
            <a:r>
              <a:rPr sz="2200" b="1" dirty="0">
                <a:solidFill>
                  <a:srgbClr val="FF0000"/>
                </a:solidFill>
                <a:latin typeface="Comic Sans MS"/>
                <a:cs typeface="Comic Sans MS"/>
              </a:rPr>
              <a:t> </a:t>
            </a:r>
            <a:r>
              <a:rPr sz="2200" b="1" u="heavy" spc="-5" dirty="0">
                <a:solidFill>
                  <a:srgbClr val="FF0000"/>
                </a:solidFill>
                <a:uFill>
                  <a:solidFill>
                    <a:srgbClr val="FF0000"/>
                  </a:solidFill>
                </a:uFill>
                <a:latin typeface="Comic Sans MS"/>
                <a:cs typeface="Comic Sans MS"/>
              </a:rPr>
              <a:t>LIST</a:t>
            </a:r>
            <a:r>
              <a:rPr sz="2200" b="1" u="heavy" spc="-35" dirty="0">
                <a:solidFill>
                  <a:srgbClr val="FF0000"/>
                </a:solidFill>
                <a:uFill>
                  <a:solidFill>
                    <a:srgbClr val="FF0000"/>
                  </a:solidFill>
                </a:uFill>
                <a:latin typeface="Comic Sans MS"/>
                <a:cs typeface="Comic Sans MS"/>
              </a:rPr>
              <a:t> </a:t>
            </a:r>
            <a:r>
              <a:rPr sz="2200" b="1" u="heavy" spc="-5" dirty="0">
                <a:solidFill>
                  <a:srgbClr val="FF0000"/>
                </a:solidFill>
                <a:uFill>
                  <a:solidFill>
                    <a:srgbClr val="FF0000"/>
                  </a:solidFill>
                </a:uFill>
                <a:latin typeface="Comic Sans MS"/>
                <a:cs typeface="Comic Sans MS"/>
              </a:rPr>
              <a:t>and</a:t>
            </a:r>
            <a:r>
              <a:rPr sz="2200" b="1" u="heavy" spc="-35" dirty="0">
                <a:solidFill>
                  <a:srgbClr val="FF0000"/>
                </a:solidFill>
                <a:uFill>
                  <a:solidFill>
                    <a:srgbClr val="FF0000"/>
                  </a:solidFill>
                </a:uFill>
                <a:latin typeface="Comic Sans MS"/>
                <a:cs typeface="Comic Sans MS"/>
              </a:rPr>
              <a:t> </a:t>
            </a:r>
            <a:r>
              <a:rPr sz="2200" b="1" u="heavy" spc="-5" dirty="0">
                <a:solidFill>
                  <a:srgbClr val="FF0000"/>
                </a:solidFill>
                <a:uFill>
                  <a:solidFill>
                    <a:srgbClr val="FF0000"/>
                  </a:solidFill>
                </a:uFill>
                <a:latin typeface="Comic Sans MS"/>
                <a:cs typeface="Comic Sans MS"/>
              </a:rPr>
              <a:t>TUPLE</a:t>
            </a:r>
            <a:endParaRPr sz="2200">
              <a:latin typeface="Comic Sans MS"/>
              <a:cs typeface="Comic Sans MS"/>
            </a:endParaRPr>
          </a:p>
        </p:txBody>
      </p:sp>
      <p:sp>
        <p:nvSpPr>
          <p:cNvPr id="13" name="object 13"/>
          <p:cNvSpPr txBox="1"/>
          <p:nvPr/>
        </p:nvSpPr>
        <p:spPr>
          <a:xfrm>
            <a:off x="71405" y="1285834"/>
            <a:ext cx="2714625" cy="5501005"/>
          </a:xfrm>
          <a:prstGeom prst="rect">
            <a:avLst/>
          </a:prstGeom>
          <a:ln w="25400">
            <a:solidFill>
              <a:srgbClr val="385D89"/>
            </a:solidFill>
          </a:ln>
        </p:spPr>
        <p:txBody>
          <a:bodyPr vert="horz" wrap="square" lIns="0" tIns="31750" rIns="0" bIns="0" rtlCol="0">
            <a:spAutoFit/>
          </a:bodyPr>
          <a:lstStyle/>
          <a:p>
            <a:pPr marL="983615" marR="399415" indent="-577850">
              <a:lnSpc>
                <a:spcPct val="100000"/>
              </a:lnSpc>
              <a:spcBef>
                <a:spcPts val="250"/>
              </a:spcBef>
            </a:pPr>
            <a:r>
              <a:rPr sz="2200" b="1" u="heavy" spc="-5" dirty="0">
                <a:solidFill>
                  <a:srgbClr val="FF0000"/>
                </a:solidFill>
                <a:uFill>
                  <a:solidFill>
                    <a:srgbClr val="FF0000"/>
                  </a:solidFill>
                </a:uFill>
                <a:latin typeface="Comic Sans MS"/>
                <a:cs typeface="Comic Sans MS"/>
              </a:rPr>
              <a:t>Traversal</a:t>
            </a:r>
            <a:r>
              <a:rPr sz="2200" b="1" u="heavy" spc="-10" dirty="0">
                <a:solidFill>
                  <a:srgbClr val="FF0000"/>
                </a:solidFill>
                <a:uFill>
                  <a:solidFill>
                    <a:srgbClr val="FF0000"/>
                  </a:solidFill>
                </a:uFill>
                <a:latin typeface="Comic Sans MS"/>
                <a:cs typeface="Comic Sans MS"/>
              </a:rPr>
              <a:t> </a:t>
            </a:r>
            <a:r>
              <a:rPr sz="2200" b="1" u="heavy" spc="-5" dirty="0">
                <a:solidFill>
                  <a:srgbClr val="FF0000"/>
                </a:solidFill>
                <a:uFill>
                  <a:solidFill>
                    <a:srgbClr val="FF0000"/>
                  </a:solidFill>
                </a:uFill>
                <a:latin typeface="Comic Sans MS"/>
                <a:cs typeface="Comic Sans MS"/>
              </a:rPr>
              <a:t>in</a:t>
            </a:r>
            <a:r>
              <a:rPr sz="2200" b="1" u="heavy" spc="-40" dirty="0">
                <a:solidFill>
                  <a:srgbClr val="FF0000"/>
                </a:solidFill>
                <a:uFill>
                  <a:solidFill>
                    <a:srgbClr val="FF0000"/>
                  </a:solidFill>
                </a:uFill>
                <a:latin typeface="Comic Sans MS"/>
                <a:cs typeface="Comic Sans MS"/>
              </a:rPr>
              <a:t> </a:t>
            </a:r>
            <a:r>
              <a:rPr sz="2200" b="1" u="heavy" spc="-5" dirty="0">
                <a:solidFill>
                  <a:srgbClr val="FF0000"/>
                </a:solidFill>
                <a:uFill>
                  <a:solidFill>
                    <a:srgbClr val="FF0000"/>
                  </a:solidFill>
                </a:uFill>
                <a:latin typeface="Comic Sans MS"/>
                <a:cs typeface="Comic Sans MS"/>
              </a:rPr>
              <a:t>a </a:t>
            </a:r>
            <a:r>
              <a:rPr sz="2200" b="1" spc="-940" dirty="0">
                <a:solidFill>
                  <a:srgbClr val="FF0000"/>
                </a:solidFill>
                <a:latin typeface="Comic Sans MS"/>
                <a:cs typeface="Comic Sans MS"/>
              </a:rPr>
              <a:t> </a:t>
            </a:r>
            <a:r>
              <a:rPr sz="2200" b="1" u="heavy" spc="-5" dirty="0">
                <a:solidFill>
                  <a:srgbClr val="FF0000"/>
                </a:solidFill>
                <a:uFill>
                  <a:solidFill>
                    <a:srgbClr val="FF0000"/>
                  </a:solidFill>
                </a:uFill>
                <a:latin typeface="Comic Sans MS"/>
                <a:cs typeface="Comic Sans MS"/>
              </a:rPr>
              <a:t>LOOP</a:t>
            </a:r>
            <a:endParaRPr sz="2200">
              <a:latin typeface="Comic Sans MS"/>
              <a:cs typeface="Comic Sans MS"/>
            </a:endParaRPr>
          </a:p>
        </p:txBody>
      </p:sp>
      <p:pic>
        <p:nvPicPr>
          <p:cNvPr id="14" name="object 14"/>
          <p:cNvPicPr/>
          <p:nvPr/>
        </p:nvPicPr>
        <p:blipFill>
          <a:blip r:embed="rId7" cstate="print"/>
          <a:stretch>
            <a:fillRect/>
          </a:stretch>
        </p:blipFill>
        <p:spPr>
          <a:xfrm>
            <a:off x="2975023" y="2257425"/>
            <a:ext cx="2330539" cy="557212"/>
          </a:xfrm>
          <a:prstGeom prst="rect">
            <a:avLst/>
          </a:prstGeom>
        </p:spPr>
      </p:pic>
      <p:sp>
        <p:nvSpPr>
          <p:cNvPr id="15" name="object 15"/>
          <p:cNvSpPr txBox="1"/>
          <p:nvPr/>
        </p:nvSpPr>
        <p:spPr>
          <a:xfrm>
            <a:off x="285724" y="5822594"/>
            <a:ext cx="2357755" cy="892810"/>
          </a:xfrm>
          <a:prstGeom prst="rect">
            <a:avLst/>
          </a:prstGeom>
          <a:solidFill>
            <a:srgbClr val="FFFF00"/>
          </a:solidFill>
          <a:ln w="9525">
            <a:solidFill>
              <a:srgbClr val="C00000"/>
            </a:solidFill>
          </a:ln>
        </p:spPr>
        <p:txBody>
          <a:bodyPr vert="horz" wrap="square" lIns="0" tIns="29209" rIns="0" bIns="0" rtlCol="0">
            <a:spAutoFit/>
          </a:bodyPr>
          <a:lstStyle/>
          <a:p>
            <a:pPr marL="113030" marR="106680" algn="ctr">
              <a:lnSpc>
                <a:spcPct val="100600"/>
              </a:lnSpc>
              <a:spcBef>
                <a:spcPts val="229"/>
              </a:spcBef>
            </a:pPr>
            <a:r>
              <a:rPr sz="1600" b="1" spc="-5" dirty="0">
                <a:solidFill>
                  <a:srgbClr val="FF0000"/>
                </a:solidFill>
                <a:latin typeface="Calibri"/>
                <a:cs typeface="Calibri"/>
              </a:rPr>
              <a:t>He</a:t>
            </a:r>
            <a:r>
              <a:rPr sz="1600" b="1" spc="-25" dirty="0">
                <a:solidFill>
                  <a:srgbClr val="FF0000"/>
                </a:solidFill>
                <a:latin typeface="Calibri"/>
                <a:cs typeface="Calibri"/>
              </a:rPr>
              <a:t>r</a:t>
            </a:r>
            <a:r>
              <a:rPr sz="1600" b="1" spc="-5" dirty="0">
                <a:solidFill>
                  <a:srgbClr val="FF0000"/>
                </a:solidFill>
                <a:latin typeface="Calibri"/>
                <a:cs typeface="Calibri"/>
              </a:rPr>
              <a:t>e in</a:t>
            </a:r>
            <a:r>
              <a:rPr sz="1600" b="1" spc="5" dirty="0">
                <a:solidFill>
                  <a:srgbClr val="FF0000"/>
                </a:solidFill>
                <a:latin typeface="Calibri"/>
                <a:cs typeface="Calibri"/>
              </a:rPr>
              <a:t> </a:t>
            </a:r>
            <a:r>
              <a:rPr sz="1600" b="1" spc="-5" dirty="0">
                <a:solidFill>
                  <a:srgbClr val="FF0000"/>
                </a:solidFill>
                <a:latin typeface="Calibri"/>
                <a:cs typeface="Calibri"/>
              </a:rPr>
              <a:t>Loo</a:t>
            </a:r>
            <a:r>
              <a:rPr sz="1600" b="1" spc="-20" dirty="0">
                <a:solidFill>
                  <a:srgbClr val="FF0000"/>
                </a:solidFill>
                <a:latin typeface="Calibri"/>
                <a:cs typeface="Calibri"/>
              </a:rPr>
              <a:t>p</a:t>
            </a:r>
            <a:r>
              <a:rPr sz="1600" b="1" spc="-5" dirty="0">
                <a:solidFill>
                  <a:srgbClr val="FF0000"/>
                </a:solidFill>
                <a:latin typeface="Calibri"/>
                <a:cs typeface="Calibri"/>
              </a:rPr>
              <a:t>s,</a:t>
            </a:r>
            <a:r>
              <a:rPr sz="1600" b="1" spc="15" dirty="0">
                <a:solidFill>
                  <a:srgbClr val="FF0000"/>
                </a:solidFill>
                <a:latin typeface="Calibri"/>
                <a:cs typeface="Calibri"/>
              </a:rPr>
              <a:t> </a:t>
            </a:r>
            <a:r>
              <a:rPr sz="2000" b="1" dirty="0">
                <a:solidFill>
                  <a:srgbClr val="FF0000"/>
                </a:solidFill>
                <a:latin typeface="Calibri"/>
                <a:cs typeface="Calibri"/>
              </a:rPr>
              <a:t>i</a:t>
            </a:r>
            <a:r>
              <a:rPr sz="2000" b="1" spc="-105" dirty="0">
                <a:solidFill>
                  <a:srgbClr val="FF0000"/>
                </a:solidFill>
                <a:latin typeface="Calibri"/>
                <a:cs typeface="Calibri"/>
              </a:rPr>
              <a:t> </a:t>
            </a:r>
            <a:r>
              <a:rPr sz="1600" b="1" spc="-5" dirty="0">
                <a:solidFill>
                  <a:srgbClr val="FF0000"/>
                </a:solidFill>
                <a:latin typeface="Calibri"/>
                <a:cs typeface="Calibri"/>
              </a:rPr>
              <a:t>,</a:t>
            </a:r>
            <a:r>
              <a:rPr sz="1600" b="1" dirty="0">
                <a:solidFill>
                  <a:srgbClr val="FF0000"/>
                </a:solidFill>
                <a:latin typeface="Calibri"/>
                <a:cs typeface="Calibri"/>
              </a:rPr>
              <a:t> </a:t>
            </a:r>
            <a:r>
              <a:rPr sz="1600" b="1" spc="-30" dirty="0">
                <a:solidFill>
                  <a:srgbClr val="FF0000"/>
                </a:solidFill>
                <a:latin typeface="Calibri"/>
                <a:cs typeface="Calibri"/>
              </a:rPr>
              <a:t>v</a:t>
            </a:r>
            <a:r>
              <a:rPr sz="1600" b="1" spc="-5" dirty="0">
                <a:solidFill>
                  <a:srgbClr val="FF0000"/>
                </a:solidFill>
                <a:latin typeface="Calibri"/>
                <a:cs typeface="Calibri"/>
              </a:rPr>
              <a:t>ariable  of</a:t>
            </a:r>
            <a:r>
              <a:rPr sz="1600" b="1" dirty="0">
                <a:solidFill>
                  <a:srgbClr val="FF0000"/>
                </a:solidFill>
                <a:latin typeface="Calibri"/>
                <a:cs typeface="Calibri"/>
              </a:rPr>
              <a:t> </a:t>
            </a:r>
            <a:r>
              <a:rPr sz="1600" b="1" spc="-10" dirty="0">
                <a:solidFill>
                  <a:srgbClr val="FF0000"/>
                </a:solidFill>
                <a:latin typeface="Calibri"/>
                <a:cs typeface="Calibri"/>
              </a:rPr>
              <a:t>the </a:t>
            </a:r>
            <a:r>
              <a:rPr sz="1600" b="1" spc="-5" dirty="0">
                <a:solidFill>
                  <a:srgbClr val="FF0000"/>
                </a:solidFill>
                <a:latin typeface="Calibri"/>
                <a:cs typeface="Calibri"/>
              </a:rPr>
              <a:t>loop</a:t>
            </a:r>
            <a:r>
              <a:rPr sz="1600" b="1" spc="-15" dirty="0">
                <a:solidFill>
                  <a:srgbClr val="FF0000"/>
                </a:solidFill>
                <a:latin typeface="Calibri"/>
                <a:cs typeface="Calibri"/>
              </a:rPr>
              <a:t> </a:t>
            </a:r>
            <a:r>
              <a:rPr sz="1600" b="1" spc="-5" dirty="0">
                <a:solidFill>
                  <a:srgbClr val="FF0000"/>
                </a:solidFill>
                <a:latin typeface="Calibri"/>
                <a:cs typeface="Calibri"/>
              </a:rPr>
              <a:t>picks</a:t>
            </a:r>
            <a:r>
              <a:rPr sz="1600" b="1" spc="5" dirty="0">
                <a:solidFill>
                  <a:srgbClr val="FF0000"/>
                </a:solidFill>
                <a:latin typeface="Calibri"/>
                <a:cs typeface="Calibri"/>
              </a:rPr>
              <a:t> </a:t>
            </a:r>
            <a:r>
              <a:rPr sz="1600" b="1" spc="-10" dirty="0">
                <a:solidFill>
                  <a:srgbClr val="FF0000"/>
                </a:solidFill>
                <a:latin typeface="Calibri"/>
                <a:cs typeface="Calibri"/>
              </a:rPr>
              <a:t>the </a:t>
            </a:r>
            <a:r>
              <a:rPr sz="1600" b="1" spc="-5" dirty="0">
                <a:solidFill>
                  <a:srgbClr val="FF0000"/>
                </a:solidFill>
                <a:latin typeface="Calibri"/>
                <a:cs typeface="Calibri"/>
              </a:rPr>
              <a:t> </a:t>
            </a:r>
            <a:r>
              <a:rPr sz="1600" b="1" spc="-10" dirty="0">
                <a:solidFill>
                  <a:srgbClr val="FF0000"/>
                </a:solidFill>
                <a:latin typeface="Calibri"/>
                <a:cs typeface="Calibri"/>
              </a:rPr>
              <a:t>values </a:t>
            </a:r>
            <a:r>
              <a:rPr sz="1600" b="1" spc="-5" dirty="0">
                <a:solidFill>
                  <a:srgbClr val="FF0000"/>
                </a:solidFill>
                <a:latin typeface="Calibri"/>
                <a:cs typeface="Calibri"/>
              </a:rPr>
              <a:t>of</a:t>
            </a:r>
            <a:r>
              <a:rPr sz="1600" b="1" dirty="0">
                <a:solidFill>
                  <a:srgbClr val="FF0000"/>
                </a:solidFill>
                <a:latin typeface="Calibri"/>
                <a:cs typeface="Calibri"/>
              </a:rPr>
              <a:t> </a:t>
            </a:r>
            <a:r>
              <a:rPr sz="1600" b="1" spc="-10" dirty="0">
                <a:solidFill>
                  <a:srgbClr val="FF0000"/>
                </a:solidFill>
                <a:latin typeface="Calibri"/>
                <a:cs typeface="Calibri"/>
              </a:rPr>
              <a:t>the</a:t>
            </a:r>
            <a:r>
              <a:rPr sz="1600" b="1" dirty="0">
                <a:solidFill>
                  <a:srgbClr val="FF0000"/>
                </a:solidFill>
                <a:latin typeface="Calibri"/>
                <a:cs typeface="Calibri"/>
              </a:rPr>
              <a:t> </a:t>
            </a:r>
            <a:r>
              <a:rPr sz="1600" b="1" spc="-15" dirty="0">
                <a:solidFill>
                  <a:srgbClr val="FF0000"/>
                </a:solidFill>
                <a:latin typeface="Calibri"/>
                <a:cs typeface="Calibri"/>
              </a:rPr>
              <a:t>range</a:t>
            </a:r>
            <a:endParaRPr sz="1600">
              <a:latin typeface="Calibri"/>
              <a:cs typeface="Calibri"/>
            </a:endParaRPr>
          </a:p>
        </p:txBody>
      </p:sp>
      <p:sp>
        <p:nvSpPr>
          <p:cNvPr id="16" name="object 16"/>
          <p:cNvSpPr txBox="1"/>
          <p:nvPr/>
        </p:nvSpPr>
        <p:spPr>
          <a:xfrm>
            <a:off x="3643248" y="5500707"/>
            <a:ext cx="1786255" cy="1231265"/>
          </a:xfrm>
          <a:prstGeom prst="rect">
            <a:avLst/>
          </a:prstGeom>
          <a:solidFill>
            <a:srgbClr val="FFFF00"/>
          </a:solidFill>
          <a:ln w="9525">
            <a:solidFill>
              <a:srgbClr val="C00000"/>
            </a:solidFill>
          </a:ln>
        </p:spPr>
        <p:txBody>
          <a:bodyPr vert="horz" wrap="square" lIns="0" tIns="35560" rIns="0" bIns="0" rtlCol="0">
            <a:spAutoFit/>
          </a:bodyPr>
          <a:lstStyle/>
          <a:p>
            <a:pPr marL="165735" marR="158750" indent="1270" algn="ctr">
              <a:lnSpc>
                <a:spcPct val="99900"/>
              </a:lnSpc>
              <a:spcBef>
                <a:spcPts val="280"/>
              </a:spcBef>
            </a:pPr>
            <a:r>
              <a:rPr sz="1400" b="1" dirty="0">
                <a:solidFill>
                  <a:srgbClr val="FF0000"/>
                </a:solidFill>
                <a:latin typeface="Calibri"/>
                <a:cs typeface="Calibri"/>
              </a:rPr>
              <a:t>Here in </a:t>
            </a:r>
            <a:r>
              <a:rPr sz="1400" b="1" spc="-5" dirty="0">
                <a:solidFill>
                  <a:srgbClr val="FF0000"/>
                </a:solidFill>
                <a:latin typeface="Calibri"/>
                <a:cs typeface="Calibri"/>
              </a:rPr>
              <a:t>List </a:t>
            </a:r>
            <a:r>
              <a:rPr sz="1400" b="1" dirty="0">
                <a:solidFill>
                  <a:srgbClr val="FF0000"/>
                </a:solidFill>
                <a:latin typeface="Calibri"/>
                <a:cs typeface="Calibri"/>
              </a:rPr>
              <a:t>and </a:t>
            </a:r>
            <a:r>
              <a:rPr sz="1400" b="1" spc="5" dirty="0">
                <a:solidFill>
                  <a:srgbClr val="FF0000"/>
                </a:solidFill>
                <a:latin typeface="Calibri"/>
                <a:cs typeface="Calibri"/>
              </a:rPr>
              <a:t> </a:t>
            </a:r>
            <a:r>
              <a:rPr sz="1400" b="1" spc="-75" dirty="0">
                <a:solidFill>
                  <a:srgbClr val="FF0000"/>
                </a:solidFill>
                <a:latin typeface="Calibri"/>
                <a:cs typeface="Calibri"/>
              </a:rPr>
              <a:t>T</a:t>
            </a:r>
            <a:r>
              <a:rPr sz="1400" b="1" dirty="0">
                <a:solidFill>
                  <a:srgbClr val="FF0000"/>
                </a:solidFill>
                <a:latin typeface="Calibri"/>
                <a:cs typeface="Calibri"/>
              </a:rPr>
              <a:t>up</a:t>
            </a:r>
            <a:r>
              <a:rPr sz="1400" b="1" spc="5" dirty="0">
                <a:solidFill>
                  <a:srgbClr val="FF0000"/>
                </a:solidFill>
                <a:latin typeface="Calibri"/>
                <a:cs typeface="Calibri"/>
              </a:rPr>
              <a:t>l</a:t>
            </a:r>
            <a:r>
              <a:rPr sz="1400" b="1" spc="-5" dirty="0">
                <a:solidFill>
                  <a:srgbClr val="FF0000"/>
                </a:solidFill>
                <a:latin typeface="Calibri"/>
                <a:cs typeface="Calibri"/>
              </a:rPr>
              <a:t>e</a:t>
            </a:r>
            <a:r>
              <a:rPr sz="1400" b="1" dirty="0">
                <a:solidFill>
                  <a:srgbClr val="FF0000"/>
                </a:solidFill>
                <a:latin typeface="Calibri"/>
                <a:cs typeface="Calibri"/>
              </a:rPr>
              <a:t>,</a:t>
            </a:r>
            <a:r>
              <a:rPr sz="1400" b="1" spc="-30" dirty="0">
                <a:solidFill>
                  <a:srgbClr val="FF0000"/>
                </a:solidFill>
                <a:latin typeface="Calibri"/>
                <a:cs typeface="Calibri"/>
              </a:rPr>
              <a:t> </a:t>
            </a:r>
            <a:r>
              <a:rPr sz="1800" b="1" dirty="0">
                <a:solidFill>
                  <a:srgbClr val="FF0000"/>
                </a:solidFill>
                <a:latin typeface="Calibri"/>
                <a:cs typeface="Calibri"/>
              </a:rPr>
              <a:t>i</a:t>
            </a:r>
            <a:r>
              <a:rPr sz="1800" b="1" spc="-95" dirty="0">
                <a:solidFill>
                  <a:srgbClr val="FF0000"/>
                </a:solidFill>
                <a:latin typeface="Calibri"/>
                <a:cs typeface="Calibri"/>
              </a:rPr>
              <a:t> </a:t>
            </a:r>
            <a:r>
              <a:rPr sz="1400" b="1" dirty="0">
                <a:solidFill>
                  <a:srgbClr val="FF0000"/>
                </a:solidFill>
                <a:latin typeface="Calibri"/>
                <a:cs typeface="Calibri"/>
              </a:rPr>
              <a:t>,</a:t>
            </a:r>
            <a:r>
              <a:rPr sz="1400" b="1" spc="-10" dirty="0">
                <a:solidFill>
                  <a:srgbClr val="FF0000"/>
                </a:solidFill>
                <a:latin typeface="Calibri"/>
                <a:cs typeface="Calibri"/>
              </a:rPr>
              <a:t> </a:t>
            </a:r>
            <a:r>
              <a:rPr sz="1400" b="1" spc="-30" dirty="0">
                <a:solidFill>
                  <a:srgbClr val="FF0000"/>
                </a:solidFill>
                <a:latin typeface="Calibri"/>
                <a:cs typeface="Calibri"/>
              </a:rPr>
              <a:t>v</a:t>
            </a:r>
            <a:r>
              <a:rPr sz="1400" b="1" dirty="0">
                <a:solidFill>
                  <a:srgbClr val="FF0000"/>
                </a:solidFill>
                <a:latin typeface="Calibri"/>
                <a:cs typeface="Calibri"/>
              </a:rPr>
              <a:t>a</a:t>
            </a:r>
            <a:r>
              <a:rPr sz="1400" b="1" spc="5" dirty="0">
                <a:solidFill>
                  <a:srgbClr val="FF0000"/>
                </a:solidFill>
                <a:latin typeface="Calibri"/>
                <a:cs typeface="Calibri"/>
              </a:rPr>
              <a:t>r</a:t>
            </a:r>
            <a:r>
              <a:rPr sz="1400" b="1" dirty="0">
                <a:solidFill>
                  <a:srgbClr val="FF0000"/>
                </a:solidFill>
                <a:latin typeface="Calibri"/>
                <a:cs typeface="Calibri"/>
              </a:rPr>
              <a:t>iable</a:t>
            </a:r>
            <a:r>
              <a:rPr sz="1400" b="1" spc="-30" dirty="0">
                <a:solidFill>
                  <a:srgbClr val="FF0000"/>
                </a:solidFill>
                <a:latin typeface="Calibri"/>
                <a:cs typeface="Calibri"/>
              </a:rPr>
              <a:t> </a:t>
            </a:r>
            <a:r>
              <a:rPr sz="1400" b="1" dirty="0">
                <a:solidFill>
                  <a:srgbClr val="FF0000"/>
                </a:solidFill>
                <a:latin typeface="Calibri"/>
                <a:cs typeface="Calibri"/>
              </a:rPr>
              <a:t>of  the loop </a:t>
            </a:r>
            <a:r>
              <a:rPr sz="1400" b="1" spc="-5" dirty="0">
                <a:solidFill>
                  <a:srgbClr val="FF0000"/>
                </a:solidFill>
                <a:latin typeface="Calibri"/>
                <a:cs typeface="Calibri"/>
              </a:rPr>
              <a:t>picks </a:t>
            </a:r>
            <a:r>
              <a:rPr sz="1400" b="1" dirty="0">
                <a:solidFill>
                  <a:srgbClr val="FF0000"/>
                </a:solidFill>
                <a:latin typeface="Calibri"/>
                <a:cs typeface="Calibri"/>
              </a:rPr>
              <a:t>the </a:t>
            </a:r>
            <a:r>
              <a:rPr sz="1400" b="1" spc="5" dirty="0">
                <a:solidFill>
                  <a:srgbClr val="FF0000"/>
                </a:solidFill>
                <a:latin typeface="Calibri"/>
                <a:cs typeface="Calibri"/>
              </a:rPr>
              <a:t> </a:t>
            </a:r>
            <a:r>
              <a:rPr sz="1400" b="1" spc="-5" dirty="0">
                <a:solidFill>
                  <a:srgbClr val="FF0000"/>
                </a:solidFill>
                <a:latin typeface="Calibri"/>
                <a:cs typeface="Calibri"/>
              </a:rPr>
              <a:t>values </a:t>
            </a:r>
            <a:r>
              <a:rPr sz="1400" b="1" dirty="0">
                <a:solidFill>
                  <a:srgbClr val="FF0000"/>
                </a:solidFill>
                <a:latin typeface="Calibri"/>
                <a:cs typeface="Calibri"/>
              </a:rPr>
              <a:t>of the </a:t>
            </a:r>
            <a:r>
              <a:rPr sz="1400" b="1" spc="5" dirty="0">
                <a:solidFill>
                  <a:srgbClr val="FF0000"/>
                </a:solidFill>
                <a:latin typeface="Calibri"/>
                <a:cs typeface="Calibri"/>
              </a:rPr>
              <a:t> </a:t>
            </a:r>
            <a:r>
              <a:rPr sz="1400" b="1" spc="-5" dirty="0">
                <a:solidFill>
                  <a:srgbClr val="FF0000"/>
                </a:solidFill>
                <a:latin typeface="Calibri"/>
                <a:cs typeface="Calibri"/>
              </a:rPr>
              <a:t>elements/items.</a:t>
            </a:r>
            <a:endParaRPr sz="1400">
              <a:latin typeface="Calibri"/>
              <a:cs typeface="Calibri"/>
            </a:endParaRPr>
          </a:p>
        </p:txBody>
      </p:sp>
      <p:sp>
        <p:nvSpPr>
          <p:cNvPr id="17" name="object 17"/>
          <p:cNvSpPr txBox="1"/>
          <p:nvPr/>
        </p:nvSpPr>
        <p:spPr>
          <a:xfrm>
            <a:off x="6786626" y="5286451"/>
            <a:ext cx="2214880" cy="1384935"/>
          </a:xfrm>
          <a:prstGeom prst="rect">
            <a:avLst/>
          </a:prstGeom>
          <a:solidFill>
            <a:srgbClr val="FFFF00"/>
          </a:solidFill>
          <a:ln w="9525">
            <a:solidFill>
              <a:srgbClr val="C00000"/>
            </a:solidFill>
          </a:ln>
        </p:spPr>
        <p:txBody>
          <a:bodyPr vert="horz" wrap="square" lIns="0" tIns="29844" rIns="0" bIns="0" rtlCol="0">
            <a:spAutoFit/>
          </a:bodyPr>
          <a:lstStyle/>
          <a:p>
            <a:pPr marL="167640" marR="156210" algn="ctr">
              <a:lnSpc>
                <a:spcPct val="100299"/>
              </a:lnSpc>
              <a:spcBef>
                <a:spcPts val="234"/>
              </a:spcBef>
            </a:pPr>
            <a:r>
              <a:rPr sz="1600" b="1" spc="-10" dirty="0">
                <a:solidFill>
                  <a:srgbClr val="FF0000"/>
                </a:solidFill>
                <a:latin typeface="Calibri"/>
                <a:cs typeface="Calibri"/>
              </a:rPr>
              <a:t>Here </a:t>
            </a:r>
            <a:r>
              <a:rPr sz="1600" b="1" spc="-5" dirty="0">
                <a:solidFill>
                  <a:srgbClr val="FF0000"/>
                </a:solidFill>
                <a:latin typeface="Calibri"/>
                <a:cs typeface="Calibri"/>
              </a:rPr>
              <a:t>in </a:t>
            </a:r>
            <a:r>
              <a:rPr sz="1600" b="1" spc="-15" dirty="0">
                <a:solidFill>
                  <a:srgbClr val="FF0000"/>
                </a:solidFill>
                <a:latin typeface="Calibri"/>
                <a:cs typeface="Calibri"/>
              </a:rPr>
              <a:t>Dictionary, </a:t>
            </a:r>
            <a:r>
              <a:rPr sz="2000" b="1" dirty="0">
                <a:solidFill>
                  <a:srgbClr val="FF0000"/>
                </a:solidFill>
                <a:latin typeface="Calibri"/>
                <a:cs typeface="Calibri"/>
              </a:rPr>
              <a:t>i </a:t>
            </a:r>
            <a:r>
              <a:rPr sz="1600" b="1" spc="-5" dirty="0">
                <a:solidFill>
                  <a:srgbClr val="FF0000"/>
                </a:solidFill>
                <a:latin typeface="Calibri"/>
                <a:cs typeface="Calibri"/>
              </a:rPr>
              <a:t>, </a:t>
            </a:r>
            <a:r>
              <a:rPr sz="1600" b="1" dirty="0">
                <a:solidFill>
                  <a:srgbClr val="FF0000"/>
                </a:solidFill>
                <a:latin typeface="Calibri"/>
                <a:cs typeface="Calibri"/>
              </a:rPr>
              <a:t> </a:t>
            </a:r>
            <a:r>
              <a:rPr sz="1600" b="1" spc="-5" dirty="0">
                <a:solidFill>
                  <a:srgbClr val="FF0000"/>
                </a:solidFill>
                <a:latin typeface="Calibri"/>
                <a:cs typeface="Calibri"/>
              </a:rPr>
              <a:t>variable </a:t>
            </a:r>
            <a:r>
              <a:rPr sz="1600" b="1" dirty="0">
                <a:solidFill>
                  <a:srgbClr val="FF0000"/>
                </a:solidFill>
                <a:latin typeface="Calibri"/>
                <a:cs typeface="Calibri"/>
              </a:rPr>
              <a:t>of </a:t>
            </a:r>
            <a:r>
              <a:rPr sz="1600" b="1" spc="-10" dirty="0">
                <a:solidFill>
                  <a:srgbClr val="FF0000"/>
                </a:solidFill>
                <a:latin typeface="Calibri"/>
                <a:cs typeface="Calibri"/>
              </a:rPr>
              <a:t>the </a:t>
            </a:r>
            <a:r>
              <a:rPr sz="1600" b="1" spc="-5" dirty="0">
                <a:solidFill>
                  <a:srgbClr val="FF0000"/>
                </a:solidFill>
                <a:latin typeface="Calibri"/>
                <a:cs typeface="Calibri"/>
              </a:rPr>
              <a:t>loop </a:t>
            </a:r>
            <a:r>
              <a:rPr sz="1600" b="1" dirty="0">
                <a:solidFill>
                  <a:srgbClr val="FF0000"/>
                </a:solidFill>
                <a:latin typeface="Calibri"/>
                <a:cs typeface="Calibri"/>
              </a:rPr>
              <a:t> </a:t>
            </a:r>
            <a:r>
              <a:rPr sz="1600" b="1" spc="-5" dirty="0">
                <a:solidFill>
                  <a:srgbClr val="FF0000"/>
                </a:solidFill>
                <a:latin typeface="Calibri"/>
                <a:cs typeface="Calibri"/>
              </a:rPr>
              <a:t>picks</a:t>
            </a:r>
            <a:r>
              <a:rPr sz="1600" b="1" spc="-20" dirty="0">
                <a:solidFill>
                  <a:srgbClr val="FF0000"/>
                </a:solidFill>
                <a:latin typeface="Calibri"/>
                <a:cs typeface="Calibri"/>
              </a:rPr>
              <a:t> </a:t>
            </a:r>
            <a:r>
              <a:rPr sz="1600" b="1" spc="-10" dirty="0">
                <a:solidFill>
                  <a:srgbClr val="FF0000"/>
                </a:solidFill>
                <a:latin typeface="Calibri"/>
                <a:cs typeface="Calibri"/>
              </a:rPr>
              <a:t>the</a:t>
            </a:r>
            <a:r>
              <a:rPr sz="1600" b="1" spc="-5" dirty="0">
                <a:solidFill>
                  <a:srgbClr val="FF0000"/>
                </a:solidFill>
                <a:latin typeface="Calibri"/>
                <a:cs typeface="Calibri"/>
              </a:rPr>
              <a:t> </a:t>
            </a:r>
            <a:r>
              <a:rPr sz="1600" b="1" spc="-25" dirty="0">
                <a:solidFill>
                  <a:srgbClr val="FF0000"/>
                </a:solidFill>
                <a:latin typeface="Calibri"/>
                <a:cs typeface="Calibri"/>
              </a:rPr>
              <a:t>keys</a:t>
            </a:r>
            <a:r>
              <a:rPr sz="1600" b="1" spc="-15" dirty="0">
                <a:solidFill>
                  <a:srgbClr val="FF0000"/>
                </a:solidFill>
                <a:latin typeface="Calibri"/>
                <a:cs typeface="Calibri"/>
              </a:rPr>
              <a:t> </a:t>
            </a:r>
            <a:r>
              <a:rPr sz="1600" b="1" spc="-5" dirty="0">
                <a:solidFill>
                  <a:srgbClr val="FF0000"/>
                </a:solidFill>
                <a:latin typeface="Calibri"/>
                <a:cs typeface="Calibri"/>
              </a:rPr>
              <a:t>and</a:t>
            </a:r>
            <a:r>
              <a:rPr sz="1600" b="1" dirty="0">
                <a:solidFill>
                  <a:srgbClr val="FF0000"/>
                </a:solidFill>
                <a:latin typeface="Calibri"/>
                <a:cs typeface="Calibri"/>
              </a:rPr>
              <a:t> </a:t>
            </a:r>
            <a:r>
              <a:rPr sz="1600" b="1" spc="-5" dirty="0">
                <a:solidFill>
                  <a:srgbClr val="FF0000"/>
                </a:solidFill>
                <a:latin typeface="Calibri"/>
                <a:cs typeface="Calibri"/>
              </a:rPr>
              <a:t>D[i] </a:t>
            </a:r>
            <a:r>
              <a:rPr sz="1600" b="1" spc="-345" dirty="0">
                <a:solidFill>
                  <a:srgbClr val="FF0000"/>
                </a:solidFill>
                <a:latin typeface="Calibri"/>
                <a:cs typeface="Calibri"/>
              </a:rPr>
              <a:t> </a:t>
            </a:r>
            <a:r>
              <a:rPr sz="1600" b="1" spc="-5" dirty="0">
                <a:solidFill>
                  <a:srgbClr val="FF0000"/>
                </a:solidFill>
                <a:latin typeface="Calibri"/>
                <a:cs typeface="Calibri"/>
              </a:rPr>
              <a:t>picks </a:t>
            </a:r>
            <a:r>
              <a:rPr sz="1600" b="1" spc="-10" dirty="0">
                <a:solidFill>
                  <a:srgbClr val="FF0000"/>
                </a:solidFill>
                <a:latin typeface="Calibri"/>
                <a:cs typeface="Calibri"/>
              </a:rPr>
              <a:t>the values </a:t>
            </a:r>
            <a:r>
              <a:rPr sz="1600" b="1" spc="-5" dirty="0">
                <a:solidFill>
                  <a:srgbClr val="FF0000"/>
                </a:solidFill>
                <a:latin typeface="Calibri"/>
                <a:cs typeface="Calibri"/>
              </a:rPr>
              <a:t>of the </a:t>
            </a:r>
            <a:r>
              <a:rPr sz="1600" b="1" spc="-350" dirty="0">
                <a:solidFill>
                  <a:srgbClr val="FF0000"/>
                </a:solidFill>
                <a:latin typeface="Calibri"/>
                <a:cs typeface="Calibri"/>
              </a:rPr>
              <a:t> </a:t>
            </a:r>
            <a:r>
              <a:rPr sz="1600" b="1" spc="-15" dirty="0">
                <a:solidFill>
                  <a:srgbClr val="FF0000"/>
                </a:solidFill>
                <a:latin typeface="Calibri"/>
                <a:cs typeface="Calibri"/>
              </a:rPr>
              <a:t>Dictionary.</a:t>
            </a:r>
            <a:endParaRPr sz="1600">
              <a:latin typeface="Calibri"/>
              <a:cs typeface="Calibri"/>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0063" y="715137"/>
            <a:ext cx="2319655" cy="513715"/>
          </a:xfrm>
          <a:prstGeom prst="rect">
            <a:avLst/>
          </a:prstGeom>
        </p:spPr>
        <p:txBody>
          <a:bodyPr vert="horz" wrap="square" lIns="0" tIns="13335" rIns="0" bIns="0" rtlCol="0">
            <a:spAutoFit/>
          </a:bodyPr>
          <a:lstStyle/>
          <a:p>
            <a:pPr marL="12700">
              <a:lnSpc>
                <a:spcPct val="100000"/>
              </a:lnSpc>
              <a:spcBef>
                <a:spcPts val="105"/>
              </a:spcBef>
            </a:pPr>
            <a:r>
              <a:rPr sz="3200" u="heavy" spc="65" dirty="0">
                <a:uFill>
                  <a:solidFill>
                    <a:srgbClr val="000000"/>
                  </a:solidFill>
                </a:uFill>
                <a:latin typeface="Arial MT"/>
                <a:cs typeface="Arial MT"/>
              </a:rPr>
              <a:t>CONT</a:t>
            </a:r>
            <a:r>
              <a:rPr sz="3200" u="heavy" spc="40" dirty="0">
                <a:uFill>
                  <a:solidFill>
                    <a:srgbClr val="000000"/>
                  </a:solidFill>
                </a:uFill>
                <a:latin typeface="Arial MT"/>
                <a:cs typeface="Arial MT"/>
              </a:rPr>
              <a:t>ENTS</a:t>
            </a:r>
            <a:endParaRPr sz="3200">
              <a:latin typeface="Arial MT"/>
              <a:cs typeface="Arial MT"/>
            </a:endParaRPr>
          </a:p>
        </p:txBody>
      </p:sp>
      <p:sp>
        <p:nvSpPr>
          <p:cNvPr id="3" name="object 3"/>
          <p:cNvSpPr/>
          <p:nvPr/>
        </p:nvSpPr>
        <p:spPr>
          <a:xfrm>
            <a:off x="0" y="0"/>
            <a:ext cx="9144000" cy="643255"/>
          </a:xfrm>
          <a:custGeom>
            <a:avLst/>
            <a:gdLst/>
            <a:ahLst/>
            <a:cxnLst/>
            <a:rect l="l" t="t" r="r" b="b"/>
            <a:pathLst>
              <a:path w="9144000" h="643255">
                <a:moveTo>
                  <a:pt x="9144000" y="0"/>
                </a:moveTo>
                <a:lnTo>
                  <a:pt x="0" y="0"/>
                </a:lnTo>
                <a:lnTo>
                  <a:pt x="0" y="642912"/>
                </a:lnTo>
                <a:lnTo>
                  <a:pt x="9144000" y="642912"/>
                </a:lnTo>
                <a:lnTo>
                  <a:pt x="9144000" y="0"/>
                </a:lnTo>
                <a:close/>
              </a:path>
            </a:pathLst>
          </a:custGeom>
          <a:solidFill>
            <a:srgbClr val="252525"/>
          </a:solidFill>
        </p:spPr>
        <p:txBody>
          <a:bodyPr wrap="square" lIns="0" tIns="0" rIns="0" bIns="0" rtlCol="0"/>
          <a:lstStyle/>
          <a:p>
            <a:endParaRPr/>
          </a:p>
        </p:txBody>
      </p:sp>
      <p:sp>
        <p:nvSpPr>
          <p:cNvPr id="4" name="object 4"/>
          <p:cNvSpPr txBox="1">
            <a:spLocks noGrp="1"/>
          </p:cNvSpPr>
          <p:nvPr>
            <p:ph type="title"/>
          </p:nvPr>
        </p:nvSpPr>
        <p:spPr>
          <a:xfrm>
            <a:off x="88493" y="0"/>
            <a:ext cx="8965565" cy="635000"/>
          </a:xfrm>
          <a:prstGeom prst="rect">
            <a:avLst/>
          </a:prstGeom>
        </p:spPr>
        <p:txBody>
          <a:bodyPr vert="horz" wrap="square" lIns="0" tIns="12065" rIns="0" bIns="0" rtlCol="0">
            <a:spAutoFit/>
          </a:bodyPr>
          <a:lstStyle/>
          <a:p>
            <a:pPr marL="12700">
              <a:lnSpc>
                <a:spcPct val="100000"/>
              </a:lnSpc>
              <a:spcBef>
                <a:spcPts val="95"/>
              </a:spcBef>
            </a:pPr>
            <a:r>
              <a:rPr sz="4000" i="0" u="heavy" spc="-10" dirty="0">
                <a:solidFill>
                  <a:srgbClr val="FFFF00"/>
                </a:solidFill>
                <a:uFill>
                  <a:solidFill>
                    <a:srgbClr val="FFFF00"/>
                  </a:solidFill>
                </a:uFill>
                <a:latin typeface="Calibri"/>
                <a:cs typeface="Calibri"/>
              </a:rPr>
              <a:t>MEMBERSHIP </a:t>
            </a:r>
            <a:r>
              <a:rPr sz="4000" i="0" u="heavy" spc="-60" dirty="0">
                <a:solidFill>
                  <a:srgbClr val="FFFF00"/>
                </a:solidFill>
                <a:uFill>
                  <a:solidFill>
                    <a:srgbClr val="FFFF00"/>
                  </a:solidFill>
                </a:uFill>
                <a:latin typeface="Calibri"/>
                <a:cs typeface="Calibri"/>
              </a:rPr>
              <a:t>OPERATOR</a:t>
            </a:r>
            <a:r>
              <a:rPr sz="4000" i="0" u="heavy" spc="-5" dirty="0">
                <a:solidFill>
                  <a:srgbClr val="FFFF00"/>
                </a:solidFill>
                <a:uFill>
                  <a:solidFill>
                    <a:srgbClr val="FFFF00"/>
                  </a:solidFill>
                </a:uFill>
                <a:latin typeface="Calibri"/>
                <a:cs typeface="Calibri"/>
              </a:rPr>
              <a:t> </a:t>
            </a:r>
            <a:r>
              <a:rPr sz="4000" i="0" u="heavy" spc="-5" dirty="0">
                <a:solidFill>
                  <a:srgbClr val="FFC000"/>
                </a:solidFill>
                <a:uFill>
                  <a:solidFill>
                    <a:srgbClr val="FFFF00"/>
                  </a:solidFill>
                </a:uFill>
                <a:latin typeface="Calibri"/>
                <a:cs typeface="Calibri"/>
              </a:rPr>
              <a:t>in</a:t>
            </a:r>
            <a:r>
              <a:rPr sz="4000" i="0" u="heavy" spc="-15" dirty="0">
                <a:solidFill>
                  <a:srgbClr val="FFC000"/>
                </a:solidFill>
                <a:uFill>
                  <a:solidFill>
                    <a:srgbClr val="FFFF00"/>
                  </a:solidFill>
                </a:uFill>
                <a:latin typeface="Calibri"/>
                <a:cs typeface="Calibri"/>
              </a:rPr>
              <a:t> </a:t>
            </a:r>
            <a:r>
              <a:rPr sz="4000" i="0" u="heavy" spc="-5" dirty="0">
                <a:solidFill>
                  <a:srgbClr val="FFC000"/>
                </a:solidFill>
                <a:uFill>
                  <a:solidFill>
                    <a:srgbClr val="FFFF00"/>
                  </a:solidFill>
                </a:uFill>
                <a:latin typeface="Calibri"/>
                <a:cs typeface="Calibri"/>
              </a:rPr>
              <a:t>a</a:t>
            </a:r>
            <a:r>
              <a:rPr sz="4000" i="0" u="heavy" spc="-10" dirty="0">
                <a:solidFill>
                  <a:srgbClr val="FFC000"/>
                </a:solidFill>
                <a:uFill>
                  <a:solidFill>
                    <a:srgbClr val="FFFF00"/>
                  </a:solidFill>
                </a:uFill>
                <a:latin typeface="Calibri"/>
                <a:cs typeface="Calibri"/>
              </a:rPr>
              <a:t> </a:t>
            </a:r>
            <a:r>
              <a:rPr sz="4000" i="0" u="heavy" spc="-15" dirty="0">
                <a:solidFill>
                  <a:srgbClr val="FFC000"/>
                </a:solidFill>
                <a:uFill>
                  <a:solidFill>
                    <a:srgbClr val="FFFF00"/>
                  </a:solidFill>
                </a:uFill>
                <a:latin typeface="Calibri"/>
                <a:cs typeface="Calibri"/>
              </a:rPr>
              <a:t>DICTIONARY</a:t>
            </a:r>
            <a:endParaRPr sz="4000">
              <a:latin typeface="Calibri"/>
              <a:cs typeface="Calibri"/>
            </a:endParaRPr>
          </a:p>
        </p:txBody>
      </p:sp>
      <p:sp>
        <p:nvSpPr>
          <p:cNvPr id="5" name="object 5"/>
          <p:cNvSpPr/>
          <p:nvPr/>
        </p:nvSpPr>
        <p:spPr>
          <a:xfrm>
            <a:off x="71405" y="1285862"/>
            <a:ext cx="2357755" cy="5109210"/>
          </a:xfrm>
          <a:custGeom>
            <a:avLst/>
            <a:gdLst/>
            <a:ahLst/>
            <a:cxnLst/>
            <a:rect l="l" t="t" r="r" b="b"/>
            <a:pathLst>
              <a:path w="2357755" h="5109210">
                <a:moveTo>
                  <a:pt x="2357501" y="0"/>
                </a:moveTo>
                <a:lnTo>
                  <a:pt x="0" y="0"/>
                </a:lnTo>
                <a:lnTo>
                  <a:pt x="0" y="5109083"/>
                </a:lnTo>
                <a:lnTo>
                  <a:pt x="2357501" y="5109083"/>
                </a:lnTo>
                <a:lnTo>
                  <a:pt x="2357501" y="0"/>
                </a:lnTo>
                <a:close/>
              </a:path>
            </a:pathLst>
          </a:custGeom>
          <a:solidFill>
            <a:srgbClr val="252525"/>
          </a:solidFill>
        </p:spPr>
        <p:txBody>
          <a:bodyPr wrap="square" lIns="0" tIns="0" rIns="0" bIns="0" rtlCol="0"/>
          <a:lstStyle/>
          <a:p>
            <a:endParaRPr/>
          </a:p>
        </p:txBody>
      </p:sp>
      <p:sp>
        <p:nvSpPr>
          <p:cNvPr id="6" name="object 6"/>
          <p:cNvSpPr txBox="1"/>
          <p:nvPr/>
        </p:nvSpPr>
        <p:spPr>
          <a:xfrm>
            <a:off x="150063" y="1299464"/>
            <a:ext cx="2183765" cy="4998720"/>
          </a:xfrm>
          <a:prstGeom prst="rect">
            <a:avLst/>
          </a:prstGeom>
        </p:spPr>
        <p:txBody>
          <a:bodyPr vert="horz" wrap="square" lIns="0" tIns="12700" rIns="0" bIns="0" rtlCol="0">
            <a:spAutoFit/>
          </a:bodyPr>
          <a:lstStyle/>
          <a:p>
            <a:pPr marL="12700">
              <a:lnSpc>
                <a:spcPct val="100000"/>
              </a:lnSpc>
              <a:spcBef>
                <a:spcPts val="100"/>
              </a:spcBef>
            </a:pPr>
            <a:r>
              <a:rPr sz="2400" b="1" u="heavy" spc="-10" dirty="0">
                <a:solidFill>
                  <a:srgbClr val="FFFF00"/>
                </a:solidFill>
                <a:uFill>
                  <a:solidFill>
                    <a:srgbClr val="FFFF00"/>
                  </a:solidFill>
                </a:uFill>
                <a:latin typeface="Calibri"/>
                <a:cs typeface="Calibri"/>
              </a:rPr>
              <a:t>Introduction</a:t>
            </a:r>
            <a:r>
              <a:rPr sz="2400" b="1" u="heavy" spc="-25" dirty="0">
                <a:solidFill>
                  <a:srgbClr val="FFFF00"/>
                </a:solidFill>
                <a:uFill>
                  <a:solidFill>
                    <a:srgbClr val="FFFF00"/>
                  </a:solidFill>
                </a:uFill>
                <a:latin typeface="Calibri"/>
                <a:cs typeface="Calibri"/>
              </a:rPr>
              <a:t> </a:t>
            </a:r>
            <a:r>
              <a:rPr sz="2400" b="1" u="heavy" dirty="0">
                <a:solidFill>
                  <a:srgbClr val="FFFF00"/>
                </a:solidFill>
                <a:uFill>
                  <a:solidFill>
                    <a:srgbClr val="FFFF00"/>
                  </a:solidFill>
                </a:uFill>
                <a:latin typeface="Calibri"/>
                <a:cs typeface="Calibri"/>
              </a:rPr>
              <a:t>:</a:t>
            </a:r>
            <a:endParaRPr sz="2400">
              <a:latin typeface="Calibri"/>
              <a:cs typeface="Calibri"/>
            </a:endParaRPr>
          </a:p>
          <a:p>
            <a:pPr marL="12700" marR="1297305">
              <a:lnSpc>
                <a:spcPct val="100000"/>
              </a:lnSpc>
              <a:spcBef>
                <a:spcPts val="55"/>
              </a:spcBef>
            </a:pPr>
            <a:r>
              <a:rPr sz="1600" spc="-10" dirty="0">
                <a:solidFill>
                  <a:srgbClr val="FFC000"/>
                </a:solidFill>
                <a:latin typeface="Calibri"/>
                <a:cs typeface="Calibri"/>
              </a:rPr>
              <a:t>D</a:t>
            </a:r>
            <a:r>
              <a:rPr sz="1600" spc="-20" dirty="0">
                <a:solidFill>
                  <a:srgbClr val="FFC000"/>
                </a:solidFill>
                <a:latin typeface="Calibri"/>
                <a:cs typeface="Calibri"/>
              </a:rPr>
              <a:t>e</a:t>
            </a:r>
            <a:r>
              <a:rPr sz="1600" spc="-5" dirty="0">
                <a:solidFill>
                  <a:srgbClr val="FFC000"/>
                </a:solidFill>
                <a:latin typeface="Calibri"/>
                <a:cs typeface="Calibri"/>
              </a:rPr>
              <a:t>fi</a:t>
            </a:r>
            <a:r>
              <a:rPr sz="1600" spc="-10" dirty="0">
                <a:solidFill>
                  <a:srgbClr val="FFC000"/>
                </a:solidFill>
                <a:latin typeface="Calibri"/>
                <a:cs typeface="Calibri"/>
              </a:rPr>
              <a:t>n</a:t>
            </a:r>
            <a:r>
              <a:rPr sz="1600" spc="-5" dirty="0">
                <a:solidFill>
                  <a:srgbClr val="FFC000"/>
                </a:solidFill>
                <a:latin typeface="Calibri"/>
                <a:cs typeface="Calibri"/>
              </a:rPr>
              <a:t>iti</a:t>
            </a:r>
            <a:r>
              <a:rPr sz="1600" spc="-10" dirty="0">
                <a:solidFill>
                  <a:srgbClr val="FFC000"/>
                </a:solidFill>
                <a:latin typeface="Calibri"/>
                <a:cs typeface="Calibri"/>
              </a:rPr>
              <a:t>on,  Creation,</a:t>
            </a:r>
            <a:endParaRPr sz="1600">
              <a:latin typeface="Calibri"/>
              <a:cs typeface="Calibri"/>
            </a:endParaRPr>
          </a:p>
          <a:p>
            <a:pPr marL="12700" marR="506095">
              <a:lnSpc>
                <a:spcPct val="100000"/>
              </a:lnSpc>
            </a:pPr>
            <a:r>
              <a:rPr sz="1600" spc="-5" dirty="0">
                <a:solidFill>
                  <a:srgbClr val="FFC000"/>
                </a:solidFill>
                <a:latin typeface="Calibri"/>
                <a:cs typeface="Calibri"/>
              </a:rPr>
              <a:t>Accessing </a:t>
            </a:r>
            <a:r>
              <a:rPr sz="1600" spc="-10" dirty="0">
                <a:solidFill>
                  <a:srgbClr val="FFC000"/>
                </a:solidFill>
                <a:latin typeface="Calibri"/>
                <a:cs typeface="Calibri"/>
              </a:rPr>
              <a:t>elements, </a:t>
            </a:r>
            <a:r>
              <a:rPr sz="1600" spc="-350" dirty="0">
                <a:solidFill>
                  <a:srgbClr val="FFC000"/>
                </a:solidFill>
                <a:latin typeface="Calibri"/>
                <a:cs typeface="Calibri"/>
              </a:rPr>
              <a:t> </a:t>
            </a:r>
            <a:r>
              <a:rPr sz="1600" spc="-5" dirty="0">
                <a:solidFill>
                  <a:srgbClr val="FFC000"/>
                </a:solidFill>
                <a:latin typeface="Calibri"/>
                <a:cs typeface="Calibri"/>
              </a:rPr>
              <a:t>Add</a:t>
            </a:r>
            <a:r>
              <a:rPr sz="1600" spc="350" dirty="0">
                <a:solidFill>
                  <a:srgbClr val="FFC000"/>
                </a:solidFill>
                <a:latin typeface="Calibri"/>
                <a:cs typeface="Calibri"/>
              </a:rPr>
              <a:t> </a:t>
            </a:r>
            <a:r>
              <a:rPr sz="1600" spc="-5" dirty="0">
                <a:solidFill>
                  <a:srgbClr val="FFC000"/>
                </a:solidFill>
                <a:latin typeface="Calibri"/>
                <a:cs typeface="Calibri"/>
              </a:rPr>
              <a:t>an </a:t>
            </a:r>
            <a:r>
              <a:rPr sz="1600" spc="-10" dirty="0">
                <a:solidFill>
                  <a:srgbClr val="FFC000"/>
                </a:solidFill>
                <a:latin typeface="Calibri"/>
                <a:cs typeface="Calibri"/>
              </a:rPr>
              <a:t>item, </a:t>
            </a:r>
            <a:r>
              <a:rPr sz="1600" spc="-5" dirty="0">
                <a:solidFill>
                  <a:srgbClr val="FFC000"/>
                </a:solidFill>
                <a:latin typeface="Calibri"/>
                <a:cs typeface="Calibri"/>
              </a:rPr>
              <a:t> </a:t>
            </a:r>
            <a:r>
              <a:rPr sz="1600" dirty="0">
                <a:solidFill>
                  <a:srgbClr val="FFC000"/>
                </a:solidFill>
                <a:latin typeface="Calibri"/>
                <a:cs typeface="Calibri"/>
              </a:rPr>
              <a:t>Modify </a:t>
            </a:r>
            <a:r>
              <a:rPr sz="1600" spc="-5" dirty="0">
                <a:solidFill>
                  <a:srgbClr val="FFC000"/>
                </a:solidFill>
                <a:latin typeface="Calibri"/>
                <a:cs typeface="Calibri"/>
              </a:rPr>
              <a:t>an item, </a:t>
            </a:r>
            <a:r>
              <a:rPr sz="1600" dirty="0">
                <a:solidFill>
                  <a:srgbClr val="FFC000"/>
                </a:solidFill>
                <a:latin typeface="Calibri"/>
                <a:cs typeface="Calibri"/>
              </a:rPr>
              <a:t> </a:t>
            </a:r>
            <a:r>
              <a:rPr sz="1600" spc="-25" dirty="0">
                <a:solidFill>
                  <a:srgbClr val="FFC000"/>
                </a:solidFill>
                <a:latin typeface="Calibri"/>
                <a:cs typeface="Calibri"/>
              </a:rPr>
              <a:t>Traversal,</a:t>
            </a:r>
            <a:endParaRPr sz="1600">
              <a:latin typeface="Calibri"/>
              <a:cs typeface="Calibri"/>
            </a:endParaRPr>
          </a:p>
          <a:p>
            <a:pPr marL="12700" marR="281305">
              <a:lnSpc>
                <a:spcPts val="3360"/>
              </a:lnSpc>
              <a:spcBef>
                <a:spcPts val="30"/>
              </a:spcBef>
            </a:pPr>
            <a:r>
              <a:rPr sz="2800" b="1" spc="-10" dirty="0">
                <a:solidFill>
                  <a:srgbClr val="FFFF00"/>
                </a:solidFill>
                <a:latin typeface="Calibri"/>
                <a:cs typeface="Calibri"/>
              </a:rPr>
              <a:t>Me</a:t>
            </a:r>
            <a:r>
              <a:rPr sz="2800" b="1" spc="5" dirty="0">
                <a:solidFill>
                  <a:srgbClr val="FFFF00"/>
                </a:solidFill>
                <a:latin typeface="Calibri"/>
                <a:cs typeface="Calibri"/>
              </a:rPr>
              <a:t>m</a:t>
            </a:r>
            <a:r>
              <a:rPr sz="2800" b="1" spc="-5" dirty="0">
                <a:solidFill>
                  <a:srgbClr val="FFFF00"/>
                </a:solidFill>
                <a:latin typeface="Calibri"/>
                <a:cs typeface="Calibri"/>
              </a:rPr>
              <a:t>be</a:t>
            </a:r>
            <a:r>
              <a:rPr sz="2800" b="1" spc="-35" dirty="0">
                <a:solidFill>
                  <a:srgbClr val="FFFF00"/>
                </a:solidFill>
                <a:latin typeface="Calibri"/>
                <a:cs typeface="Calibri"/>
              </a:rPr>
              <a:t>r</a:t>
            </a:r>
            <a:r>
              <a:rPr sz="2800" b="1" spc="-5" dirty="0">
                <a:solidFill>
                  <a:srgbClr val="FFFF00"/>
                </a:solidFill>
                <a:latin typeface="Calibri"/>
                <a:cs typeface="Calibri"/>
              </a:rPr>
              <a:t>ship  </a:t>
            </a:r>
            <a:r>
              <a:rPr sz="2800" b="1" spc="-20" dirty="0">
                <a:solidFill>
                  <a:srgbClr val="FFFF00"/>
                </a:solidFill>
                <a:latin typeface="Calibri"/>
                <a:cs typeface="Calibri"/>
              </a:rPr>
              <a:t>operator</a:t>
            </a:r>
            <a:endParaRPr sz="2800">
              <a:latin typeface="Calibri"/>
              <a:cs typeface="Calibri"/>
            </a:endParaRPr>
          </a:p>
          <a:p>
            <a:pPr marL="12700">
              <a:lnSpc>
                <a:spcPts val="2115"/>
              </a:lnSpc>
            </a:pPr>
            <a:r>
              <a:rPr sz="1800" b="1" u="heavy" spc="-5" dirty="0">
                <a:solidFill>
                  <a:srgbClr val="FFC000"/>
                </a:solidFill>
                <a:uFill>
                  <a:solidFill>
                    <a:srgbClr val="FFC000"/>
                  </a:solidFill>
                </a:uFill>
                <a:latin typeface="Calibri"/>
                <a:cs typeface="Calibri"/>
              </a:rPr>
              <a:t>Functions/Methods</a:t>
            </a:r>
            <a:r>
              <a:rPr sz="1800" b="1" spc="-65" dirty="0">
                <a:solidFill>
                  <a:srgbClr val="FFC000"/>
                </a:solidFill>
                <a:latin typeface="Calibri"/>
                <a:cs typeface="Calibri"/>
              </a:rPr>
              <a:t> </a:t>
            </a:r>
            <a:r>
              <a:rPr sz="1800" dirty="0">
                <a:solidFill>
                  <a:srgbClr val="FFC000"/>
                </a:solidFill>
                <a:latin typeface="Calibri"/>
                <a:cs typeface="Calibri"/>
              </a:rPr>
              <a:t>–</a:t>
            </a:r>
            <a:endParaRPr sz="1800">
              <a:latin typeface="Calibri"/>
              <a:cs typeface="Calibri"/>
            </a:endParaRPr>
          </a:p>
          <a:p>
            <a:pPr marL="58419">
              <a:lnSpc>
                <a:spcPct val="100000"/>
              </a:lnSpc>
              <a:spcBef>
                <a:spcPts val="20"/>
              </a:spcBef>
            </a:pPr>
            <a:r>
              <a:rPr sz="1600" spc="-5" dirty="0">
                <a:solidFill>
                  <a:srgbClr val="FFC000"/>
                </a:solidFill>
                <a:latin typeface="Calibri"/>
                <a:cs typeface="Calibri"/>
              </a:rPr>
              <a:t>len(), dict(),</a:t>
            </a:r>
            <a:r>
              <a:rPr sz="1600" spc="-15" dirty="0">
                <a:solidFill>
                  <a:srgbClr val="FFC000"/>
                </a:solidFill>
                <a:latin typeface="Calibri"/>
                <a:cs typeface="Calibri"/>
              </a:rPr>
              <a:t> </a:t>
            </a:r>
            <a:r>
              <a:rPr sz="1600" spc="-20" dirty="0">
                <a:solidFill>
                  <a:srgbClr val="FFC000"/>
                </a:solidFill>
                <a:latin typeface="Calibri"/>
                <a:cs typeface="Calibri"/>
              </a:rPr>
              <a:t>keys(),</a:t>
            </a:r>
            <a:endParaRPr sz="1600">
              <a:latin typeface="Calibri"/>
              <a:cs typeface="Calibri"/>
            </a:endParaRPr>
          </a:p>
          <a:p>
            <a:pPr marL="12700">
              <a:lnSpc>
                <a:spcPct val="100000"/>
              </a:lnSpc>
            </a:pPr>
            <a:r>
              <a:rPr sz="1600" spc="-10" dirty="0">
                <a:solidFill>
                  <a:srgbClr val="FFC000"/>
                </a:solidFill>
                <a:latin typeface="Calibri"/>
                <a:cs typeface="Calibri"/>
              </a:rPr>
              <a:t>values(),</a:t>
            </a:r>
            <a:r>
              <a:rPr sz="1600" dirty="0">
                <a:solidFill>
                  <a:srgbClr val="FFC000"/>
                </a:solidFill>
                <a:latin typeface="Calibri"/>
                <a:cs typeface="Calibri"/>
              </a:rPr>
              <a:t> </a:t>
            </a:r>
            <a:r>
              <a:rPr sz="1600" spc="-10" dirty="0">
                <a:solidFill>
                  <a:srgbClr val="FFC000"/>
                </a:solidFill>
                <a:latin typeface="Calibri"/>
                <a:cs typeface="Calibri"/>
              </a:rPr>
              <a:t>items(),</a:t>
            </a:r>
            <a:r>
              <a:rPr sz="1600" spc="-5" dirty="0">
                <a:solidFill>
                  <a:srgbClr val="FFC000"/>
                </a:solidFill>
                <a:latin typeface="Calibri"/>
                <a:cs typeface="Calibri"/>
              </a:rPr>
              <a:t> </a:t>
            </a:r>
            <a:r>
              <a:rPr sz="1600" spc="-10" dirty="0">
                <a:solidFill>
                  <a:srgbClr val="FFC000"/>
                </a:solidFill>
                <a:latin typeface="Calibri"/>
                <a:cs typeface="Calibri"/>
              </a:rPr>
              <a:t>get(),</a:t>
            </a:r>
            <a:endParaRPr sz="1600">
              <a:latin typeface="Calibri"/>
              <a:cs typeface="Calibri"/>
            </a:endParaRPr>
          </a:p>
          <a:p>
            <a:pPr marL="12700">
              <a:lnSpc>
                <a:spcPct val="100000"/>
              </a:lnSpc>
            </a:pPr>
            <a:r>
              <a:rPr sz="1600" spc="-10" dirty="0">
                <a:solidFill>
                  <a:srgbClr val="FFC000"/>
                </a:solidFill>
                <a:latin typeface="Calibri"/>
                <a:cs typeface="Calibri"/>
              </a:rPr>
              <a:t>update(),</a:t>
            </a:r>
            <a:r>
              <a:rPr sz="1600" spc="-20" dirty="0">
                <a:solidFill>
                  <a:srgbClr val="FFC000"/>
                </a:solidFill>
                <a:latin typeface="Calibri"/>
                <a:cs typeface="Calibri"/>
              </a:rPr>
              <a:t> </a:t>
            </a:r>
            <a:r>
              <a:rPr sz="1600" spc="-10" dirty="0">
                <a:solidFill>
                  <a:srgbClr val="FFC000"/>
                </a:solidFill>
                <a:latin typeface="Calibri"/>
                <a:cs typeface="Calibri"/>
              </a:rPr>
              <a:t>del(),</a:t>
            </a:r>
            <a:r>
              <a:rPr sz="1600" dirty="0">
                <a:solidFill>
                  <a:srgbClr val="FFC000"/>
                </a:solidFill>
                <a:latin typeface="Calibri"/>
                <a:cs typeface="Calibri"/>
              </a:rPr>
              <a:t> </a:t>
            </a:r>
            <a:r>
              <a:rPr sz="1600" spc="-10" dirty="0">
                <a:solidFill>
                  <a:srgbClr val="FFC000"/>
                </a:solidFill>
                <a:latin typeface="Calibri"/>
                <a:cs typeface="Calibri"/>
              </a:rPr>
              <a:t>del,</a:t>
            </a:r>
            <a:endParaRPr sz="1600">
              <a:latin typeface="Calibri"/>
              <a:cs typeface="Calibri"/>
            </a:endParaRPr>
          </a:p>
          <a:p>
            <a:pPr marL="12700" marR="5080">
              <a:lnSpc>
                <a:spcPct val="100000"/>
              </a:lnSpc>
            </a:pPr>
            <a:r>
              <a:rPr sz="1600" spc="-5" dirty="0">
                <a:solidFill>
                  <a:srgbClr val="FFC000"/>
                </a:solidFill>
                <a:latin typeface="Calibri"/>
                <a:cs typeface="Calibri"/>
              </a:rPr>
              <a:t>clear(), </a:t>
            </a:r>
            <a:r>
              <a:rPr sz="1600" spc="-20" dirty="0">
                <a:solidFill>
                  <a:srgbClr val="FFC000"/>
                </a:solidFill>
                <a:latin typeface="Calibri"/>
                <a:cs typeface="Calibri"/>
              </a:rPr>
              <a:t>fromkeys(),</a:t>
            </a:r>
            <a:r>
              <a:rPr sz="1600" spc="30" dirty="0">
                <a:solidFill>
                  <a:srgbClr val="FFC000"/>
                </a:solidFill>
                <a:latin typeface="Calibri"/>
                <a:cs typeface="Calibri"/>
              </a:rPr>
              <a:t> </a:t>
            </a:r>
            <a:r>
              <a:rPr sz="1600" spc="-10" dirty="0">
                <a:solidFill>
                  <a:srgbClr val="FFC000"/>
                </a:solidFill>
                <a:latin typeface="Calibri"/>
                <a:cs typeface="Calibri"/>
              </a:rPr>
              <a:t>copy(), </a:t>
            </a:r>
            <a:r>
              <a:rPr sz="1600" spc="-345" dirty="0">
                <a:solidFill>
                  <a:srgbClr val="FFC000"/>
                </a:solidFill>
                <a:latin typeface="Calibri"/>
                <a:cs typeface="Calibri"/>
              </a:rPr>
              <a:t> </a:t>
            </a:r>
            <a:r>
              <a:rPr sz="1600" spc="-10" dirty="0">
                <a:solidFill>
                  <a:srgbClr val="FFC000"/>
                </a:solidFill>
                <a:latin typeface="Calibri"/>
                <a:cs typeface="Calibri"/>
              </a:rPr>
              <a:t>pop(),</a:t>
            </a:r>
            <a:r>
              <a:rPr sz="1600" spc="5" dirty="0">
                <a:solidFill>
                  <a:srgbClr val="FFC000"/>
                </a:solidFill>
                <a:latin typeface="Calibri"/>
                <a:cs typeface="Calibri"/>
              </a:rPr>
              <a:t> </a:t>
            </a:r>
            <a:r>
              <a:rPr sz="1600" spc="-10" dirty="0">
                <a:solidFill>
                  <a:srgbClr val="FFC000"/>
                </a:solidFill>
                <a:latin typeface="Calibri"/>
                <a:cs typeface="Calibri"/>
              </a:rPr>
              <a:t>popitem(), </a:t>
            </a:r>
            <a:r>
              <a:rPr sz="1600" spc="-5" dirty="0">
                <a:solidFill>
                  <a:srgbClr val="FFC000"/>
                </a:solidFill>
                <a:latin typeface="Calibri"/>
                <a:cs typeface="Calibri"/>
              </a:rPr>
              <a:t> </a:t>
            </a:r>
            <a:r>
              <a:rPr sz="1600" spc="-10" dirty="0">
                <a:solidFill>
                  <a:srgbClr val="FFC000"/>
                </a:solidFill>
                <a:latin typeface="Calibri"/>
                <a:cs typeface="Calibri"/>
              </a:rPr>
              <a:t>setdefault(), max(), min(), </a:t>
            </a:r>
            <a:r>
              <a:rPr sz="1600" spc="-5" dirty="0">
                <a:solidFill>
                  <a:srgbClr val="FFC000"/>
                </a:solidFill>
                <a:latin typeface="Calibri"/>
                <a:cs typeface="Calibri"/>
              </a:rPr>
              <a:t> </a:t>
            </a:r>
            <a:r>
              <a:rPr sz="1600" spc="-10" dirty="0">
                <a:solidFill>
                  <a:srgbClr val="FFC000"/>
                </a:solidFill>
                <a:latin typeface="Calibri"/>
                <a:cs typeface="Calibri"/>
              </a:rPr>
              <a:t>sorted();</a:t>
            </a:r>
            <a:endParaRPr sz="1600">
              <a:latin typeface="Calibri"/>
              <a:cs typeface="Calibri"/>
            </a:endParaRPr>
          </a:p>
          <a:p>
            <a:pPr marL="12700">
              <a:lnSpc>
                <a:spcPts val="2370"/>
              </a:lnSpc>
            </a:pPr>
            <a:r>
              <a:rPr sz="2000" b="1" u="heavy" spc="-10" dirty="0">
                <a:solidFill>
                  <a:srgbClr val="FFC000"/>
                </a:solidFill>
                <a:uFill>
                  <a:solidFill>
                    <a:srgbClr val="FFC000"/>
                  </a:solidFill>
                </a:uFill>
                <a:latin typeface="Calibri"/>
                <a:cs typeface="Calibri"/>
              </a:rPr>
              <a:t>Suggested</a:t>
            </a:r>
            <a:r>
              <a:rPr sz="2000" b="1" u="heavy" spc="-35" dirty="0">
                <a:solidFill>
                  <a:srgbClr val="FFC000"/>
                </a:solidFill>
                <a:uFill>
                  <a:solidFill>
                    <a:srgbClr val="FFC000"/>
                  </a:solidFill>
                </a:uFill>
                <a:latin typeface="Calibri"/>
                <a:cs typeface="Calibri"/>
              </a:rPr>
              <a:t> </a:t>
            </a:r>
            <a:r>
              <a:rPr sz="2000" b="1" u="heavy" spc="-10" dirty="0">
                <a:solidFill>
                  <a:srgbClr val="FFC000"/>
                </a:solidFill>
                <a:uFill>
                  <a:solidFill>
                    <a:srgbClr val="FFC000"/>
                  </a:solidFill>
                </a:uFill>
                <a:latin typeface="Calibri"/>
                <a:cs typeface="Calibri"/>
              </a:rPr>
              <a:t>programs</a:t>
            </a:r>
            <a:endParaRPr sz="2000">
              <a:latin typeface="Calibri"/>
              <a:cs typeface="Calibri"/>
            </a:endParaRPr>
          </a:p>
        </p:txBody>
      </p:sp>
      <p:graphicFrame>
        <p:nvGraphicFramePr>
          <p:cNvPr id="7" name="object 7"/>
          <p:cNvGraphicFramePr>
            <a:graphicFrameLocks noGrp="1"/>
          </p:cNvGraphicFramePr>
          <p:nvPr/>
        </p:nvGraphicFramePr>
        <p:xfrm>
          <a:off x="2471673" y="1332293"/>
          <a:ext cx="6629400" cy="1839181"/>
        </p:xfrm>
        <a:graphic>
          <a:graphicData uri="http://schemas.openxmlformats.org/drawingml/2006/table">
            <a:tbl>
              <a:tblPr firstRow="1" bandRow="1">
                <a:tableStyleId>{2D5ABB26-0587-4C30-8999-92F81FD0307C}</a:tableStyleId>
              </a:tblPr>
              <a:tblGrid>
                <a:gridCol w="1419225"/>
                <a:gridCol w="5210175"/>
              </a:tblGrid>
              <a:tr h="504634">
                <a:tc>
                  <a:txBody>
                    <a:bodyPr/>
                    <a:lstStyle/>
                    <a:p>
                      <a:pPr marL="31115" algn="ctr">
                        <a:lnSpc>
                          <a:spcPct val="100000"/>
                        </a:lnSpc>
                        <a:spcBef>
                          <a:spcPts val="439"/>
                        </a:spcBef>
                      </a:pPr>
                      <a:r>
                        <a:rPr sz="1800" b="1" spc="-30" dirty="0">
                          <a:solidFill>
                            <a:srgbClr val="FFFFFF"/>
                          </a:solidFill>
                          <a:latin typeface="Calibri"/>
                          <a:cs typeface="Calibri"/>
                        </a:rPr>
                        <a:t>OPERATOR</a:t>
                      </a:r>
                      <a:endParaRPr sz="1800">
                        <a:latin typeface="Calibri"/>
                        <a:cs typeface="Calibri"/>
                      </a:endParaRPr>
                    </a:p>
                  </a:txBody>
                  <a:tcPr marL="0" marR="0" marT="55879" marB="0">
                    <a:lnR w="12700">
                      <a:solidFill>
                        <a:srgbClr val="000000"/>
                      </a:solidFill>
                      <a:prstDash val="solid"/>
                    </a:lnR>
                    <a:lnB w="12700">
                      <a:solidFill>
                        <a:srgbClr val="000000"/>
                      </a:solidFill>
                      <a:prstDash val="solid"/>
                    </a:lnB>
                  </a:tcPr>
                </a:tc>
                <a:tc>
                  <a:txBody>
                    <a:bodyPr/>
                    <a:lstStyle/>
                    <a:p>
                      <a:pPr marR="22860" algn="ctr">
                        <a:lnSpc>
                          <a:spcPct val="100000"/>
                        </a:lnSpc>
                        <a:spcBef>
                          <a:spcPts val="439"/>
                        </a:spcBef>
                      </a:pPr>
                      <a:r>
                        <a:rPr sz="1800" b="1" spc="-5" dirty="0">
                          <a:solidFill>
                            <a:srgbClr val="FFFFFF"/>
                          </a:solidFill>
                          <a:latin typeface="Calibri"/>
                          <a:cs typeface="Calibri"/>
                        </a:rPr>
                        <a:t>DESCRIPTION</a:t>
                      </a:r>
                      <a:endParaRPr sz="1800">
                        <a:latin typeface="Calibri"/>
                        <a:cs typeface="Calibri"/>
                      </a:endParaRPr>
                    </a:p>
                  </a:txBody>
                  <a:tcPr marL="0" marR="0" marT="55879" marB="0">
                    <a:lnL w="12700">
                      <a:solidFill>
                        <a:srgbClr val="000000"/>
                      </a:solidFill>
                      <a:prstDash val="solid"/>
                    </a:lnL>
                    <a:lnB w="12700">
                      <a:solidFill>
                        <a:srgbClr val="000000"/>
                      </a:solidFill>
                      <a:prstDash val="solid"/>
                    </a:lnB>
                  </a:tcPr>
                </a:tc>
              </a:tr>
              <a:tr h="648843">
                <a:tc>
                  <a:txBody>
                    <a:bodyPr/>
                    <a:lstStyle/>
                    <a:p>
                      <a:pPr marL="30480" algn="ctr">
                        <a:lnSpc>
                          <a:spcPct val="100000"/>
                        </a:lnSpc>
                        <a:spcBef>
                          <a:spcPts val="204"/>
                        </a:spcBef>
                      </a:pPr>
                      <a:r>
                        <a:rPr sz="2400" b="1" spc="-5" dirty="0">
                          <a:latin typeface="Calibri"/>
                          <a:cs typeface="Calibri"/>
                        </a:rPr>
                        <a:t>in</a:t>
                      </a:r>
                      <a:endParaRPr sz="2400">
                        <a:latin typeface="Calibri"/>
                        <a:cs typeface="Calibri"/>
                      </a:endParaRPr>
                    </a:p>
                  </a:txBody>
                  <a:tcPr marL="0" marR="0" marT="26034" marB="0">
                    <a:lnR w="12700">
                      <a:solidFill>
                        <a:srgbClr val="000000"/>
                      </a:solidFill>
                      <a:prstDash val="solid"/>
                    </a:lnR>
                    <a:lnT w="12700">
                      <a:solidFill>
                        <a:srgbClr val="000000"/>
                      </a:solidFill>
                      <a:prstDash val="solid"/>
                    </a:lnT>
                    <a:lnB w="12700">
                      <a:solidFill>
                        <a:srgbClr val="000000"/>
                      </a:solidFill>
                      <a:prstDash val="solid"/>
                    </a:lnB>
                    <a:solidFill>
                      <a:srgbClr val="FFFFCC"/>
                    </a:solidFill>
                  </a:tcPr>
                </a:tc>
                <a:tc>
                  <a:txBody>
                    <a:bodyPr/>
                    <a:lstStyle/>
                    <a:p>
                      <a:pPr marL="1786889" marR="240665" indent="-1569720">
                        <a:lnSpc>
                          <a:spcPct val="100899"/>
                        </a:lnSpc>
                        <a:spcBef>
                          <a:spcPts val="220"/>
                        </a:spcBef>
                      </a:pPr>
                      <a:r>
                        <a:rPr sz="1600" spc="-10" dirty="0">
                          <a:latin typeface="Calibri"/>
                          <a:cs typeface="Calibri"/>
                        </a:rPr>
                        <a:t>Results to </a:t>
                      </a:r>
                      <a:r>
                        <a:rPr sz="1800" b="1" spc="-30" dirty="0">
                          <a:latin typeface="Calibri"/>
                          <a:cs typeface="Calibri"/>
                        </a:rPr>
                        <a:t>True </a:t>
                      </a:r>
                      <a:r>
                        <a:rPr sz="1600" spc="-5" dirty="0">
                          <a:latin typeface="Calibri"/>
                          <a:cs typeface="Calibri"/>
                        </a:rPr>
                        <a:t>, if it finds</a:t>
                      </a:r>
                      <a:r>
                        <a:rPr sz="1600" dirty="0">
                          <a:latin typeface="Calibri"/>
                          <a:cs typeface="Calibri"/>
                        </a:rPr>
                        <a:t> </a:t>
                      </a:r>
                      <a:r>
                        <a:rPr sz="1600" spc="-5" dirty="0">
                          <a:latin typeface="Calibri"/>
                          <a:cs typeface="Calibri"/>
                        </a:rPr>
                        <a:t>the </a:t>
                      </a:r>
                      <a:r>
                        <a:rPr sz="1600" b="1" spc="-5" dirty="0">
                          <a:latin typeface="Calibri"/>
                          <a:cs typeface="Calibri"/>
                        </a:rPr>
                        <a:t>KEY </a:t>
                      </a:r>
                      <a:r>
                        <a:rPr sz="1800" b="1" dirty="0">
                          <a:latin typeface="Calibri"/>
                          <a:cs typeface="Calibri"/>
                        </a:rPr>
                        <a:t>in the </a:t>
                      </a:r>
                      <a:r>
                        <a:rPr sz="1800" b="1" spc="-5" dirty="0">
                          <a:latin typeface="Calibri"/>
                          <a:cs typeface="Calibri"/>
                        </a:rPr>
                        <a:t>DICTIONARY</a:t>
                      </a:r>
                      <a:r>
                        <a:rPr sz="1600" spc="-5" dirty="0">
                          <a:latin typeface="Calibri"/>
                          <a:cs typeface="Calibri"/>
                        </a:rPr>
                        <a:t>, </a:t>
                      </a:r>
                      <a:r>
                        <a:rPr sz="1600" spc="-350" dirty="0">
                          <a:latin typeface="Calibri"/>
                          <a:cs typeface="Calibri"/>
                        </a:rPr>
                        <a:t> </a:t>
                      </a:r>
                      <a:r>
                        <a:rPr sz="1600" spc="-5" dirty="0">
                          <a:latin typeface="Calibri"/>
                          <a:cs typeface="Calibri"/>
                        </a:rPr>
                        <a:t>else</a:t>
                      </a:r>
                      <a:r>
                        <a:rPr sz="1600" spc="5" dirty="0">
                          <a:latin typeface="Calibri"/>
                          <a:cs typeface="Calibri"/>
                        </a:rPr>
                        <a:t> </a:t>
                      </a:r>
                      <a:r>
                        <a:rPr sz="1600" spc="-5" dirty="0">
                          <a:latin typeface="Calibri"/>
                          <a:cs typeface="Calibri"/>
                        </a:rPr>
                        <a:t>it</a:t>
                      </a:r>
                      <a:r>
                        <a:rPr sz="1600" spc="-15" dirty="0">
                          <a:latin typeface="Calibri"/>
                          <a:cs typeface="Calibri"/>
                        </a:rPr>
                        <a:t> returns</a:t>
                      </a:r>
                      <a:r>
                        <a:rPr sz="1600" spc="40" dirty="0">
                          <a:latin typeface="Calibri"/>
                          <a:cs typeface="Calibri"/>
                        </a:rPr>
                        <a:t> </a:t>
                      </a:r>
                      <a:r>
                        <a:rPr sz="1600" b="1" spc="-15" dirty="0">
                          <a:latin typeface="Calibri"/>
                          <a:cs typeface="Calibri"/>
                        </a:rPr>
                        <a:t>False</a:t>
                      </a:r>
                      <a:endParaRPr sz="1600">
                        <a:latin typeface="Calibri"/>
                        <a:cs typeface="Calibri"/>
                      </a:endParaRPr>
                    </a:p>
                  </a:txBody>
                  <a:tcPr marL="0" marR="0" marT="27940" marB="0">
                    <a:lnL w="12700">
                      <a:solidFill>
                        <a:srgbClr val="000000"/>
                      </a:solidFill>
                      <a:prstDash val="solid"/>
                    </a:lnL>
                    <a:lnT w="12700">
                      <a:solidFill>
                        <a:srgbClr val="000000"/>
                      </a:solidFill>
                      <a:prstDash val="solid"/>
                    </a:lnT>
                    <a:lnB w="12700">
                      <a:solidFill>
                        <a:srgbClr val="000000"/>
                      </a:solidFill>
                      <a:prstDash val="solid"/>
                    </a:lnB>
                    <a:solidFill>
                      <a:srgbClr val="FFFFCC"/>
                    </a:solidFill>
                  </a:tcPr>
                </a:tc>
              </a:tr>
              <a:tr h="685704">
                <a:tc>
                  <a:txBody>
                    <a:bodyPr/>
                    <a:lstStyle/>
                    <a:p>
                      <a:pPr marL="28575" algn="ctr">
                        <a:lnSpc>
                          <a:spcPct val="100000"/>
                        </a:lnSpc>
                        <a:spcBef>
                          <a:spcPts val="209"/>
                        </a:spcBef>
                      </a:pPr>
                      <a:r>
                        <a:rPr sz="2400" b="1" dirty="0">
                          <a:latin typeface="Calibri"/>
                          <a:cs typeface="Calibri"/>
                        </a:rPr>
                        <a:t>not</a:t>
                      </a:r>
                      <a:r>
                        <a:rPr sz="2400" b="1" spc="-50" dirty="0">
                          <a:latin typeface="Calibri"/>
                          <a:cs typeface="Calibri"/>
                        </a:rPr>
                        <a:t> </a:t>
                      </a:r>
                      <a:r>
                        <a:rPr sz="2400" b="1" spc="-5" dirty="0">
                          <a:latin typeface="Calibri"/>
                          <a:cs typeface="Calibri"/>
                        </a:rPr>
                        <a:t>in</a:t>
                      </a:r>
                      <a:endParaRPr sz="2400">
                        <a:latin typeface="Calibri"/>
                        <a:cs typeface="Calibri"/>
                      </a:endParaRPr>
                    </a:p>
                  </a:txBody>
                  <a:tcPr marL="0" marR="0" marT="26669" marB="0">
                    <a:lnR w="12700">
                      <a:solidFill>
                        <a:srgbClr val="000000"/>
                      </a:solidFill>
                      <a:prstDash val="solid"/>
                    </a:lnR>
                    <a:lnT w="12700">
                      <a:solidFill>
                        <a:srgbClr val="000000"/>
                      </a:solidFill>
                      <a:prstDash val="solid"/>
                    </a:lnT>
                    <a:lnB w="76200">
                      <a:solidFill>
                        <a:srgbClr val="C00000"/>
                      </a:solidFill>
                      <a:prstDash val="solid"/>
                    </a:lnB>
                    <a:solidFill>
                      <a:srgbClr val="FFFFCC"/>
                    </a:solidFill>
                  </a:tcPr>
                </a:tc>
                <a:tc>
                  <a:txBody>
                    <a:bodyPr/>
                    <a:lstStyle/>
                    <a:p>
                      <a:pPr marR="23495" algn="ctr">
                        <a:lnSpc>
                          <a:spcPct val="100000"/>
                        </a:lnSpc>
                        <a:spcBef>
                          <a:spcPts val="245"/>
                        </a:spcBef>
                      </a:pPr>
                      <a:r>
                        <a:rPr sz="1600" spc="-5" dirty="0">
                          <a:latin typeface="Calibri"/>
                          <a:cs typeface="Calibri"/>
                        </a:rPr>
                        <a:t>Results to</a:t>
                      </a:r>
                      <a:r>
                        <a:rPr sz="1600" spc="-10" dirty="0">
                          <a:latin typeface="Calibri"/>
                          <a:cs typeface="Calibri"/>
                        </a:rPr>
                        <a:t> </a:t>
                      </a:r>
                      <a:r>
                        <a:rPr sz="1800" b="1" spc="-30" dirty="0">
                          <a:latin typeface="Calibri"/>
                          <a:cs typeface="Calibri"/>
                        </a:rPr>
                        <a:t>True</a:t>
                      </a:r>
                      <a:r>
                        <a:rPr sz="1800" b="1" spc="-60" dirty="0">
                          <a:latin typeface="Calibri"/>
                          <a:cs typeface="Calibri"/>
                        </a:rPr>
                        <a:t> </a:t>
                      </a:r>
                      <a:r>
                        <a:rPr sz="1600" spc="-5" dirty="0">
                          <a:latin typeface="Calibri"/>
                          <a:cs typeface="Calibri"/>
                        </a:rPr>
                        <a:t>, if it</a:t>
                      </a:r>
                      <a:r>
                        <a:rPr sz="1600" spc="5" dirty="0">
                          <a:latin typeface="Calibri"/>
                          <a:cs typeface="Calibri"/>
                        </a:rPr>
                        <a:t> </a:t>
                      </a:r>
                      <a:r>
                        <a:rPr sz="1600" spc="-10" dirty="0">
                          <a:latin typeface="Calibri"/>
                          <a:cs typeface="Calibri"/>
                        </a:rPr>
                        <a:t>DOES</a:t>
                      </a:r>
                      <a:r>
                        <a:rPr sz="1600" spc="5" dirty="0">
                          <a:latin typeface="Calibri"/>
                          <a:cs typeface="Calibri"/>
                        </a:rPr>
                        <a:t> </a:t>
                      </a:r>
                      <a:r>
                        <a:rPr sz="1600" spc="-20" dirty="0">
                          <a:latin typeface="Calibri"/>
                          <a:cs typeface="Calibri"/>
                        </a:rPr>
                        <a:t>NOT</a:t>
                      </a:r>
                      <a:r>
                        <a:rPr sz="1600" spc="20" dirty="0">
                          <a:latin typeface="Calibri"/>
                          <a:cs typeface="Calibri"/>
                        </a:rPr>
                        <a:t> </a:t>
                      </a:r>
                      <a:r>
                        <a:rPr sz="1600" spc="-5" dirty="0">
                          <a:latin typeface="Calibri"/>
                          <a:cs typeface="Calibri"/>
                        </a:rPr>
                        <a:t>find</a:t>
                      </a:r>
                      <a:r>
                        <a:rPr sz="1600" spc="-15" dirty="0">
                          <a:latin typeface="Calibri"/>
                          <a:cs typeface="Calibri"/>
                        </a:rPr>
                        <a:t> </a:t>
                      </a:r>
                      <a:r>
                        <a:rPr sz="1600" spc="-5" dirty="0">
                          <a:latin typeface="Calibri"/>
                          <a:cs typeface="Calibri"/>
                        </a:rPr>
                        <a:t>the </a:t>
                      </a:r>
                      <a:r>
                        <a:rPr sz="1600" b="1" spc="-5" dirty="0">
                          <a:latin typeface="Calibri"/>
                          <a:cs typeface="Calibri"/>
                        </a:rPr>
                        <a:t>KEY</a:t>
                      </a:r>
                      <a:r>
                        <a:rPr sz="1600" b="1" dirty="0">
                          <a:latin typeface="Calibri"/>
                          <a:cs typeface="Calibri"/>
                        </a:rPr>
                        <a:t> </a:t>
                      </a:r>
                      <a:r>
                        <a:rPr sz="1800" b="1" dirty="0">
                          <a:latin typeface="Calibri"/>
                          <a:cs typeface="Calibri"/>
                        </a:rPr>
                        <a:t>in</a:t>
                      </a:r>
                      <a:r>
                        <a:rPr sz="1800" b="1" spc="-5" dirty="0">
                          <a:latin typeface="Calibri"/>
                          <a:cs typeface="Calibri"/>
                        </a:rPr>
                        <a:t> </a:t>
                      </a:r>
                      <a:r>
                        <a:rPr sz="1800" b="1" dirty="0">
                          <a:latin typeface="Calibri"/>
                          <a:cs typeface="Calibri"/>
                        </a:rPr>
                        <a:t>the</a:t>
                      </a:r>
                      <a:endParaRPr sz="1800">
                        <a:latin typeface="Calibri"/>
                        <a:cs typeface="Calibri"/>
                      </a:endParaRPr>
                    </a:p>
                    <a:p>
                      <a:pPr marR="24765" algn="ctr">
                        <a:lnSpc>
                          <a:spcPct val="100000"/>
                        </a:lnSpc>
                      </a:pPr>
                      <a:r>
                        <a:rPr sz="1800" b="1" spc="-10" dirty="0">
                          <a:latin typeface="Calibri"/>
                          <a:cs typeface="Calibri"/>
                        </a:rPr>
                        <a:t>DICTIONARY</a:t>
                      </a:r>
                      <a:r>
                        <a:rPr sz="1600" spc="-10" dirty="0">
                          <a:latin typeface="Calibri"/>
                          <a:cs typeface="Calibri"/>
                        </a:rPr>
                        <a:t>,</a:t>
                      </a:r>
                      <a:r>
                        <a:rPr sz="1600" dirty="0">
                          <a:latin typeface="Calibri"/>
                          <a:cs typeface="Calibri"/>
                        </a:rPr>
                        <a:t> </a:t>
                      </a:r>
                      <a:r>
                        <a:rPr sz="1600" spc="-5" dirty="0">
                          <a:latin typeface="Calibri"/>
                          <a:cs typeface="Calibri"/>
                        </a:rPr>
                        <a:t>else</a:t>
                      </a:r>
                      <a:r>
                        <a:rPr sz="1600" spc="10" dirty="0">
                          <a:latin typeface="Calibri"/>
                          <a:cs typeface="Calibri"/>
                        </a:rPr>
                        <a:t> </a:t>
                      </a:r>
                      <a:r>
                        <a:rPr sz="1600" spc="-5" dirty="0">
                          <a:latin typeface="Calibri"/>
                          <a:cs typeface="Calibri"/>
                        </a:rPr>
                        <a:t>it</a:t>
                      </a:r>
                      <a:r>
                        <a:rPr sz="1600" spc="-10" dirty="0">
                          <a:latin typeface="Calibri"/>
                          <a:cs typeface="Calibri"/>
                        </a:rPr>
                        <a:t> returns</a:t>
                      </a:r>
                      <a:r>
                        <a:rPr sz="1600" dirty="0">
                          <a:latin typeface="Calibri"/>
                          <a:cs typeface="Calibri"/>
                        </a:rPr>
                        <a:t> </a:t>
                      </a:r>
                      <a:r>
                        <a:rPr sz="1600" b="1" spc="-15" dirty="0">
                          <a:latin typeface="Calibri"/>
                          <a:cs typeface="Calibri"/>
                        </a:rPr>
                        <a:t>False</a:t>
                      </a:r>
                      <a:endParaRPr sz="1600">
                        <a:latin typeface="Calibri"/>
                        <a:cs typeface="Calibri"/>
                      </a:endParaRPr>
                    </a:p>
                  </a:txBody>
                  <a:tcPr marL="0" marR="0" marT="31115" marB="0">
                    <a:lnL w="12700">
                      <a:solidFill>
                        <a:srgbClr val="000000"/>
                      </a:solidFill>
                      <a:prstDash val="solid"/>
                    </a:lnL>
                    <a:lnT w="12700">
                      <a:solidFill>
                        <a:srgbClr val="000000"/>
                      </a:solidFill>
                      <a:prstDash val="solid"/>
                    </a:lnT>
                    <a:lnB w="76200">
                      <a:solidFill>
                        <a:srgbClr val="C00000"/>
                      </a:solidFill>
                      <a:prstDash val="solid"/>
                    </a:lnB>
                    <a:solidFill>
                      <a:srgbClr val="FFFFCC"/>
                    </a:solidFill>
                  </a:tcPr>
                </a:tc>
              </a:tr>
            </a:tbl>
          </a:graphicData>
        </a:graphic>
      </p:graphicFrame>
      <p:grpSp>
        <p:nvGrpSpPr>
          <p:cNvPr id="8" name="object 8"/>
          <p:cNvGrpSpPr/>
          <p:nvPr/>
        </p:nvGrpSpPr>
        <p:grpSpPr>
          <a:xfrm>
            <a:off x="2487548" y="1325880"/>
            <a:ext cx="6593205" cy="1821814"/>
            <a:chOff x="2487548" y="1325880"/>
            <a:chExt cx="6593205" cy="1821814"/>
          </a:xfrm>
        </p:grpSpPr>
        <p:sp>
          <p:nvSpPr>
            <p:cNvPr id="9" name="object 9"/>
            <p:cNvSpPr/>
            <p:nvPr/>
          </p:nvSpPr>
          <p:spPr>
            <a:xfrm>
              <a:off x="2500249" y="1357324"/>
              <a:ext cx="6567805" cy="480059"/>
            </a:xfrm>
            <a:custGeom>
              <a:avLst/>
              <a:gdLst/>
              <a:ahLst/>
              <a:cxnLst/>
              <a:rect l="l" t="t" r="r" b="b"/>
              <a:pathLst>
                <a:path w="6567805" h="480060">
                  <a:moveTo>
                    <a:pt x="6567551" y="0"/>
                  </a:moveTo>
                  <a:lnTo>
                    <a:pt x="1390777" y="0"/>
                  </a:lnTo>
                  <a:lnTo>
                    <a:pt x="0" y="0"/>
                  </a:lnTo>
                  <a:lnTo>
                    <a:pt x="0" y="479602"/>
                  </a:lnTo>
                  <a:lnTo>
                    <a:pt x="1390777" y="479602"/>
                  </a:lnTo>
                  <a:lnTo>
                    <a:pt x="6567551" y="479602"/>
                  </a:lnTo>
                  <a:lnTo>
                    <a:pt x="6567551" y="0"/>
                  </a:lnTo>
                  <a:close/>
                </a:path>
              </a:pathLst>
            </a:custGeom>
            <a:solidFill>
              <a:srgbClr val="974707"/>
            </a:solidFill>
          </p:spPr>
          <p:txBody>
            <a:bodyPr wrap="square" lIns="0" tIns="0" rIns="0" bIns="0" rtlCol="0"/>
            <a:lstStyle/>
            <a:p>
              <a:endParaRPr/>
            </a:p>
          </p:txBody>
        </p:sp>
        <p:sp>
          <p:nvSpPr>
            <p:cNvPr id="10" name="object 10"/>
            <p:cNvSpPr/>
            <p:nvPr/>
          </p:nvSpPr>
          <p:spPr>
            <a:xfrm>
              <a:off x="2493898" y="1350899"/>
              <a:ext cx="6580505" cy="1790064"/>
            </a:xfrm>
            <a:custGeom>
              <a:avLst/>
              <a:gdLst/>
              <a:ahLst/>
              <a:cxnLst/>
              <a:rect l="l" t="t" r="r" b="b"/>
              <a:pathLst>
                <a:path w="6580505" h="1790064">
                  <a:moveTo>
                    <a:pt x="6350" y="0"/>
                  </a:moveTo>
                  <a:lnTo>
                    <a:pt x="6350" y="1790064"/>
                  </a:lnTo>
                </a:path>
                <a:path w="6580505" h="1790064">
                  <a:moveTo>
                    <a:pt x="6573901" y="0"/>
                  </a:moveTo>
                  <a:lnTo>
                    <a:pt x="6573901" y="1790064"/>
                  </a:lnTo>
                </a:path>
                <a:path w="6580505" h="1790064">
                  <a:moveTo>
                    <a:pt x="0" y="6350"/>
                  </a:moveTo>
                  <a:lnTo>
                    <a:pt x="6580251" y="6350"/>
                  </a:lnTo>
                </a:path>
              </a:pathLst>
            </a:custGeom>
            <a:ln w="12700">
              <a:solidFill>
                <a:srgbClr val="000000"/>
              </a:solidFill>
            </a:ln>
          </p:spPr>
          <p:txBody>
            <a:bodyPr wrap="square" lIns="0" tIns="0" rIns="0" bIns="0" rtlCol="0"/>
            <a:lstStyle/>
            <a:p>
              <a:endParaRPr/>
            </a:p>
          </p:txBody>
        </p:sp>
        <p:pic>
          <p:nvPicPr>
            <p:cNvPr id="11" name="object 11"/>
            <p:cNvPicPr/>
            <p:nvPr/>
          </p:nvPicPr>
          <p:blipFill>
            <a:blip r:embed="rId2" cstate="print"/>
            <a:stretch>
              <a:fillRect/>
            </a:stretch>
          </p:blipFill>
          <p:spPr>
            <a:xfrm>
              <a:off x="2540507" y="1325880"/>
              <a:ext cx="1331975" cy="513588"/>
            </a:xfrm>
            <a:prstGeom prst="rect">
              <a:avLst/>
            </a:prstGeom>
          </p:spPr>
        </p:pic>
        <p:pic>
          <p:nvPicPr>
            <p:cNvPr id="12" name="object 12"/>
            <p:cNvPicPr/>
            <p:nvPr/>
          </p:nvPicPr>
          <p:blipFill>
            <a:blip r:embed="rId3" cstate="print"/>
            <a:stretch>
              <a:fillRect/>
            </a:stretch>
          </p:blipFill>
          <p:spPr>
            <a:xfrm>
              <a:off x="5698235" y="1325880"/>
              <a:ext cx="1580388" cy="513588"/>
            </a:xfrm>
            <a:prstGeom prst="rect">
              <a:avLst/>
            </a:prstGeom>
          </p:spPr>
        </p:pic>
      </p:grpSp>
      <p:grpSp>
        <p:nvGrpSpPr>
          <p:cNvPr id="13" name="object 13"/>
          <p:cNvGrpSpPr/>
          <p:nvPr/>
        </p:nvGrpSpPr>
        <p:grpSpPr>
          <a:xfrm>
            <a:off x="2800350" y="623874"/>
            <a:ext cx="6362700" cy="715645"/>
            <a:chOff x="2800350" y="623874"/>
            <a:chExt cx="6362700" cy="715645"/>
          </a:xfrm>
        </p:grpSpPr>
        <p:sp>
          <p:nvSpPr>
            <p:cNvPr id="14" name="object 14"/>
            <p:cNvSpPr/>
            <p:nvPr/>
          </p:nvSpPr>
          <p:spPr>
            <a:xfrm>
              <a:off x="2819400" y="642924"/>
              <a:ext cx="6324600" cy="677545"/>
            </a:xfrm>
            <a:custGeom>
              <a:avLst/>
              <a:gdLst/>
              <a:ahLst/>
              <a:cxnLst/>
              <a:rect l="l" t="t" r="r" b="b"/>
              <a:pathLst>
                <a:path w="6324600" h="677544">
                  <a:moveTo>
                    <a:pt x="6324600" y="0"/>
                  </a:moveTo>
                  <a:lnTo>
                    <a:pt x="0" y="0"/>
                  </a:lnTo>
                  <a:lnTo>
                    <a:pt x="0" y="677113"/>
                  </a:lnTo>
                  <a:lnTo>
                    <a:pt x="6324600" y="677113"/>
                  </a:lnTo>
                  <a:lnTo>
                    <a:pt x="6324600" y="0"/>
                  </a:lnTo>
                  <a:close/>
                </a:path>
              </a:pathLst>
            </a:custGeom>
            <a:solidFill>
              <a:srgbClr val="ABFFAB"/>
            </a:solidFill>
          </p:spPr>
          <p:txBody>
            <a:bodyPr wrap="square" lIns="0" tIns="0" rIns="0" bIns="0" rtlCol="0"/>
            <a:lstStyle/>
            <a:p>
              <a:endParaRPr/>
            </a:p>
          </p:txBody>
        </p:sp>
        <p:sp>
          <p:nvSpPr>
            <p:cNvPr id="15" name="object 15"/>
            <p:cNvSpPr/>
            <p:nvPr/>
          </p:nvSpPr>
          <p:spPr>
            <a:xfrm>
              <a:off x="2819400" y="642924"/>
              <a:ext cx="6324600" cy="677545"/>
            </a:xfrm>
            <a:custGeom>
              <a:avLst/>
              <a:gdLst/>
              <a:ahLst/>
              <a:cxnLst/>
              <a:rect l="l" t="t" r="r" b="b"/>
              <a:pathLst>
                <a:path w="6324600" h="677544">
                  <a:moveTo>
                    <a:pt x="0" y="677113"/>
                  </a:moveTo>
                  <a:lnTo>
                    <a:pt x="6324600" y="677113"/>
                  </a:lnTo>
                  <a:lnTo>
                    <a:pt x="6324600" y="0"/>
                  </a:lnTo>
                  <a:lnTo>
                    <a:pt x="0" y="0"/>
                  </a:lnTo>
                  <a:lnTo>
                    <a:pt x="0" y="677113"/>
                  </a:lnTo>
                  <a:close/>
                </a:path>
              </a:pathLst>
            </a:custGeom>
            <a:ln w="38100">
              <a:solidFill>
                <a:srgbClr val="00AF50"/>
              </a:solidFill>
            </a:ln>
          </p:spPr>
          <p:txBody>
            <a:bodyPr wrap="square" lIns="0" tIns="0" rIns="0" bIns="0" rtlCol="0"/>
            <a:lstStyle/>
            <a:p>
              <a:endParaRPr/>
            </a:p>
          </p:txBody>
        </p:sp>
      </p:grpSp>
      <p:sp>
        <p:nvSpPr>
          <p:cNvPr id="16" name="object 16"/>
          <p:cNvSpPr txBox="1"/>
          <p:nvPr/>
        </p:nvSpPr>
        <p:spPr>
          <a:xfrm>
            <a:off x="2911601" y="659383"/>
            <a:ext cx="6139180" cy="606425"/>
          </a:xfrm>
          <a:prstGeom prst="rect">
            <a:avLst/>
          </a:prstGeom>
        </p:spPr>
        <p:txBody>
          <a:bodyPr vert="horz" wrap="square" lIns="0" tIns="13335" rIns="0" bIns="0" rtlCol="0">
            <a:spAutoFit/>
          </a:bodyPr>
          <a:lstStyle/>
          <a:p>
            <a:pPr marL="1153795" marR="5080" indent="-1141730">
              <a:lnSpc>
                <a:spcPct val="100000"/>
              </a:lnSpc>
              <a:spcBef>
                <a:spcPts val="105"/>
              </a:spcBef>
            </a:pPr>
            <a:r>
              <a:rPr sz="1800" spc="-5" dirty="0">
                <a:solidFill>
                  <a:srgbClr val="4F6128"/>
                </a:solidFill>
                <a:latin typeface="Calibri"/>
                <a:cs typeface="Calibri"/>
              </a:rPr>
              <a:t>Membership</a:t>
            </a:r>
            <a:r>
              <a:rPr sz="1800" spc="5" dirty="0">
                <a:solidFill>
                  <a:srgbClr val="4F6128"/>
                </a:solidFill>
                <a:latin typeface="Calibri"/>
                <a:cs typeface="Calibri"/>
              </a:rPr>
              <a:t> </a:t>
            </a:r>
            <a:r>
              <a:rPr sz="1800" spc="-15" dirty="0">
                <a:solidFill>
                  <a:srgbClr val="4F6128"/>
                </a:solidFill>
                <a:latin typeface="Calibri"/>
                <a:cs typeface="Calibri"/>
              </a:rPr>
              <a:t>operator</a:t>
            </a:r>
            <a:r>
              <a:rPr sz="1800" spc="5" dirty="0">
                <a:solidFill>
                  <a:srgbClr val="4F6128"/>
                </a:solidFill>
                <a:latin typeface="Calibri"/>
                <a:cs typeface="Calibri"/>
              </a:rPr>
              <a:t> </a:t>
            </a:r>
            <a:r>
              <a:rPr sz="2000" b="1" dirty="0">
                <a:solidFill>
                  <a:srgbClr val="FF0000"/>
                </a:solidFill>
                <a:latin typeface="Calibri"/>
                <a:cs typeface="Calibri"/>
              </a:rPr>
              <a:t>IN,</a:t>
            </a:r>
            <a:r>
              <a:rPr sz="2000" b="1" spc="-20" dirty="0">
                <a:solidFill>
                  <a:srgbClr val="FF0000"/>
                </a:solidFill>
                <a:latin typeface="Calibri"/>
                <a:cs typeface="Calibri"/>
              </a:rPr>
              <a:t> </a:t>
            </a:r>
            <a:r>
              <a:rPr sz="2000" b="1" spc="-15" dirty="0">
                <a:solidFill>
                  <a:srgbClr val="FF0000"/>
                </a:solidFill>
                <a:latin typeface="Calibri"/>
                <a:cs typeface="Calibri"/>
              </a:rPr>
              <a:t>NOT</a:t>
            </a:r>
            <a:r>
              <a:rPr sz="2000" b="1" spc="-25" dirty="0">
                <a:solidFill>
                  <a:srgbClr val="FF0000"/>
                </a:solidFill>
                <a:latin typeface="Calibri"/>
                <a:cs typeface="Calibri"/>
              </a:rPr>
              <a:t> </a:t>
            </a:r>
            <a:r>
              <a:rPr sz="2000" b="1" dirty="0">
                <a:solidFill>
                  <a:srgbClr val="FF0000"/>
                </a:solidFill>
                <a:latin typeface="Calibri"/>
                <a:cs typeface="Calibri"/>
              </a:rPr>
              <a:t>IN</a:t>
            </a:r>
            <a:r>
              <a:rPr sz="2000" b="1" spc="-45" dirty="0">
                <a:solidFill>
                  <a:srgbClr val="FF0000"/>
                </a:solidFill>
                <a:latin typeface="Calibri"/>
                <a:cs typeface="Calibri"/>
              </a:rPr>
              <a:t> </a:t>
            </a:r>
            <a:r>
              <a:rPr sz="1800" spc="-10" dirty="0">
                <a:solidFill>
                  <a:srgbClr val="4F6128"/>
                </a:solidFill>
                <a:latin typeface="Calibri"/>
                <a:cs typeface="Calibri"/>
              </a:rPr>
              <a:t>tests</a:t>
            </a:r>
            <a:r>
              <a:rPr sz="1800" dirty="0">
                <a:solidFill>
                  <a:srgbClr val="4F6128"/>
                </a:solidFill>
                <a:latin typeface="Calibri"/>
                <a:cs typeface="Calibri"/>
              </a:rPr>
              <a:t> </a:t>
            </a:r>
            <a:r>
              <a:rPr sz="1800" spc="-15" dirty="0">
                <a:solidFill>
                  <a:srgbClr val="4F6128"/>
                </a:solidFill>
                <a:latin typeface="Calibri"/>
                <a:cs typeface="Calibri"/>
              </a:rPr>
              <a:t>for</a:t>
            </a:r>
            <a:r>
              <a:rPr sz="1800" spc="-10" dirty="0">
                <a:solidFill>
                  <a:srgbClr val="4F6128"/>
                </a:solidFill>
                <a:latin typeface="Calibri"/>
                <a:cs typeface="Calibri"/>
              </a:rPr>
              <a:t> Existence</a:t>
            </a:r>
            <a:r>
              <a:rPr sz="1800" spc="15" dirty="0">
                <a:solidFill>
                  <a:srgbClr val="4F6128"/>
                </a:solidFill>
                <a:latin typeface="Calibri"/>
                <a:cs typeface="Calibri"/>
              </a:rPr>
              <a:t> </a:t>
            </a:r>
            <a:r>
              <a:rPr sz="1800" spc="-5" dirty="0">
                <a:solidFill>
                  <a:srgbClr val="4F6128"/>
                </a:solidFill>
                <a:latin typeface="Calibri"/>
                <a:cs typeface="Calibri"/>
              </a:rPr>
              <a:t>of </a:t>
            </a:r>
            <a:r>
              <a:rPr sz="1800" dirty="0">
                <a:solidFill>
                  <a:srgbClr val="4F6128"/>
                </a:solidFill>
                <a:latin typeface="Calibri"/>
                <a:cs typeface="Calibri"/>
              </a:rPr>
              <a:t>a</a:t>
            </a:r>
            <a:r>
              <a:rPr sz="1800" spc="5" dirty="0">
                <a:solidFill>
                  <a:srgbClr val="4F6128"/>
                </a:solidFill>
                <a:latin typeface="Calibri"/>
                <a:cs typeface="Calibri"/>
              </a:rPr>
              <a:t> </a:t>
            </a:r>
            <a:r>
              <a:rPr sz="1800" spc="-20" dirty="0">
                <a:solidFill>
                  <a:srgbClr val="4F6128"/>
                </a:solidFill>
                <a:latin typeface="Calibri"/>
                <a:cs typeface="Calibri"/>
              </a:rPr>
              <a:t>Key</a:t>
            </a:r>
            <a:r>
              <a:rPr sz="1800" dirty="0">
                <a:solidFill>
                  <a:srgbClr val="4F6128"/>
                </a:solidFill>
                <a:latin typeface="Calibri"/>
                <a:cs typeface="Calibri"/>
              </a:rPr>
              <a:t> in</a:t>
            </a:r>
            <a:r>
              <a:rPr sz="1800" spc="10" dirty="0">
                <a:solidFill>
                  <a:srgbClr val="4F6128"/>
                </a:solidFill>
                <a:latin typeface="Calibri"/>
                <a:cs typeface="Calibri"/>
              </a:rPr>
              <a:t> </a:t>
            </a:r>
            <a:r>
              <a:rPr sz="1800" dirty="0">
                <a:solidFill>
                  <a:srgbClr val="4F6128"/>
                </a:solidFill>
                <a:latin typeface="Calibri"/>
                <a:cs typeface="Calibri"/>
              </a:rPr>
              <a:t>a </a:t>
            </a:r>
            <a:r>
              <a:rPr sz="1800" spc="-395" dirty="0">
                <a:solidFill>
                  <a:srgbClr val="4F6128"/>
                </a:solidFill>
                <a:latin typeface="Calibri"/>
                <a:cs typeface="Calibri"/>
              </a:rPr>
              <a:t> </a:t>
            </a:r>
            <a:r>
              <a:rPr sz="1800" spc="-15" dirty="0">
                <a:solidFill>
                  <a:srgbClr val="4F6128"/>
                </a:solidFill>
                <a:latin typeface="Calibri"/>
                <a:cs typeface="Calibri"/>
              </a:rPr>
              <a:t>Dictionary.</a:t>
            </a:r>
            <a:r>
              <a:rPr sz="1800" spc="15" dirty="0">
                <a:solidFill>
                  <a:srgbClr val="4F6128"/>
                </a:solidFill>
                <a:latin typeface="Calibri"/>
                <a:cs typeface="Calibri"/>
              </a:rPr>
              <a:t> </a:t>
            </a:r>
            <a:r>
              <a:rPr sz="1800" spc="-10" dirty="0">
                <a:solidFill>
                  <a:srgbClr val="4F6128"/>
                </a:solidFill>
                <a:latin typeface="Calibri"/>
                <a:cs typeface="Calibri"/>
              </a:rPr>
              <a:t>Returns</a:t>
            </a:r>
            <a:r>
              <a:rPr sz="1800" spc="10" dirty="0">
                <a:solidFill>
                  <a:srgbClr val="4F6128"/>
                </a:solidFill>
                <a:latin typeface="Calibri"/>
                <a:cs typeface="Calibri"/>
              </a:rPr>
              <a:t> </a:t>
            </a:r>
            <a:r>
              <a:rPr sz="1800" dirty="0">
                <a:solidFill>
                  <a:srgbClr val="4F6128"/>
                </a:solidFill>
                <a:latin typeface="Calibri"/>
                <a:cs typeface="Calibri"/>
              </a:rPr>
              <a:t>Boolean</a:t>
            </a:r>
            <a:r>
              <a:rPr sz="1800" spc="10" dirty="0">
                <a:solidFill>
                  <a:srgbClr val="4F6128"/>
                </a:solidFill>
                <a:latin typeface="Calibri"/>
                <a:cs typeface="Calibri"/>
              </a:rPr>
              <a:t> </a:t>
            </a:r>
            <a:r>
              <a:rPr sz="1800" b="1" spc="-30" dirty="0">
                <a:solidFill>
                  <a:srgbClr val="4F6128"/>
                </a:solidFill>
                <a:latin typeface="Calibri"/>
                <a:cs typeface="Calibri"/>
              </a:rPr>
              <a:t>True</a:t>
            </a:r>
            <a:r>
              <a:rPr sz="1800" b="1" spc="-5" dirty="0">
                <a:solidFill>
                  <a:srgbClr val="4F6128"/>
                </a:solidFill>
                <a:latin typeface="Calibri"/>
                <a:cs typeface="Calibri"/>
              </a:rPr>
              <a:t> </a:t>
            </a:r>
            <a:r>
              <a:rPr sz="1800" spc="-5" dirty="0">
                <a:solidFill>
                  <a:srgbClr val="4F6128"/>
                </a:solidFill>
                <a:latin typeface="Calibri"/>
                <a:cs typeface="Calibri"/>
              </a:rPr>
              <a:t>or</a:t>
            </a:r>
            <a:r>
              <a:rPr sz="1800" dirty="0">
                <a:solidFill>
                  <a:srgbClr val="4F6128"/>
                </a:solidFill>
                <a:latin typeface="Calibri"/>
                <a:cs typeface="Calibri"/>
              </a:rPr>
              <a:t> </a:t>
            </a:r>
            <a:r>
              <a:rPr sz="1800" b="1" spc="-10" dirty="0">
                <a:solidFill>
                  <a:srgbClr val="4F6128"/>
                </a:solidFill>
                <a:latin typeface="Calibri"/>
                <a:cs typeface="Calibri"/>
              </a:rPr>
              <a:t>False</a:t>
            </a:r>
            <a:endParaRPr sz="1800">
              <a:latin typeface="Calibri"/>
              <a:cs typeface="Calibri"/>
            </a:endParaRPr>
          </a:p>
        </p:txBody>
      </p:sp>
      <p:grpSp>
        <p:nvGrpSpPr>
          <p:cNvPr id="17" name="object 17"/>
          <p:cNvGrpSpPr/>
          <p:nvPr/>
        </p:nvGrpSpPr>
        <p:grpSpPr>
          <a:xfrm>
            <a:off x="2443098" y="3157473"/>
            <a:ext cx="6687184" cy="3686810"/>
            <a:chOff x="2443098" y="3157473"/>
            <a:chExt cx="6687184" cy="3686810"/>
          </a:xfrm>
        </p:grpSpPr>
        <p:pic>
          <p:nvPicPr>
            <p:cNvPr id="18" name="object 18"/>
            <p:cNvPicPr/>
            <p:nvPr/>
          </p:nvPicPr>
          <p:blipFill>
            <a:blip r:embed="rId4" cstate="print"/>
            <a:stretch>
              <a:fillRect/>
            </a:stretch>
          </p:blipFill>
          <p:spPr>
            <a:xfrm>
              <a:off x="2531766" y="3272370"/>
              <a:ext cx="3143837" cy="2179945"/>
            </a:xfrm>
            <a:prstGeom prst="rect">
              <a:avLst/>
            </a:prstGeom>
          </p:spPr>
        </p:pic>
        <p:sp>
          <p:nvSpPr>
            <p:cNvPr id="19" name="object 19"/>
            <p:cNvSpPr/>
            <p:nvPr/>
          </p:nvSpPr>
          <p:spPr>
            <a:xfrm>
              <a:off x="2471673" y="3186048"/>
              <a:ext cx="3272154" cy="2367280"/>
            </a:xfrm>
            <a:custGeom>
              <a:avLst/>
              <a:gdLst/>
              <a:ahLst/>
              <a:cxnLst/>
              <a:rect l="l" t="t" r="r" b="b"/>
              <a:pathLst>
                <a:path w="3272154" h="2367279">
                  <a:moveTo>
                    <a:pt x="0" y="2367026"/>
                  </a:moveTo>
                  <a:lnTo>
                    <a:pt x="3271901" y="2367026"/>
                  </a:lnTo>
                  <a:lnTo>
                    <a:pt x="3271901" y="0"/>
                  </a:lnTo>
                  <a:lnTo>
                    <a:pt x="0" y="0"/>
                  </a:lnTo>
                  <a:lnTo>
                    <a:pt x="0" y="2367026"/>
                  </a:lnTo>
                  <a:close/>
                </a:path>
              </a:pathLst>
            </a:custGeom>
            <a:ln w="57149">
              <a:solidFill>
                <a:srgbClr val="C00000"/>
              </a:solidFill>
            </a:ln>
          </p:spPr>
          <p:txBody>
            <a:bodyPr wrap="square" lIns="0" tIns="0" rIns="0" bIns="0" rtlCol="0"/>
            <a:lstStyle/>
            <a:p>
              <a:endParaRPr/>
            </a:p>
          </p:txBody>
        </p:sp>
        <p:pic>
          <p:nvPicPr>
            <p:cNvPr id="20" name="object 20"/>
            <p:cNvPicPr/>
            <p:nvPr/>
          </p:nvPicPr>
          <p:blipFill>
            <a:blip r:embed="rId5" cstate="print"/>
            <a:stretch>
              <a:fillRect/>
            </a:stretch>
          </p:blipFill>
          <p:spPr>
            <a:xfrm>
              <a:off x="5853176" y="3250644"/>
              <a:ext cx="3181350" cy="3463999"/>
            </a:xfrm>
            <a:prstGeom prst="rect">
              <a:avLst/>
            </a:prstGeom>
          </p:spPr>
        </p:pic>
        <p:sp>
          <p:nvSpPr>
            <p:cNvPr id="21" name="object 21"/>
            <p:cNvSpPr/>
            <p:nvPr/>
          </p:nvSpPr>
          <p:spPr>
            <a:xfrm>
              <a:off x="5786501" y="3186111"/>
              <a:ext cx="3314700" cy="3629025"/>
            </a:xfrm>
            <a:custGeom>
              <a:avLst/>
              <a:gdLst/>
              <a:ahLst/>
              <a:cxnLst/>
              <a:rect l="l" t="t" r="r" b="b"/>
              <a:pathLst>
                <a:path w="3314700" h="3629025">
                  <a:moveTo>
                    <a:pt x="0" y="3629025"/>
                  </a:moveTo>
                  <a:lnTo>
                    <a:pt x="3314700" y="3629025"/>
                  </a:lnTo>
                  <a:lnTo>
                    <a:pt x="3314700" y="0"/>
                  </a:lnTo>
                  <a:lnTo>
                    <a:pt x="0" y="0"/>
                  </a:lnTo>
                  <a:lnTo>
                    <a:pt x="0" y="3629025"/>
                  </a:lnTo>
                  <a:close/>
                </a:path>
              </a:pathLst>
            </a:custGeom>
            <a:ln w="57150">
              <a:solidFill>
                <a:srgbClr val="C00000"/>
              </a:solidFill>
            </a:ln>
          </p:spPr>
          <p:txBody>
            <a:bodyPr wrap="square" lIns="0" tIns="0" rIns="0" bIns="0" rtlCol="0"/>
            <a:lstStyle/>
            <a:p>
              <a:endParaRPr/>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319100"/>
            <a:ext cx="9144000" cy="6185535"/>
            <a:chOff x="0" y="319100"/>
            <a:chExt cx="9144000" cy="6185535"/>
          </a:xfrm>
        </p:grpSpPr>
        <p:sp>
          <p:nvSpPr>
            <p:cNvPr id="3" name="object 3"/>
            <p:cNvSpPr/>
            <p:nvPr/>
          </p:nvSpPr>
          <p:spPr>
            <a:xfrm>
              <a:off x="357162" y="357200"/>
              <a:ext cx="8382000" cy="6109335"/>
            </a:xfrm>
            <a:custGeom>
              <a:avLst/>
              <a:gdLst/>
              <a:ahLst/>
              <a:cxnLst/>
              <a:rect l="l" t="t" r="r" b="b"/>
              <a:pathLst>
                <a:path w="8382000" h="6109335">
                  <a:moveTo>
                    <a:pt x="8382000" y="0"/>
                  </a:moveTo>
                  <a:lnTo>
                    <a:pt x="0" y="0"/>
                  </a:lnTo>
                  <a:lnTo>
                    <a:pt x="0" y="6109335"/>
                  </a:lnTo>
                  <a:lnTo>
                    <a:pt x="8382000" y="6109335"/>
                  </a:lnTo>
                  <a:lnTo>
                    <a:pt x="8382000" y="0"/>
                  </a:lnTo>
                  <a:close/>
                </a:path>
              </a:pathLst>
            </a:custGeom>
            <a:solidFill>
              <a:srgbClr val="000000"/>
            </a:solidFill>
          </p:spPr>
          <p:txBody>
            <a:bodyPr wrap="square" lIns="0" tIns="0" rIns="0" bIns="0" rtlCol="0"/>
            <a:lstStyle/>
            <a:p>
              <a:endParaRPr/>
            </a:p>
          </p:txBody>
        </p:sp>
        <p:sp>
          <p:nvSpPr>
            <p:cNvPr id="4" name="object 4"/>
            <p:cNvSpPr/>
            <p:nvPr/>
          </p:nvSpPr>
          <p:spPr>
            <a:xfrm>
              <a:off x="357162" y="357200"/>
              <a:ext cx="8382000" cy="6109335"/>
            </a:xfrm>
            <a:custGeom>
              <a:avLst/>
              <a:gdLst/>
              <a:ahLst/>
              <a:cxnLst/>
              <a:rect l="l" t="t" r="r" b="b"/>
              <a:pathLst>
                <a:path w="8382000" h="6109335">
                  <a:moveTo>
                    <a:pt x="0" y="6109335"/>
                  </a:moveTo>
                  <a:lnTo>
                    <a:pt x="8382000" y="6109335"/>
                  </a:lnTo>
                  <a:lnTo>
                    <a:pt x="8382000" y="0"/>
                  </a:lnTo>
                  <a:lnTo>
                    <a:pt x="0" y="0"/>
                  </a:lnTo>
                  <a:lnTo>
                    <a:pt x="0" y="6109335"/>
                  </a:lnTo>
                  <a:close/>
                </a:path>
              </a:pathLst>
            </a:custGeom>
            <a:ln w="76200">
              <a:solidFill>
                <a:srgbClr val="FFC000"/>
              </a:solidFill>
            </a:ln>
          </p:spPr>
          <p:txBody>
            <a:bodyPr wrap="square" lIns="0" tIns="0" rIns="0" bIns="0" rtlCol="0"/>
            <a:lstStyle/>
            <a:p>
              <a:endParaRPr/>
            </a:p>
          </p:txBody>
        </p:sp>
        <p:pic>
          <p:nvPicPr>
            <p:cNvPr id="5" name="object 5"/>
            <p:cNvPicPr/>
            <p:nvPr/>
          </p:nvPicPr>
          <p:blipFill>
            <a:blip r:embed="rId2" cstate="print"/>
            <a:stretch>
              <a:fillRect/>
            </a:stretch>
          </p:blipFill>
          <p:spPr>
            <a:xfrm>
              <a:off x="0" y="390143"/>
              <a:ext cx="9144000" cy="3069336"/>
            </a:xfrm>
            <a:prstGeom prst="rect">
              <a:avLst/>
            </a:prstGeom>
          </p:spPr>
        </p:pic>
        <p:pic>
          <p:nvPicPr>
            <p:cNvPr id="6" name="object 6"/>
            <p:cNvPicPr/>
            <p:nvPr/>
          </p:nvPicPr>
          <p:blipFill>
            <a:blip r:embed="rId3" cstate="print"/>
            <a:stretch>
              <a:fillRect/>
            </a:stretch>
          </p:blipFill>
          <p:spPr>
            <a:xfrm>
              <a:off x="556259" y="2142743"/>
              <a:ext cx="8317992" cy="3069335"/>
            </a:xfrm>
            <a:prstGeom prst="rect">
              <a:avLst/>
            </a:prstGeom>
          </p:spPr>
        </p:pic>
      </p:grpSp>
      <p:sp>
        <p:nvSpPr>
          <p:cNvPr id="7" name="object 7"/>
          <p:cNvSpPr txBox="1">
            <a:spLocks noGrp="1"/>
          </p:cNvSpPr>
          <p:nvPr>
            <p:ph type="title"/>
          </p:nvPr>
        </p:nvSpPr>
        <p:spPr>
          <a:xfrm>
            <a:off x="496011" y="723645"/>
            <a:ext cx="8099425" cy="5284470"/>
          </a:xfrm>
          <a:prstGeom prst="rect">
            <a:avLst/>
          </a:prstGeom>
        </p:spPr>
        <p:txBody>
          <a:bodyPr vert="horz" wrap="square" lIns="0" tIns="12700" rIns="0" bIns="0" rtlCol="0">
            <a:spAutoFit/>
          </a:bodyPr>
          <a:lstStyle/>
          <a:p>
            <a:pPr marL="12700" marR="5080" algn="ctr">
              <a:lnSpc>
                <a:spcPct val="100000"/>
              </a:lnSpc>
              <a:spcBef>
                <a:spcPts val="100"/>
              </a:spcBef>
            </a:pPr>
            <a:r>
              <a:rPr sz="11500" i="0" dirty="0">
                <a:solidFill>
                  <a:srgbClr val="FFC000"/>
                </a:solidFill>
                <a:latin typeface="Calibri"/>
                <a:cs typeface="Calibri"/>
              </a:rPr>
              <a:t>FUNCTIONS</a:t>
            </a:r>
            <a:r>
              <a:rPr sz="11500" i="0" spc="-75" dirty="0">
                <a:solidFill>
                  <a:srgbClr val="FFC000"/>
                </a:solidFill>
                <a:latin typeface="Calibri"/>
                <a:cs typeface="Calibri"/>
              </a:rPr>
              <a:t> </a:t>
            </a:r>
            <a:r>
              <a:rPr sz="11500" i="0" dirty="0">
                <a:solidFill>
                  <a:srgbClr val="FFC000"/>
                </a:solidFill>
                <a:latin typeface="Calibri"/>
                <a:cs typeface="Calibri"/>
              </a:rPr>
              <a:t>/ </a:t>
            </a:r>
            <a:r>
              <a:rPr sz="11500" i="0" spc="-2585" dirty="0">
                <a:solidFill>
                  <a:srgbClr val="FFC000"/>
                </a:solidFill>
                <a:latin typeface="Calibri"/>
                <a:cs typeface="Calibri"/>
              </a:rPr>
              <a:t> </a:t>
            </a:r>
            <a:r>
              <a:rPr sz="11500" i="0" spc="-10" dirty="0">
                <a:solidFill>
                  <a:srgbClr val="FFC000"/>
                </a:solidFill>
                <a:latin typeface="Calibri"/>
                <a:cs typeface="Calibri"/>
              </a:rPr>
              <a:t>METHODS </a:t>
            </a:r>
            <a:r>
              <a:rPr sz="11500" i="0" spc="-5" dirty="0">
                <a:solidFill>
                  <a:srgbClr val="FFC000"/>
                </a:solidFill>
                <a:latin typeface="Calibri"/>
                <a:cs typeface="Calibri"/>
              </a:rPr>
              <a:t> </a:t>
            </a:r>
            <a:r>
              <a:rPr sz="11500" i="0" spc="-25" dirty="0">
                <a:solidFill>
                  <a:srgbClr val="FFC000"/>
                </a:solidFill>
                <a:latin typeface="Calibri"/>
                <a:cs typeface="Calibri"/>
              </a:rPr>
              <a:t>DICTIONARY</a:t>
            </a:r>
            <a:endParaRPr sz="11500">
              <a:latin typeface="Calibri"/>
              <a:cs typeface="Calibri"/>
            </a:endParaRPr>
          </a:p>
        </p:txBody>
      </p:sp>
      <p:pic>
        <p:nvPicPr>
          <p:cNvPr id="8" name="object 8"/>
          <p:cNvPicPr/>
          <p:nvPr/>
        </p:nvPicPr>
        <p:blipFill>
          <a:blip r:embed="rId4" cstate="print"/>
          <a:stretch>
            <a:fillRect/>
          </a:stretch>
        </p:blipFill>
        <p:spPr>
          <a:xfrm>
            <a:off x="0" y="3895344"/>
            <a:ext cx="9144000" cy="2962656"/>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714375"/>
          </a:xfrm>
          <a:custGeom>
            <a:avLst/>
            <a:gdLst/>
            <a:ahLst/>
            <a:cxnLst/>
            <a:rect l="l" t="t" r="r" b="b"/>
            <a:pathLst>
              <a:path w="9144000" h="714375">
                <a:moveTo>
                  <a:pt x="9144000" y="0"/>
                </a:moveTo>
                <a:lnTo>
                  <a:pt x="0" y="0"/>
                </a:lnTo>
                <a:lnTo>
                  <a:pt x="0" y="714375"/>
                </a:lnTo>
                <a:lnTo>
                  <a:pt x="9144000" y="714375"/>
                </a:lnTo>
                <a:lnTo>
                  <a:pt x="9144000" y="0"/>
                </a:lnTo>
                <a:close/>
              </a:path>
            </a:pathLst>
          </a:custGeom>
          <a:solidFill>
            <a:srgbClr val="252525"/>
          </a:solidFill>
        </p:spPr>
        <p:txBody>
          <a:bodyPr wrap="square" lIns="0" tIns="0" rIns="0" bIns="0" rtlCol="0"/>
          <a:lstStyle/>
          <a:p>
            <a:endParaRPr/>
          </a:p>
        </p:txBody>
      </p:sp>
      <p:sp>
        <p:nvSpPr>
          <p:cNvPr id="3" name="object 3"/>
          <p:cNvSpPr txBox="1">
            <a:spLocks noGrp="1"/>
          </p:cNvSpPr>
          <p:nvPr>
            <p:ph type="title"/>
          </p:nvPr>
        </p:nvSpPr>
        <p:spPr>
          <a:xfrm>
            <a:off x="355193" y="0"/>
            <a:ext cx="8435340" cy="756920"/>
          </a:xfrm>
          <a:prstGeom prst="rect">
            <a:avLst/>
          </a:prstGeom>
        </p:spPr>
        <p:txBody>
          <a:bodyPr vert="horz" wrap="square" lIns="0" tIns="12700" rIns="0" bIns="0" rtlCol="0">
            <a:spAutoFit/>
          </a:bodyPr>
          <a:lstStyle/>
          <a:p>
            <a:pPr marL="12700">
              <a:lnSpc>
                <a:spcPct val="100000"/>
              </a:lnSpc>
              <a:spcBef>
                <a:spcPts val="100"/>
              </a:spcBef>
            </a:pPr>
            <a:r>
              <a:rPr sz="4800" i="0" u="heavy" spc="-5" dirty="0">
                <a:solidFill>
                  <a:srgbClr val="FFC000"/>
                </a:solidFill>
                <a:uFill>
                  <a:solidFill>
                    <a:srgbClr val="FFC000"/>
                  </a:solidFill>
                </a:uFill>
                <a:latin typeface="Calibri"/>
                <a:cs typeface="Calibri"/>
              </a:rPr>
              <a:t>FUNCTIONS</a:t>
            </a:r>
            <a:r>
              <a:rPr sz="4800" i="0" u="heavy" spc="-25" dirty="0">
                <a:solidFill>
                  <a:srgbClr val="FFC000"/>
                </a:solidFill>
                <a:uFill>
                  <a:solidFill>
                    <a:srgbClr val="FFC000"/>
                  </a:solidFill>
                </a:uFill>
                <a:latin typeface="Calibri"/>
                <a:cs typeface="Calibri"/>
              </a:rPr>
              <a:t> </a:t>
            </a:r>
            <a:r>
              <a:rPr sz="4800" i="0" u="heavy" dirty="0">
                <a:solidFill>
                  <a:srgbClr val="FFC000"/>
                </a:solidFill>
                <a:uFill>
                  <a:solidFill>
                    <a:srgbClr val="FFC000"/>
                  </a:solidFill>
                </a:uFill>
                <a:latin typeface="Calibri"/>
                <a:cs typeface="Calibri"/>
              </a:rPr>
              <a:t>IN</a:t>
            </a:r>
            <a:r>
              <a:rPr sz="4800" i="0" u="heavy" spc="-20" dirty="0">
                <a:solidFill>
                  <a:srgbClr val="FFC000"/>
                </a:solidFill>
                <a:uFill>
                  <a:solidFill>
                    <a:srgbClr val="FFC000"/>
                  </a:solidFill>
                </a:uFill>
                <a:latin typeface="Calibri"/>
                <a:cs typeface="Calibri"/>
              </a:rPr>
              <a:t> </a:t>
            </a:r>
            <a:r>
              <a:rPr sz="4800" i="0" u="heavy" spc="-40" dirty="0">
                <a:solidFill>
                  <a:srgbClr val="FFC000"/>
                </a:solidFill>
                <a:uFill>
                  <a:solidFill>
                    <a:srgbClr val="FFC000"/>
                  </a:solidFill>
                </a:uFill>
                <a:latin typeface="Calibri"/>
                <a:cs typeface="Calibri"/>
              </a:rPr>
              <a:t>DICTIONARY:</a:t>
            </a:r>
            <a:r>
              <a:rPr sz="4800" i="0" u="heavy" spc="-10" dirty="0">
                <a:solidFill>
                  <a:srgbClr val="FFC000"/>
                </a:solidFill>
                <a:uFill>
                  <a:solidFill>
                    <a:srgbClr val="FFC000"/>
                  </a:solidFill>
                </a:uFill>
                <a:latin typeface="Calibri"/>
                <a:cs typeface="Calibri"/>
              </a:rPr>
              <a:t> </a:t>
            </a:r>
            <a:r>
              <a:rPr sz="4800" i="0" u="heavy" dirty="0">
                <a:solidFill>
                  <a:srgbClr val="FFFF00"/>
                </a:solidFill>
                <a:uFill>
                  <a:solidFill>
                    <a:srgbClr val="FFC000"/>
                  </a:solidFill>
                </a:uFill>
                <a:latin typeface="Calibri"/>
                <a:cs typeface="Calibri"/>
              </a:rPr>
              <a:t>len()</a:t>
            </a:r>
            <a:endParaRPr sz="4800">
              <a:latin typeface="Calibri"/>
              <a:cs typeface="Calibri"/>
            </a:endParaRPr>
          </a:p>
        </p:txBody>
      </p:sp>
      <p:sp>
        <p:nvSpPr>
          <p:cNvPr id="4" name="object 4"/>
          <p:cNvSpPr txBox="1"/>
          <p:nvPr/>
        </p:nvSpPr>
        <p:spPr>
          <a:xfrm>
            <a:off x="78739" y="739851"/>
            <a:ext cx="2319655" cy="514350"/>
          </a:xfrm>
          <a:prstGeom prst="rect">
            <a:avLst/>
          </a:prstGeom>
        </p:spPr>
        <p:txBody>
          <a:bodyPr vert="horz" wrap="square" lIns="0" tIns="13335" rIns="0" bIns="0" rtlCol="0">
            <a:spAutoFit/>
          </a:bodyPr>
          <a:lstStyle/>
          <a:p>
            <a:pPr marL="12700">
              <a:lnSpc>
                <a:spcPct val="100000"/>
              </a:lnSpc>
              <a:spcBef>
                <a:spcPts val="105"/>
              </a:spcBef>
            </a:pPr>
            <a:r>
              <a:rPr sz="3200" u="heavy" spc="50" dirty="0">
                <a:uFill>
                  <a:solidFill>
                    <a:srgbClr val="000000"/>
                  </a:solidFill>
                </a:uFill>
                <a:latin typeface="Arial MT"/>
                <a:cs typeface="Arial MT"/>
              </a:rPr>
              <a:t>CONTENTS</a:t>
            </a:r>
            <a:endParaRPr sz="3200">
              <a:latin typeface="Arial MT"/>
              <a:cs typeface="Arial MT"/>
            </a:endParaRPr>
          </a:p>
        </p:txBody>
      </p:sp>
      <p:sp>
        <p:nvSpPr>
          <p:cNvPr id="5" name="object 5"/>
          <p:cNvSpPr/>
          <p:nvPr/>
        </p:nvSpPr>
        <p:spPr>
          <a:xfrm>
            <a:off x="71405" y="1428724"/>
            <a:ext cx="2357755" cy="4647565"/>
          </a:xfrm>
          <a:custGeom>
            <a:avLst/>
            <a:gdLst/>
            <a:ahLst/>
            <a:cxnLst/>
            <a:rect l="l" t="t" r="r" b="b"/>
            <a:pathLst>
              <a:path w="2357755" h="4647565">
                <a:moveTo>
                  <a:pt x="2357501" y="0"/>
                </a:moveTo>
                <a:lnTo>
                  <a:pt x="0" y="0"/>
                </a:lnTo>
                <a:lnTo>
                  <a:pt x="0" y="4647438"/>
                </a:lnTo>
                <a:lnTo>
                  <a:pt x="2357501" y="4647438"/>
                </a:lnTo>
                <a:lnTo>
                  <a:pt x="2357501" y="0"/>
                </a:lnTo>
                <a:close/>
              </a:path>
            </a:pathLst>
          </a:custGeom>
          <a:solidFill>
            <a:srgbClr val="252525"/>
          </a:solidFill>
        </p:spPr>
        <p:txBody>
          <a:bodyPr wrap="square" lIns="0" tIns="0" rIns="0" bIns="0" rtlCol="0"/>
          <a:lstStyle/>
          <a:p>
            <a:endParaRPr/>
          </a:p>
        </p:txBody>
      </p:sp>
      <p:graphicFrame>
        <p:nvGraphicFramePr>
          <p:cNvPr id="6" name="object 6"/>
          <p:cNvGraphicFramePr>
            <a:graphicFrameLocks noGrp="1"/>
          </p:cNvGraphicFramePr>
          <p:nvPr/>
        </p:nvGraphicFramePr>
        <p:xfrm>
          <a:off x="2443098" y="1266825"/>
          <a:ext cx="6610350" cy="4802605"/>
        </p:xfrm>
        <a:graphic>
          <a:graphicData uri="http://schemas.openxmlformats.org/drawingml/2006/table">
            <a:tbl>
              <a:tblPr firstRow="1" bandRow="1">
                <a:tableStyleId>{2D5ABB26-0587-4C30-8999-92F81FD0307C}</a:tableStyleId>
              </a:tblPr>
              <a:tblGrid>
                <a:gridCol w="6610350"/>
              </a:tblGrid>
              <a:tr h="1446529">
                <a:tc>
                  <a:txBody>
                    <a:bodyPr/>
                    <a:lstStyle/>
                    <a:p>
                      <a:pPr marL="120014">
                        <a:lnSpc>
                          <a:spcPct val="100000"/>
                        </a:lnSpc>
                        <a:spcBef>
                          <a:spcPts val="70"/>
                        </a:spcBef>
                      </a:pPr>
                      <a:r>
                        <a:rPr sz="4000" b="1" spc="-105" dirty="0">
                          <a:solidFill>
                            <a:srgbClr val="C00000"/>
                          </a:solidFill>
                          <a:latin typeface="Times New Roman"/>
                          <a:cs typeface="Times New Roman"/>
                        </a:rPr>
                        <a:t>len(</a:t>
                      </a:r>
                      <a:r>
                        <a:rPr sz="4000" b="1" spc="-50" dirty="0">
                          <a:solidFill>
                            <a:srgbClr val="C00000"/>
                          </a:solidFill>
                          <a:latin typeface="Times New Roman"/>
                          <a:cs typeface="Times New Roman"/>
                        </a:rPr>
                        <a:t> </a:t>
                      </a:r>
                      <a:r>
                        <a:rPr sz="4000" b="1" spc="-160" dirty="0">
                          <a:solidFill>
                            <a:srgbClr val="C00000"/>
                          </a:solidFill>
                          <a:latin typeface="Times New Roman"/>
                          <a:cs typeface="Times New Roman"/>
                        </a:rPr>
                        <a:t>)</a:t>
                      </a:r>
                      <a:endParaRPr sz="4000">
                        <a:latin typeface="Times New Roman"/>
                        <a:cs typeface="Times New Roman"/>
                      </a:endParaRPr>
                    </a:p>
                    <a:p>
                      <a:pPr marL="120014" marR="702945">
                        <a:lnSpc>
                          <a:spcPct val="100499"/>
                        </a:lnSpc>
                        <a:spcBef>
                          <a:spcPts val="95"/>
                        </a:spcBef>
                      </a:pPr>
                      <a:r>
                        <a:rPr sz="2400" spc="10" dirty="0">
                          <a:latin typeface="Times New Roman"/>
                          <a:cs typeface="Times New Roman"/>
                        </a:rPr>
                        <a:t>It</a:t>
                      </a:r>
                      <a:r>
                        <a:rPr sz="2400" dirty="0">
                          <a:latin typeface="Times New Roman"/>
                          <a:cs typeface="Times New Roman"/>
                        </a:rPr>
                        <a:t> </a:t>
                      </a:r>
                      <a:r>
                        <a:rPr sz="2400" spc="5" dirty="0">
                          <a:latin typeface="Times New Roman"/>
                          <a:cs typeface="Times New Roman"/>
                        </a:rPr>
                        <a:t>returns</a:t>
                      </a:r>
                      <a:r>
                        <a:rPr sz="2400" dirty="0">
                          <a:latin typeface="Times New Roman"/>
                          <a:cs typeface="Times New Roman"/>
                        </a:rPr>
                        <a:t> </a:t>
                      </a:r>
                      <a:r>
                        <a:rPr sz="2400" spc="-45" dirty="0">
                          <a:latin typeface="Times New Roman"/>
                          <a:cs typeface="Times New Roman"/>
                        </a:rPr>
                        <a:t>length</a:t>
                      </a:r>
                      <a:r>
                        <a:rPr sz="2400" spc="30" dirty="0">
                          <a:latin typeface="Times New Roman"/>
                          <a:cs typeface="Times New Roman"/>
                        </a:rPr>
                        <a:t> </a:t>
                      </a:r>
                      <a:r>
                        <a:rPr sz="2400" spc="-45" dirty="0">
                          <a:latin typeface="Times New Roman"/>
                          <a:cs typeface="Times New Roman"/>
                        </a:rPr>
                        <a:t>of</a:t>
                      </a:r>
                      <a:r>
                        <a:rPr sz="2400" dirty="0">
                          <a:latin typeface="Times New Roman"/>
                          <a:cs typeface="Times New Roman"/>
                        </a:rPr>
                        <a:t> </a:t>
                      </a:r>
                      <a:r>
                        <a:rPr sz="2400" spc="5" dirty="0">
                          <a:latin typeface="Times New Roman"/>
                          <a:cs typeface="Times New Roman"/>
                        </a:rPr>
                        <a:t>the </a:t>
                      </a:r>
                      <a:r>
                        <a:rPr sz="2400" spc="-35" dirty="0">
                          <a:latin typeface="Times New Roman"/>
                          <a:cs typeface="Times New Roman"/>
                        </a:rPr>
                        <a:t>dictionary</a:t>
                      </a:r>
                      <a:r>
                        <a:rPr sz="2400" spc="10" dirty="0">
                          <a:latin typeface="Times New Roman"/>
                          <a:cs typeface="Times New Roman"/>
                        </a:rPr>
                        <a:t> </a:t>
                      </a:r>
                      <a:r>
                        <a:rPr sz="2400" spc="-30" dirty="0">
                          <a:latin typeface="Times New Roman"/>
                          <a:cs typeface="Times New Roman"/>
                        </a:rPr>
                        <a:t>i.e.</a:t>
                      </a:r>
                      <a:r>
                        <a:rPr sz="2400" spc="20" dirty="0">
                          <a:latin typeface="Times New Roman"/>
                          <a:cs typeface="Times New Roman"/>
                        </a:rPr>
                        <a:t> </a:t>
                      </a:r>
                      <a:r>
                        <a:rPr sz="2400" spc="35" dirty="0">
                          <a:latin typeface="Times New Roman"/>
                          <a:cs typeface="Times New Roman"/>
                        </a:rPr>
                        <a:t>number</a:t>
                      </a:r>
                      <a:r>
                        <a:rPr sz="2400" spc="15" dirty="0">
                          <a:latin typeface="Times New Roman"/>
                          <a:cs typeface="Times New Roman"/>
                        </a:rPr>
                        <a:t> </a:t>
                      </a:r>
                      <a:r>
                        <a:rPr sz="2400" spc="-45" dirty="0">
                          <a:latin typeface="Times New Roman"/>
                          <a:cs typeface="Times New Roman"/>
                        </a:rPr>
                        <a:t>of </a:t>
                      </a:r>
                      <a:r>
                        <a:rPr sz="2400" spc="-585" dirty="0">
                          <a:latin typeface="Times New Roman"/>
                          <a:cs typeface="Times New Roman"/>
                        </a:rPr>
                        <a:t> </a:t>
                      </a:r>
                      <a:r>
                        <a:rPr sz="2400" spc="-10" dirty="0">
                          <a:latin typeface="Times New Roman"/>
                          <a:cs typeface="Times New Roman"/>
                        </a:rPr>
                        <a:t>elements.</a:t>
                      </a:r>
                      <a:r>
                        <a:rPr sz="2400" spc="40" dirty="0">
                          <a:latin typeface="Times New Roman"/>
                          <a:cs typeface="Times New Roman"/>
                        </a:rPr>
                        <a:t> </a:t>
                      </a:r>
                      <a:r>
                        <a:rPr sz="2400" spc="-10" dirty="0">
                          <a:latin typeface="Times New Roman"/>
                          <a:cs typeface="Times New Roman"/>
                        </a:rPr>
                        <a:t>Each</a:t>
                      </a:r>
                      <a:r>
                        <a:rPr sz="2400" spc="15" dirty="0">
                          <a:latin typeface="Times New Roman"/>
                          <a:cs typeface="Times New Roman"/>
                        </a:rPr>
                        <a:t> </a:t>
                      </a:r>
                      <a:r>
                        <a:rPr sz="2400" dirty="0">
                          <a:latin typeface="Times New Roman"/>
                          <a:cs typeface="Times New Roman"/>
                        </a:rPr>
                        <a:t>element</a:t>
                      </a:r>
                      <a:r>
                        <a:rPr sz="2400" spc="45" dirty="0">
                          <a:latin typeface="Times New Roman"/>
                          <a:cs typeface="Times New Roman"/>
                        </a:rPr>
                        <a:t> </a:t>
                      </a:r>
                      <a:r>
                        <a:rPr sz="2400" spc="-90" dirty="0">
                          <a:latin typeface="Times New Roman"/>
                          <a:cs typeface="Times New Roman"/>
                        </a:rPr>
                        <a:t>is</a:t>
                      </a:r>
                      <a:r>
                        <a:rPr sz="2400" spc="10" dirty="0">
                          <a:latin typeface="Times New Roman"/>
                          <a:cs typeface="Times New Roman"/>
                        </a:rPr>
                        <a:t> </a:t>
                      </a:r>
                      <a:r>
                        <a:rPr sz="2400" spc="-40" dirty="0">
                          <a:latin typeface="Times New Roman"/>
                          <a:cs typeface="Times New Roman"/>
                        </a:rPr>
                        <a:t>a</a:t>
                      </a:r>
                      <a:r>
                        <a:rPr sz="2400" spc="-70" dirty="0">
                          <a:latin typeface="Times New Roman"/>
                          <a:cs typeface="Times New Roman"/>
                        </a:rPr>
                        <a:t> </a:t>
                      </a:r>
                      <a:r>
                        <a:rPr sz="2400" b="1" spc="-120" dirty="0">
                          <a:latin typeface="Times New Roman"/>
                          <a:cs typeface="Times New Roman"/>
                        </a:rPr>
                        <a:t>key:value</a:t>
                      </a:r>
                      <a:r>
                        <a:rPr sz="2400" b="1" spc="-50" dirty="0">
                          <a:latin typeface="Times New Roman"/>
                          <a:cs typeface="Times New Roman"/>
                        </a:rPr>
                        <a:t> </a:t>
                      </a:r>
                      <a:r>
                        <a:rPr sz="2400" spc="-10" dirty="0">
                          <a:latin typeface="Times New Roman"/>
                          <a:cs typeface="Times New Roman"/>
                        </a:rPr>
                        <a:t>pair.</a:t>
                      </a:r>
                      <a:endParaRPr sz="2400">
                        <a:latin typeface="Times New Roman"/>
                        <a:cs typeface="Times New Roman"/>
                      </a:endParaRPr>
                    </a:p>
                  </a:txBody>
                  <a:tcPr marL="0" marR="0" marT="8890" marB="0">
                    <a:lnL w="38100">
                      <a:solidFill>
                        <a:srgbClr val="FFC000"/>
                      </a:solidFill>
                      <a:prstDash val="solid"/>
                    </a:lnL>
                    <a:lnT w="38100">
                      <a:solidFill>
                        <a:srgbClr val="FFC000"/>
                      </a:solidFill>
                      <a:prstDash val="solid"/>
                    </a:lnT>
                    <a:lnB w="38100">
                      <a:solidFill>
                        <a:srgbClr val="FFC000"/>
                      </a:solidFill>
                      <a:prstDash val="solid"/>
                    </a:lnB>
                    <a:solidFill>
                      <a:srgbClr val="CCFF99"/>
                    </a:solidFill>
                  </a:tcPr>
                </a:tc>
              </a:tr>
              <a:tr h="239344">
                <a:tc>
                  <a:txBody>
                    <a:bodyPr/>
                    <a:lstStyle/>
                    <a:p>
                      <a:pPr>
                        <a:lnSpc>
                          <a:spcPct val="100000"/>
                        </a:lnSpc>
                      </a:pPr>
                      <a:endParaRPr sz="1400">
                        <a:latin typeface="Times New Roman"/>
                        <a:cs typeface="Times New Roman"/>
                      </a:endParaRPr>
                    </a:p>
                  </a:txBody>
                  <a:tcPr marL="0" marR="0" marT="0" marB="0">
                    <a:lnT w="38100">
                      <a:solidFill>
                        <a:srgbClr val="FFC000"/>
                      </a:solidFill>
                      <a:prstDash val="solid"/>
                    </a:lnT>
                    <a:lnB w="76200">
                      <a:solidFill>
                        <a:srgbClr val="C00000"/>
                      </a:solidFill>
                      <a:prstDash val="solid"/>
                    </a:lnB>
                  </a:tcPr>
                </a:tc>
              </a:tr>
              <a:tr h="2700401">
                <a:tc>
                  <a:txBody>
                    <a:bodyPr/>
                    <a:lstStyle/>
                    <a:p>
                      <a:pPr>
                        <a:lnSpc>
                          <a:spcPct val="100000"/>
                        </a:lnSpc>
                      </a:pPr>
                      <a:endParaRPr sz="1600">
                        <a:latin typeface="Times New Roman"/>
                        <a:cs typeface="Times New Roman"/>
                      </a:endParaRPr>
                    </a:p>
                    <a:p>
                      <a:pPr>
                        <a:lnSpc>
                          <a:spcPct val="100000"/>
                        </a:lnSpc>
                      </a:pPr>
                      <a:endParaRPr sz="1600">
                        <a:latin typeface="Times New Roman"/>
                        <a:cs typeface="Times New Roman"/>
                      </a:endParaRPr>
                    </a:p>
                    <a:p>
                      <a:pPr>
                        <a:lnSpc>
                          <a:spcPct val="100000"/>
                        </a:lnSpc>
                      </a:pPr>
                      <a:endParaRPr sz="1600">
                        <a:latin typeface="Times New Roman"/>
                        <a:cs typeface="Times New Roman"/>
                      </a:endParaRPr>
                    </a:p>
                    <a:p>
                      <a:pPr>
                        <a:lnSpc>
                          <a:spcPct val="100000"/>
                        </a:lnSpc>
                      </a:pPr>
                      <a:endParaRPr sz="1600">
                        <a:latin typeface="Times New Roman"/>
                        <a:cs typeface="Times New Roman"/>
                      </a:endParaRPr>
                    </a:p>
                    <a:p>
                      <a:pPr>
                        <a:lnSpc>
                          <a:spcPct val="100000"/>
                        </a:lnSpc>
                      </a:pPr>
                      <a:endParaRPr sz="1600">
                        <a:latin typeface="Times New Roman"/>
                        <a:cs typeface="Times New Roman"/>
                      </a:endParaRPr>
                    </a:p>
                    <a:p>
                      <a:pPr>
                        <a:lnSpc>
                          <a:spcPct val="100000"/>
                        </a:lnSpc>
                      </a:pPr>
                      <a:endParaRPr sz="1600">
                        <a:latin typeface="Times New Roman"/>
                        <a:cs typeface="Times New Roman"/>
                      </a:endParaRPr>
                    </a:p>
                    <a:p>
                      <a:pPr>
                        <a:lnSpc>
                          <a:spcPct val="100000"/>
                        </a:lnSpc>
                      </a:pPr>
                      <a:endParaRPr sz="1600">
                        <a:latin typeface="Times New Roman"/>
                        <a:cs typeface="Times New Roman"/>
                      </a:endParaRPr>
                    </a:p>
                    <a:p>
                      <a:pPr>
                        <a:lnSpc>
                          <a:spcPct val="100000"/>
                        </a:lnSpc>
                      </a:pPr>
                      <a:endParaRPr sz="1600">
                        <a:latin typeface="Times New Roman"/>
                        <a:cs typeface="Times New Roman"/>
                      </a:endParaRPr>
                    </a:p>
                    <a:p>
                      <a:pPr>
                        <a:lnSpc>
                          <a:spcPct val="100000"/>
                        </a:lnSpc>
                        <a:spcBef>
                          <a:spcPts val="15"/>
                        </a:spcBef>
                      </a:pPr>
                      <a:endParaRPr sz="1800">
                        <a:latin typeface="Times New Roman"/>
                        <a:cs typeface="Times New Roman"/>
                      </a:endParaRPr>
                    </a:p>
                    <a:p>
                      <a:pPr marL="4121150" marR="1292860">
                        <a:lnSpc>
                          <a:spcPct val="100000"/>
                        </a:lnSpc>
                        <a:spcBef>
                          <a:spcPts val="5"/>
                        </a:spcBef>
                      </a:pPr>
                      <a:r>
                        <a:rPr sz="1600" b="1" spc="-5" dirty="0">
                          <a:solidFill>
                            <a:srgbClr val="FF0000"/>
                          </a:solidFill>
                          <a:latin typeface="Calibri"/>
                          <a:cs typeface="Calibri"/>
                        </a:rPr>
                        <a:t>Ex. </a:t>
                      </a:r>
                      <a:r>
                        <a:rPr sz="1600" b="1" spc="-10" dirty="0">
                          <a:solidFill>
                            <a:srgbClr val="FF0000"/>
                          </a:solidFill>
                          <a:latin typeface="Calibri"/>
                          <a:cs typeface="Calibri"/>
                        </a:rPr>
                        <a:t>One </a:t>
                      </a:r>
                      <a:r>
                        <a:rPr sz="1600" b="1" spc="-5" dirty="0">
                          <a:solidFill>
                            <a:srgbClr val="FF0000"/>
                          </a:solidFill>
                          <a:latin typeface="Calibri"/>
                          <a:cs typeface="Calibri"/>
                        </a:rPr>
                        <a:t>of </a:t>
                      </a:r>
                      <a:r>
                        <a:rPr sz="1600" b="1" spc="-10" dirty="0">
                          <a:solidFill>
                            <a:srgbClr val="FF0000"/>
                          </a:solidFill>
                          <a:latin typeface="Calibri"/>
                          <a:cs typeface="Calibri"/>
                        </a:rPr>
                        <a:t>the </a:t>
                      </a:r>
                      <a:r>
                        <a:rPr sz="1600" b="1" spc="-350" dirty="0">
                          <a:solidFill>
                            <a:srgbClr val="FF0000"/>
                          </a:solidFill>
                          <a:latin typeface="Calibri"/>
                          <a:cs typeface="Calibri"/>
                        </a:rPr>
                        <a:t> </a:t>
                      </a:r>
                      <a:r>
                        <a:rPr sz="1600" b="1" spc="-15" dirty="0">
                          <a:solidFill>
                            <a:srgbClr val="FF0000"/>
                          </a:solidFill>
                          <a:latin typeface="Calibri"/>
                          <a:cs typeface="Calibri"/>
                        </a:rPr>
                        <a:t>key:value</a:t>
                      </a:r>
                      <a:r>
                        <a:rPr sz="1600" b="1" spc="-45" dirty="0">
                          <a:solidFill>
                            <a:srgbClr val="FF0000"/>
                          </a:solidFill>
                          <a:latin typeface="Calibri"/>
                          <a:cs typeface="Calibri"/>
                        </a:rPr>
                        <a:t> </a:t>
                      </a:r>
                      <a:r>
                        <a:rPr sz="1600" b="1" spc="-5" dirty="0">
                          <a:solidFill>
                            <a:srgbClr val="FF0000"/>
                          </a:solidFill>
                          <a:latin typeface="Calibri"/>
                          <a:cs typeface="Calibri"/>
                        </a:rPr>
                        <a:t>pair</a:t>
                      </a:r>
                      <a:endParaRPr sz="1600">
                        <a:latin typeface="Calibri"/>
                        <a:cs typeface="Calibri"/>
                      </a:endParaRPr>
                    </a:p>
                  </a:txBody>
                  <a:tcPr marL="0" marR="0" marT="0" marB="0">
                    <a:lnL w="76200">
                      <a:solidFill>
                        <a:srgbClr val="C00000"/>
                      </a:solidFill>
                      <a:prstDash val="solid"/>
                    </a:lnL>
                    <a:lnR w="76200">
                      <a:solidFill>
                        <a:srgbClr val="C00000"/>
                      </a:solidFill>
                      <a:prstDash val="solid"/>
                    </a:lnR>
                    <a:lnT w="76200">
                      <a:solidFill>
                        <a:srgbClr val="C00000"/>
                      </a:solidFill>
                      <a:prstDash val="solid"/>
                    </a:lnT>
                    <a:lnB w="76200">
                      <a:solidFill>
                        <a:srgbClr val="C00000"/>
                      </a:solidFill>
                      <a:prstDash val="solid"/>
                    </a:lnB>
                  </a:tcPr>
                </a:tc>
              </a:tr>
              <a:tr h="404012">
                <a:tc>
                  <a:txBody>
                    <a:bodyPr/>
                    <a:lstStyle/>
                    <a:p>
                      <a:pPr>
                        <a:lnSpc>
                          <a:spcPct val="100000"/>
                        </a:lnSpc>
                      </a:pPr>
                      <a:endParaRPr sz="2000">
                        <a:latin typeface="Times New Roman"/>
                        <a:cs typeface="Times New Roman"/>
                      </a:endParaRPr>
                    </a:p>
                  </a:txBody>
                  <a:tcPr marL="0" marR="0" marT="0" marB="0">
                    <a:lnT w="76200">
                      <a:solidFill>
                        <a:srgbClr val="C00000"/>
                      </a:solidFill>
                      <a:prstDash val="solid"/>
                    </a:lnT>
                  </a:tcPr>
                </a:tc>
              </a:tr>
            </a:tbl>
          </a:graphicData>
        </a:graphic>
      </p:graphicFrame>
      <p:sp>
        <p:nvSpPr>
          <p:cNvPr id="7" name="object 7"/>
          <p:cNvSpPr txBox="1"/>
          <p:nvPr/>
        </p:nvSpPr>
        <p:spPr>
          <a:xfrm>
            <a:off x="150063" y="1447038"/>
            <a:ext cx="2183765" cy="4537710"/>
          </a:xfrm>
          <a:prstGeom prst="rect">
            <a:avLst/>
          </a:prstGeom>
        </p:spPr>
        <p:txBody>
          <a:bodyPr vert="horz" wrap="square" lIns="0" tIns="11430" rIns="0" bIns="0" rtlCol="0">
            <a:spAutoFit/>
          </a:bodyPr>
          <a:lstStyle/>
          <a:p>
            <a:pPr marL="12700" marR="868680">
              <a:lnSpc>
                <a:spcPct val="100499"/>
              </a:lnSpc>
              <a:spcBef>
                <a:spcPts val="90"/>
              </a:spcBef>
            </a:pPr>
            <a:r>
              <a:rPr sz="1800" b="1" u="heavy" spc="-10" dirty="0">
                <a:solidFill>
                  <a:srgbClr val="FFC000"/>
                </a:solidFill>
                <a:uFill>
                  <a:solidFill>
                    <a:srgbClr val="FFC000"/>
                  </a:solidFill>
                </a:uFill>
                <a:latin typeface="Calibri"/>
                <a:cs typeface="Calibri"/>
              </a:rPr>
              <a:t>Introduction</a:t>
            </a:r>
            <a:r>
              <a:rPr sz="1800" b="1" u="heavy" spc="-85" dirty="0">
                <a:solidFill>
                  <a:srgbClr val="FFC000"/>
                </a:solidFill>
                <a:uFill>
                  <a:solidFill>
                    <a:srgbClr val="FFC000"/>
                  </a:solidFill>
                </a:uFill>
                <a:latin typeface="Calibri"/>
                <a:cs typeface="Calibri"/>
              </a:rPr>
              <a:t> </a:t>
            </a:r>
            <a:r>
              <a:rPr sz="1800" b="1" u="heavy" dirty="0">
                <a:solidFill>
                  <a:srgbClr val="FFC000"/>
                </a:solidFill>
                <a:uFill>
                  <a:solidFill>
                    <a:srgbClr val="FFC000"/>
                  </a:solidFill>
                </a:uFill>
                <a:latin typeface="Calibri"/>
                <a:cs typeface="Calibri"/>
              </a:rPr>
              <a:t>: </a:t>
            </a:r>
            <a:r>
              <a:rPr sz="1800" b="1" spc="-390" dirty="0">
                <a:solidFill>
                  <a:srgbClr val="FFC000"/>
                </a:solidFill>
                <a:latin typeface="Calibri"/>
                <a:cs typeface="Calibri"/>
              </a:rPr>
              <a:t> </a:t>
            </a:r>
            <a:r>
              <a:rPr sz="1600" spc="-10" dirty="0">
                <a:solidFill>
                  <a:srgbClr val="FFC000"/>
                </a:solidFill>
                <a:latin typeface="Calibri"/>
                <a:cs typeface="Calibri"/>
              </a:rPr>
              <a:t>Definition, </a:t>
            </a:r>
            <a:r>
              <a:rPr sz="1600" spc="-5" dirty="0">
                <a:solidFill>
                  <a:srgbClr val="FFC000"/>
                </a:solidFill>
                <a:latin typeface="Calibri"/>
                <a:cs typeface="Calibri"/>
              </a:rPr>
              <a:t> </a:t>
            </a:r>
            <a:r>
              <a:rPr sz="1600" spc="-10" dirty="0">
                <a:solidFill>
                  <a:srgbClr val="FFC000"/>
                </a:solidFill>
                <a:latin typeface="Calibri"/>
                <a:cs typeface="Calibri"/>
              </a:rPr>
              <a:t>Creation,</a:t>
            </a:r>
            <a:endParaRPr sz="1600">
              <a:latin typeface="Calibri"/>
              <a:cs typeface="Calibri"/>
            </a:endParaRPr>
          </a:p>
          <a:p>
            <a:pPr marL="12700" marR="506095">
              <a:lnSpc>
                <a:spcPct val="100000"/>
              </a:lnSpc>
            </a:pPr>
            <a:r>
              <a:rPr sz="1600" spc="-5" dirty="0">
                <a:solidFill>
                  <a:srgbClr val="FFC000"/>
                </a:solidFill>
                <a:latin typeface="Calibri"/>
                <a:cs typeface="Calibri"/>
              </a:rPr>
              <a:t>Accessing </a:t>
            </a:r>
            <a:r>
              <a:rPr sz="1600" spc="-10" dirty="0">
                <a:solidFill>
                  <a:srgbClr val="FFC000"/>
                </a:solidFill>
                <a:latin typeface="Calibri"/>
                <a:cs typeface="Calibri"/>
              </a:rPr>
              <a:t>elements, </a:t>
            </a:r>
            <a:r>
              <a:rPr sz="1600" spc="-350" dirty="0">
                <a:solidFill>
                  <a:srgbClr val="FFC000"/>
                </a:solidFill>
                <a:latin typeface="Calibri"/>
                <a:cs typeface="Calibri"/>
              </a:rPr>
              <a:t> </a:t>
            </a:r>
            <a:r>
              <a:rPr sz="1600" spc="-5" dirty="0">
                <a:solidFill>
                  <a:srgbClr val="FFC000"/>
                </a:solidFill>
                <a:latin typeface="Calibri"/>
                <a:cs typeface="Calibri"/>
              </a:rPr>
              <a:t>Add</a:t>
            </a:r>
            <a:r>
              <a:rPr sz="1600" spc="350" dirty="0">
                <a:solidFill>
                  <a:srgbClr val="FFC000"/>
                </a:solidFill>
                <a:latin typeface="Calibri"/>
                <a:cs typeface="Calibri"/>
              </a:rPr>
              <a:t> </a:t>
            </a:r>
            <a:r>
              <a:rPr sz="1600" spc="-5" dirty="0">
                <a:solidFill>
                  <a:srgbClr val="FFC000"/>
                </a:solidFill>
                <a:latin typeface="Calibri"/>
                <a:cs typeface="Calibri"/>
              </a:rPr>
              <a:t>an </a:t>
            </a:r>
            <a:r>
              <a:rPr sz="1600" spc="-10" dirty="0">
                <a:solidFill>
                  <a:srgbClr val="FFC000"/>
                </a:solidFill>
                <a:latin typeface="Calibri"/>
                <a:cs typeface="Calibri"/>
              </a:rPr>
              <a:t>item, </a:t>
            </a:r>
            <a:r>
              <a:rPr sz="1600" spc="-5" dirty="0">
                <a:solidFill>
                  <a:srgbClr val="FFC000"/>
                </a:solidFill>
                <a:latin typeface="Calibri"/>
                <a:cs typeface="Calibri"/>
              </a:rPr>
              <a:t> </a:t>
            </a:r>
            <a:r>
              <a:rPr sz="1600" dirty="0">
                <a:solidFill>
                  <a:srgbClr val="FFC000"/>
                </a:solidFill>
                <a:latin typeface="Calibri"/>
                <a:cs typeface="Calibri"/>
              </a:rPr>
              <a:t>Modify </a:t>
            </a:r>
            <a:r>
              <a:rPr sz="1600" spc="-5" dirty="0">
                <a:solidFill>
                  <a:srgbClr val="FFC000"/>
                </a:solidFill>
                <a:latin typeface="Calibri"/>
                <a:cs typeface="Calibri"/>
              </a:rPr>
              <a:t>an item, </a:t>
            </a:r>
            <a:r>
              <a:rPr sz="1600" dirty="0">
                <a:solidFill>
                  <a:srgbClr val="FFC000"/>
                </a:solidFill>
                <a:latin typeface="Calibri"/>
                <a:cs typeface="Calibri"/>
              </a:rPr>
              <a:t> </a:t>
            </a:r>
            <a:r>
              <a:rPr sz="1600" spc="-25" dirty="0">
                <a:solidFill>
                  <a:srgbClr val="FFC000"/>
                </a:solidFill>
                <a:latin typeface="Calibri"/>
                <a:cs typeface="Calibri"/>
              </a:rPr>
              <a:t>Traversal,</a:t>
            </a:r>
            <a:endParaRPr sz="1600">
              <a:latin typeface="Calibri"/>
              <a:cs typeface="Calibri"/>
            </a:endParaRPr>
          </a:p>
          <a:p>
            <a:pPr marL="12700">
              <a:lnSpc>
                <a:spcPts val="1905"/>
              </a:lnSpc>
            </a:pPr>
            <a:r>
              <a:rPr sz="1600" spc="-10" dirty="0">
                <a:solidFill>
                  <a:srgbClr val="FFC000"/>
                </a:solidFill>
                <a:latin typeface="Calibri"/>
                <a:cs typeface="Calibri"/>
              </a:rPr>
              <a:t>Membership</a:t>
            </a:r>
            <a:r>
              <a:rPr sz="1600" spc="-20" dirty="0">
                <a:solidFill>
                  <a:srgbClr val="FFC000"/>
                </a:solidFill>
                <a:latin typeface="Calibri"/>
                <a:cs typeface="Calibri"/>
              </a:rPr>
              <a:t> </a:t>
            </a:r>
            <a:r>
              <a:rPr sz="1600" spc="-15" dirty="0">
                <a:solidFill>
                  <a:srgbClr val="FFC000"/>
                </a:solidFill>
                <a:latin typeface="Calibri"/>
                <a:cs typeface="Calibri"/>
              </a:rPr>
              <a:t>operator</a:t>
            </a:r>
            <a:endParaRPr sz="1600">
              <a:latin typeface="Calibri"/>
              <a:cs typeface="Calibri"/>
            </a:endParaRPr>
          </a:p>
          <a:p>
            <a:pPr marL="12700">
              <a:lnSpc>
                <a:spcPts val="2350"/>
              </a:lnSpc>
            </a:pPr>
            <a:r>
              <a:rPr sz="2000" b="1" u="heavy" spc="-5" dirty="0">
                <a:solidFill>
                  <a:srgbClr val="FFFF00"/>
                </a:solidFill>
                <a:uFill>
                  <a:solidFill>
                    <a:srgbClr val="FFFF00"/>
                  </a:solidFill>
                </a:uFill>
                <a:latin typeface="Calibri"/>
                <a:cs typeface="Calibri"/>
              </a:rPr>
              <a:t>Functions/Methods:</a:t>
            </a:r>
            <a:endParaRPr sz="2000">
              <a:latin typeface="Calibri"/>
              <a:cs typeface="Calibri"/>
            </a:endParaRPr>
          </a:p>
          <a:p>
            <a:pPr marL="103505">
              <a:lnSpc>
                <a:spcPts val="3804"/>
              </a:lnSpc>
            </a:pPr>
            <a:r>
              <a:rPr sz="3200" b="1" spc="-5" dirty="0">
                <a:solidFill>
                  <a:srgbClr val="FFFF00"/>
                </a:solidFill>
                <a:latin typeface="Calibri"/>
                <a:cs typeface="Calibri"/>
              </a:rPr>
              <a:t>len()</a:t>
            </a:r>
            <a:r>
              <a:rPr sz="1600" spc="-5" dirty="0">
                <a:solidFill>
                  <a:srgbClr val="FFC000"/>
                </a:solidFill>
                <a:latin typeface="Calibri"/>
                <a:cs typeface="Calibri"/>
              </a:rPr>
              <a:t>, dict(),</a:t>
            </a:r>
            <a:r>
              <a:rPr sz="1600" dirty="0">
                <a:solidFill>
                  <a:srgbClr val="FFC000"/>
                </a:solidFill>
                <a:latin typeface="Calibri"/>
                <a:cs typeface="Calibri"/>
              </a:rPr>
              <a:t> </a:t>
            </a:r>
            <a:r>
              <a:rPr sz="1600" spc="-20" dirty="0">
                <a:solidFill>
                  <a:srgbClr val="FFC000"/>
                </a:solidFill>
                <a:latin typeface="Calibri"/>
                <a:cs typeface="Calibri"/>
              </a:rPr>
              <a:t>keys(),</a:t>
            </a:r>
            <a:endParaRPr sz="1600">
              <a:latin typeface="Calibri"/>
              <a:cs typeface="Calibri"/>
            </a:endParaRPr>
          </a:p>
          <a:p>
            <a:pPr marL="12700">
              <a:lnSpc>
                <a:spcPct val="100000"/>
              </a:lnSpc>
              <a:spcBef>
                <a:spcPts val="100"/>
              </a:spcBef>
            </a:pPr>
            <a:r>
              <a:rPr sz="1600" spc="-10" dirty="0">
                <a:solidFill>
                  <a:srgbClr val="FFC000"/>
                </a:solidFill>
                <a:latin typeface="Calibri"/>
                <a:cs typeface="Calibri"/>
              </a:rPr>
              <a:t>values(),</a:t>
            </a:r>
            <a:r>
              <a:rPr sz="1600" dirty="0">
                <a:solidFill>
                  <a:srgbClr val="FFC000"/>
                </a:solidFill>
                <a:latin typeface="Calibri"/>
                <a:cs typeface="Calibri"/>
              </a:rPr>
              <a:t> </a:t>
            </a:r>
            <a:r>
              <a:rPr sz="1600" spc="-10" dirty="0">
                <a:solidFill>
                  <a:srgbClr val="FFC000"/>
                </a:solidFill>
                <a:latin typeface="Calibri"/>
                <a:cs typeface="Calibri"/>
              </a:rPr>
              <a:t>items(),</a:t>
            </a:r>
            <a:r>
              <a:rPr sz="1600" spc="-5" dirty="0">
                <a:solidFill>
                  <a:srgbClr val="FFC000"/>
                </a:solidFill>
                <a:latin typeface="Calibri"/>
                <a:cs typeface="Calibri"/>
              </a:rPr>
              <a:t> </a:t>
            </a:r>
            <a:r>
              <a:rPr sz="1600" spc="-10" dirty="0">
                <a:solidFill>
                  <a:srgbClr val="FFC000"/>
                </a:solidFill>
                <a:latin typeface="Calibri"/>
                <a:cs typeface="Calibri"/>
              </a:rPr>
              <a:t>get(),</a:t>
            </a:r>
            <a:endParaRPr sz="1600">
              <a:latin typeface="Calibri"/>
              <a:cs typeface="Calibri"/>
            </a:endParaRPr>
          </a:p>
          <a:p>
            <a:pPr marL="12700">
              <a:lnSpc>
                <a:spcPct val="100000"/>
              </a:lnSpc>
            </a:pPr>
            <a:r>
              <a:rPr sz="1600" spc="-10" dirty="0">
                <a:solidFill>
                  <a:srgbClr val="FFC000"/>
                </a:solidFill>
                <a:latin typeface="Calibri"/>
                <a:cs typeface="Calibri"/>
              </a:rPr>
              <a:t>update(),</a:t>
            </a:r>
            <a:r>
              <a:rPr sz="1600" spc="-20" dirty="0">
                <a:solidFill>
                  <a:srgbClr val="FFC000"/>
                </a:solidFill>
                <a:latin typeface="Calibri"/>
                <a:cs typeface="Calibri"/>
              </a:rPr>
              <a:t> </a:t>
            </a:r>
            <a:r>
              <a:rPr sz="1600" spc="-10" dirty="0">
                <a:solidFill>
                  <a:srgbClr val="FFC000"/>
                </a:solidFill>
                <a:latin typeface="Calibri"/>
                <a:cs typeface="Calibri"/>
              </a:rPr>
              <a:t>del(),</a:t>
            </a:r>
            <a:r>
              <a:rPr sz="1600" dirty="0">
                <a:solidFill>
                  <a:srgbClr val="FFC000"/>
                </a:solidFill>
                <a:latin typeface="Calibri"/>
                <a:cs typeface="Calibri"/>
              </a:rPr>
              <a:t> </a:t>
            </a:r>
            <a:r>
              <a:rPr sz="1600" spc="-10" dirty="0">
                <a:solidFill>
                  <a:srgbClr val="FFC000"/>
                </a:solidFill>
                <a:latin typeface="Calibri"/>
                <a:cs typeface="Calibri"/>
              </a:rPr>
              <a:t>del,</a:t>
            </a:r>
            <a:endParaRPr sz="1600">
              <a:latin typeface="Calibri"/>
              <a:cs typeface="Calibri"/>
            </a:endParaRPr>
          </a:p>
          <a:p>
            <a:pPr marL="12700" marR="5080">
              <a:lnSpc>
                <a:spcPct val="100000"/>
              </a:lnSpc>
            </a:pPr>
            <a:r>
              <a:rPr sz="1600" spc="-5" dirty="0">
                <a:solidFill>
                  <a:srgbClr val="FFC000"/>
                </a:solidFill>
                <a:latin typeface="Calibri"/>
                <a:cs typeface="Calibri"/>
              </a:rPr>
              <a:t>clear(), </a:t>
            </a:r>
            <a:r>
              <a:rPr sz="1600" spc="-20" dirty="0">
                <a:solidFill>
                  <a:srgbClr val="FFC000"/>
                </a:solidFill>
                <a:latin typeface="Calibri"/>
                <a:cs typeface="Calibri"/>
              </a:rPr>
              <a:t>fromkeys(),</a:t>
            </a:r>
            <a:r>
              <a:rPr sz="1600" spc="35" dirty="0">
                <a:solidFill>
                  <a:srgbClr val="FFC000"/>
                </a:solidFill>
                <a:latin typeface="Calibri"/>
                <a:cs typeface="Calibri"/>
              </a:rPr>
              <a:t> </a:t>
            </a:r>
            <a:r>
              <a:rPr sz="1600" spc="-10" dirty="0">
                <a:solidFill>
                  <a:srgbClr val="FFC000"/>
                </a:solidFill>
                <a:latin typeface="Calibri"/>
                <a:cs typeface="Calibri"/>
              </a:rPr>
              <a:t>copy(), </a:t>
            </a:r>
            <a:r>
              <a:rPr sz="1600" spc="-345" dirty="0">
                <a:solidFill>
                  <a:srgbClr val="FFC000"/>
                </a:solidFill>
                <a:latin typeface="Calibri"/>
                <a:cs typeface="Calibri"/>
              </a:rPr>
              <a:t> </a:t>
            </a:r>
            <a:r>
              <a:rPr sz="1600" spc="-10" dirty="0">
                <a:solidFill>
                  <a:srgbClr val="FFC000"/>
                </a:solidFill>
                <a:latin typeface="Calibri"/>
                <a:cs typeface="Calibri"/>
              </a:rPr>
              <a:t>pop(),</a:t>
            </a:r>
            <a:r>
              <a:rPr sz="1600" spc="5" dirty="0">
                <a:solidFill>
                  <a:srgbClr val="FFC000"/>
                </a:solidFill>
                <a:latin typeface="Calibri"/>
                <a:cs typeface="Calibri"/>
              </a:rPr>
              <a:t> </a:t>
            </a:r>
            <a:r>
              <a:rPr sz="1600" spc="-10" dirty="0">
                <a:solidFill>
                  <a:srgbClr val="FFC000"/>
                </a:solidFill>
                <a:latin typeface="Calibri"/>
                <a:cs typeface="Calibri"/>
              </a:rPr>
              <a:t>popitem(), </a:t>
            </a:r>
            <a:r>
              <a:rPr sz="1600" spc="-5" dirty="0">
                <a:solidFill>
                  <a:srgbClr val="FFC000"/>
                </a:solidFill>
                <a:latin typeface="Calibri"/>
                <a:cs typeface="Calibri"/>
              </a:rPr>
              <a:t> </a:t>
            </a:r>
            <a:r>
              <a:rPr sz="1600" spc="-10" dirty="0">
                <a:solidFill>
                  <a:srgbClr val="FFC000"/>
                </a:solidFill>
                <a:latin typeface="Calibri"/>
                <a:cs typeface="Calibri"/>
              </a:rPr>
              <a:t>setdefault(), max(), min(), </a:t>
            </a:r>
            <a:r>
              <a:rPr sz="1600" spc="-5" dirty="0">
                <a:solidFill>
                  <a:srgbClr val="FFC000"/>
                </a:solidFill>
                <a:latin typeface="Calibri"/>
                <a:cs typeface="Calibri"/>
              </a:rPr>
              <a:t> </a:t>
            </a:r>
            <a:r>
              <a:rPr sz="1600" spc="-10" dirty="0">
                <a:solidFill>
                  <a:srgbClr val="FFC000"/>
                </a:solidFill>
                <a:latin typeface="Calibri"/>
                <a:cs typeface="Calibri"/>
              </a:rPr>
              <a:t>sorted()</a:t>
            </a:r>
            <a:r>
              <a:rPr sz="1600" spc="20" dirty="0">
                <a:solidFill>
                  <a:srgbClr val="FFC000"/>
                </a:solidFill>
                <a:latin typeface="Calibri"/>
                <a:cs typeface="Calibri"/>
              </a:rPr>
              <a:t> </a:t>
            </a:r>
            <a:r>
              <a:rPr sz="1600" spc="-5" dirty="0">
                <a:solidFill>
                  <a:srgbClr val="FFC000"/>
                </a:solidFill>
                <a:latin typeface="Calibri"/>
                <a:cs typeface="Calibri"/>
              </a:rPr>
              <a:t>;</a:t>
            </a:r>
            <a:endParaRPr sz="1600">
              <a:latin typeface="Calibri"/>
              <a:cs typeface="Calibri"/>
            </a:endParaRPr>
          </a:p>
          <a:p>
            <a:pPr marL="12700">
              <a:lnSpc>
                <a:spcPts val="2145"/>
              </a:lnSpc>
            </a:pPr>
            <a:r>
              <a:rPr sz="1800" b="1" u="heavy" spc="-10" dirty="0">
                <a:solidFill>
                  <a:srgbClr val="FFC000"/>
                </a:solidFill>
                <a:uFill>
                  <a:solidFill>
                    <a:srgbClr val="FFC000"/>
                  </a:solidFill>
                </a:uFill>
                <a:latin typeface="Calibri"/>
                <a:cs typeface="Calibri"/>
              </a:rPr>
              <a:t>Suggested</a:t>
            </a:r>
            <a:r>
              <a:rPr sz="1800" b="1" u="heavy" spc="-35" dirty="0">
                <a:solidFill>
                  <a:srgbClr val="FFC000"/>
                </a:solidFill>
                <a:uFill>
                  <a:solidFill>
                    <a:srgbClr val="FFC000"/>
                  </a:solidFill>
                </a:uFill>
                <a:latin typeface="Calibri"/>
                <a:cs typeface="Calibri"/>
              </a:rPr>
              <a:t> </a:t>
            </a:r>
            <a:r>
              <a:rPr sz="1800" b="1" u="heavy" spc="-10" dirty="0">
                <a:solidFill>
                  <a:srgbClr val="FFC000"/>
                </a:solidFill>
                <a:uFill>
                  <a:solidFill>
                    <a:srgbClr val="FFC000"/>
                  </a:solidFill>
                </a:uFill>
                <a:latin typeface="Calibri"/>
                <a:cs typeface="Calibri"/>
              </a:rPr>
              <a:t>programs</a:t>
            </a:r>
            <a:r>
              <a:rPr sz="1800" b="1" u="heavy" spc="-35" dirty="0">
                <a:solidFill>
                  <a:srgbClr val="FFC000"/>
                </a:solidFill>
                <a:uFill>
                  <a:solidFill>
                    <a:srgbClr val="FFC000"/>
                  </a:solidFill>
                </a:uFill>
                <a:latin typeface="Calibri"/>
                <a:cs typeface="Calibri"/>
              </a:rPr>
              <a:t> </a:t>
            </a:r>
            <a:r>
              <a:rPr sz="1800" b="1" u="heavy" dirty="0">
                <a:solidFill>
                  <a:srgbClr val="FFC000"/>
                </a:solidFill>
                <a:uFill>
                  <a:solidFill>
                    <a:srgbClr val="FFC000"/>
                  </a:solidFill>
                </a:uFill>
                <a:latin typeface="Calibri"/>
                <a:cs typeface="Calibri"/>
              </a:rPr>
              <a:t>:</a:t>
            </a:r>
            <a:endParaRPr sz="1800">
              <a:latin typeface="Calibri"/>
              <a:cs typeface="Calibri"/>
            </a:endParaRPr>
          </a:p>
        </p:txBody>
      </p:sp>
      <p:grpSp>
        <p:nvGrpSpPr>
          <p:cNvPr id="8" name="object 8"/>
          <p:cNvGrpSpPr/>
          <p:nvPr/>
        </p:nvGrpSpPr>
        <p:grpSpPr>
          <a:xfrm>
            <a:off x="2536757" y="3039483"/>
            <a:ext cx="6489700" cy="2506345"/>
            <a:chOff x="2536757" y="3039483"/>
            <a:chExt cx="6489700" cy="2506345"/>
          </a:xfrm>
        </p:grpSpPr>
        <p:pic>
          <p:nvPicPr>
            <p:cNvPr id="9" name="object 9"/>
            <p:cNvPicPr/>
            <p:nvPr/>
          </p:nvPicPr>
          <p:blipFill>
            <a:blip r:embed="rId2" cstate="print"/>
            <a:stretch>
              <a:fillRect/>
            </a:stretch>
          </p:blipFill>
          <p:spPr>
            <a:xfrm>
              <a:off x="2536757" y="3039483"/>
              <a:ext cx="6489310" cy="2506193"/>
            </a:xfrm>
            <a:prstGeom prst="rect">
              <a:avLst/>
            </a:prstGeom>
          </p:spPr>
        </p:pic>
        <p:sp>
          <p:nvSpPr>
            <p:cNvPr id="10" name="object 10"/>
            <p:cNvSpPr/>
            <p:nvPr/>
          </p:nvSpPr>
          <p:spPr>
            <a:xfrm>
              <a:off x="6715125" y="4714875"/>
              <a:ext cx="786130" cy="285750"/>
            </a:xfrm>
            <a:custGeom>
              <a:avLst/>
              <a:gdLst/>
              <a:ahLst/>
              <a:cxnLst/>
              <a:rect l="l" t="t" r="r" b="b"/>
              <a:pathLst>
                <a:path w="786129" h="285750">
                  <a:moveTo>
                    <a:pt x="785876" y="0"/>
                  </a:moveTo>
                  <a:lnTo>
                    <a:pt x="784002" y="55596"/>
                  </a:lnTo>
                  <a:lnTo>
                    <a:pt x="778890" y="101012"/>
                  </a:lnTo>
                  <a:lnTo>
                    <a:pt x="771302" y="131641"/>
                  </a:lnTo>
                  <a:lnTo>
                    <a:pt x="762000" y="142875"/>
                  </a:lnTo>
                  <a:lnTo>
                    <a:pt x="416686" y="142875"/>
                  </a:lnTo>
                  <a:lnTo>
                    <a:pt x="407457" y="154108"/>
                  </a:lnTo>
                  <a:lnTo>
                    <a:pt x="399907" y="184737"/>
                  </a:lnTo>
                  <a:lnTo>
                    <a:pt x="394809" y="230153"/>
                  </a:lnTo>
                  <a:lnTo>
                    <a:pt x="392938" y="285750"/>
                  </a:lnTo>
                  <a:lnTo>
                    <a:pt x="391064" y="230153"/>
                  </a:lnTo>
                  <a:lnTo>
                    <a:pt x="385952" y="184737"/>
                  </a:lnTo>
                  <a:lnTo>
                    <a:pt x="378364" y="154108"/>
                  </a:lnTo>
                  <a:lnTo>
                    <a:pt x="369061" y="142875"/>
                  </a:lnTo>
                  <a:lnTo>
                    <a:pt x="23875" y="142875"/>
                  </a:lnTo>
                  <a:lnTo>
                    <a:pt x="14573" y="131641"/>
                  </a:lnTo>
                  <a:lnTo>
                    <a:pt x="6985" y="101012"/>
                  </a:lnTo>
                  <a:lnTo>
                    <a:pt x="1873" y="55596"/>
                  </a:lnTo>
                  <a:lnTo>
                    <a:pt x="0" y="0"/>
                  </a:lnTo>
                </a:path>
              </a:pathLst>
            </a:custGeom>
            <a:ln w="38100">
              <a:solidFill>
                <a:srgbClr val="FF0000"/>
              </a:solidFill>
            </a:ln>
          </p:spPr>
          <p:txBody>
            <a:bodyPr wrap="square" lIns="0" tIns="0" rIns="0" bIns="0" rtlCol="0"/>
            <a:lstStyle/>
            <a:p>
              <a:endParaRPr/>
            </a:p>
          </p:txBody>
        </p:sp>
      </p:grpSp>
      <p:grpSp>
        <p:nvGrpSpPr>
          <p:cNvPr id="11" name="object 11"/>
          <p:cNvGrpSpPr/>
          <p:nvPr/>
        </p:nvGrpSpPr>
        <p:grpSpPr>
          <a:xfrm>
            <a:off x="4344923" y="3416300"/>
            <a:ext cx="691515" cy="1774825"/>
            <a:chOff x="4344923" y="3416300"/>
            <a:chExt cx="691515" cy="1774825"/>
          </a:xfrm>
        </p:grpSpPr>
        <p:sp>
          <p:nvSpPr>
            <p:cNvPr id="12" name="object 12"/>
            <p:cNvSpPr/>
            <p:nvPr/>
          </p:nvSpPr>
          <p:spPr>
            <a:xfrm>
              <a:off x="4357623" y="3429000"/>
              <a:ext cx="666115" cy="391795"/>
            </a:xfrm>
            <a:custGeom>
              <a:avLst/>
              <a:gdLst/>
              <a:ahLst/>
              <a:cxnLst/>
              <a:rect l="l" t="t" r="r" b="b"/>
              <a:pathLst>
                <a:path w="666114" h="391795">
                  <a:moveTo>
                    <a:pt x="195834" y="0"/>
                  </a:moveTo>
                  <a:lnTo>
                    <a:pt x="0" y="195833"/>
                  </a:lnTo>
                  <a:lnTo>
                    <a:pt x="195834" y="391541"/>
                  </a:lnTo>
                  <a:lnTo>
                    <a:pt x="195834" y="293750"/>
                  </a:lnTo>
                  <a:lnTo>
                    <a:pt x="666114" y="293750"/>
                  </a:lnTo>
                  <a:lnTo>
                    <a:pt x="666114" y="97916"/>
                  </a:lnTo>
                  <a:lnTo>
                    <a:pt x="195834" y="97916"/>
                  </a:lnTo>
                  <a:lnTo>
                    <a:pt x="195834" y="0"/>
                  </a:lnTo>
                  <a:close/>
                </a:path>
              </a:pathLst>
            </a:custGeom>
            <a:solidFill>
              <a:srgbClr val="FFFF00"/>
            </a:solidFill>
          </p:spPr>
          <p:txBody>
            <a:bodyPr wrap="square" lIns="0" tIns="0" rIns="0" bIns="0" rtlCol="0"/>
            <a:lstStyle/>
            <a:p>
              <a:endParaRPr/>
            </a:p>
          </p:txBody>
        </p:sp>
        <p:sp>
          <p:nvSpPr>
            <p:cNvPr id="13" name="object 13"/>
            <p:cNvSpPr/>
            <p:nvPr/>
          </p:nvSpPr>
          <p:spPr>
            <a:xfrm>
              <a:off x="4357623" y="3429000"/>
              <a:ext cx="666115" cy="391795"/>
            </a:xfrm>
            <a:custGeom>
              <a:avLst/>
              <a:gdLst/>
              <a:ahLst/>
              <a:cxnLst/>
              <a:rect l="l" t="t" r="r" b="b"/>
              <a:pathLst>
                <a:path w="666114" h="391795">
                  <a:moveTo>
                    <a:pt x="666114" y="97916"/>
                  </a:moveTo>
                  <a:lnTo>
                    <a:pt x="195834" y="97916"/>
                  </a:lnTo>
                  <a:lnTo>
                    <a:pt x="195834" y="0"/>
                  </a:lnTo>
                  <a:lnTo>
                    <a:pt x="0" y="195833"/>
                  </a:lnTo>
                  <a:lnTo>
                    <a:pt x="195834" y="391541"/>
                  </a:lnTo>
                  <a:lnTo>
                    <a:pt x="195834" y="293750"/>
                  </a:lnTo>
                  <a:lnTo>
                    <a:pt x="666114" y="293750"/>
                  </a:lnTo>
                  <a:lnTo>
                    <a:pt x="666114" y="97916"/>
                  </a:lnTo>
                  <a:close/>
                </a:path>
              </a:pathLst>
            </a:custGeom>
            <a:ln w="25400">
              <a:solidFill>
                <a:srgbClr val="C00000"/>
              </a:solidFill>
            </a:ln>
          </p:spPr>
          <p:txBody>
            <a:bodyPr wrap="square" lIns="0" tIns="0" rIns="0" bIns="0" rtlCol="0"/>
            <a:lstStyle/>
            <a:p>
              <a:endParaRPr/>
            </a:p>
          </p:txBody>
        </p:sp>
        <p:sp>
          <p:nvSpPr>
            <p:cNvPr id="14" name="object 14"/>
            <p:cNvSpPr/>
            <p:nvPr/>
          </p:nvSpPr>
          <p:spPr>
            <a:xfrm>
              <a:off x="4357623" y="4786375"/>
              <a:ext cx="666115" cy="391795"/>
            </a:xfrm>
            <a:custGeom>
              <a:avLst/>
              <a:gdLst/>
              <a:ahLst/>
              <a:cxnLst/>
              <a:rect l="l" t="t" r="r" b="b"/>
              <a:pathLst>
                <a:path w="666114" h="391795">
                  <a:moveTo>
                    <a:pt x="195834" y="0"/>
                  </a:moveTo>
                  <a:lnTo>
                    <a:pt x="0" y="195706"/>
                  </a:lnTo>
                  <a:lnTo>
                    <a:pt x="195834" y="391541"/>
                  </a:lnTo>
                  <a:lnTo>
                    <a:pt x="195834" y="293624"/>
                  </a:lnTo>
                  <a:lnTo>
                    <a:pt x="666114" y="293624"/>
                  </a:lnTo>
                  <a:lnTo>
                    <a:pt x="666114" y="97790"/>
                  </a:lnTo>
                  <a:lnTo>
                    <a:pt x="195834" y="97790"/>
                  </a:lnTo>
                  <a:lnTo>
                    <a:pt x="195834" y="0"/>
                  </a:lnTo>
                  <a:close/>
                </a:path>
              </a:pathLst>
            </a:custGeom>
            <a:solidFill>
              <a:srgbClr val="FFFF00"/>
            </a:solidFill>
          </p:spPr>
          <p:txBody>
            <a:bodyPr wrap="square" lIns="0" tIns="0" rIns="0" bIns="0" rtlCol="0"/>
            <a:lstStyle/>
            <a:p>
              <a:endParaRPr/>
            </a:p>
          </p:txBody>
        </p:sp>
        <p:sp>
          <p:nvSpPr>
            <p:cNvPr id="15" name="object 15"/>
            <p:cNvSpPr/>
            <p:nvPr/>
          </p:nvSpPr>
          <p:spPr>
            <a:xfrm>
              <a:off x="4357623" y="4786375"/>
              <a:ext cx="666115" cy="391795"/>
            </a:xfrm>
            <a:custGeom>
              <a:avLst/>
              <a:gdLst/>
              <a:ahLst/>
              <a:cxnLst/>
              <a:rect l="l" t="t" r="r" b="b"/>
              <a:pathLst>
                <a:path w="666114" h="391795">
                  <a:moveTo>
                    <a:pt x="666114" y="97790"/>
                  </a:moveTo>
                  <a:lnTo>
                    <a:pt x="195834" y="97790"/>
                  </a:lnTo>
                  <a:lnTo>
                    <a:pt x="195834" y="0"/>
                  </a:lnTo>
                  <a:lnTo>
                    <a:pt x="0" y="195706"/>
                  </a:lnTo>
                  <a:lnTo>
                    <a:pt x="195834" y="391541"/>
                  </a:lnTo>
                  <a:lnTo>
                    <a:pt x="195834" y="293624"/>
                  </a:lnTo>
                  <a:lnTo>
                    <a:pt x="666114" y="293624"/>
                  </a:lnTo>
                  <a:lnTo>
                    <a:pt x="666114" y="97790"/>
                  </a:lnTo>
                  <a:close/>
                </a:path>
              </a:pathLst>
            </a:custGeom>
            <a:ln w="25400">
              <a:solidFill>
                <a:srgbClr val="C00000"/>
              </a:solidFill>
            </a:ln>
          </p:spPr>
          <p:txBody>
            <a:bodyPr wrap="square" lIns="0" tIns="0" rIns="0" bIns="0" rtlCol="0"/>
            <a:lstStyle/>
            <a:p>
              <a:endParaRPr/>
            </a:p>
          </p:txBody>
        </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215126" y="1214374"/>
            <a:ext cx="2786126" cy="714375"/>
          </a:xfrm>
          <a:prstGeom prst="rect">
            <a:avLst/>
          </a:prstGeom>
        </p:spPr>
      </p:pic>
      <p:pic>
        <p:nvPicPr>
          <p:cNvPr id="3" name="object 3"/>
          <p:cNvPicPr/>
          <p:nvPr/>
        </p:nvPicPr>
        <p:blipFill>
          <a:blip r:embed="rId3" cstate="print"/>
          <a:stretch>
            <a:fillRect/>
          </a:stretch>
        </p:blipFill>
        <p:spPr>
          <a:xfrm>
            <a:off x="-32" y="1990344"/>
            <a:ext cx="9089168" cy="569976"/>
          </a:xfrm>
          <a:prstGeom prst="rect">
            <a:avLst/>
          </a:prstGeom>
        </p:spPr>
      </p:pic>
      <p:sp>
        <p:nvSpPr>
          <p:cNvPr id="4" name="object 4"/>
          <p:cNvSpPr txBox="1"/>
          <p:nvPr/>
        </p:nvSpPr>
        <p:spPr>
          <a:xfrm>
            <a:off x="78739" y="2048637"/>
            <a:ext cx="8841740" cy="330835"/>
          </a:xfrm>
          <a:prstGeom prst="rect">
            <a:avLst/>
          </a:prstGeom>
        </p:spPr>
        <p:txBody>
          <a:bodyPr vert="horz" wrap="square" lIns="0" tIns="13335" rIns="0" bIns="0" rtlCol="0">
            <a:spAutoFit/>
          </a:bodyPr>
          <a:lstStyle/>
          <a:p>
            <a:pPr marL="12700">
              <a:lnSpc>
                <a:spcPct val="100000"/>
              </a:lnSpc>
              <a:spcBef>
                <a:spcPts val="105"/>
              </a:spcBef>
            </a:pPr>
            <a:r>
              <a:rPr sz="2000" b="1" spc="-5" dirty="0">
                <a:solidFill>
                  <a:srgbClr val="C00000"/>
                </a:solidFill>
                <a:latin typeface="Comic Sans MS"/>
                <a:cs typeface="Comic Sans MS"/>
              </a:rPr>
              <a:t>Creating</a:t>
            </a:r>
            <a:r>
              <a:rPr sz="2000" b="1" spc="-10" dirty="0">
                <a:solidFill>
                  <a:srgbClr val="C00000"/>
                </a:solidFill>
                <a:latin typeface="Comic Sans MS"/>
                <a:cs typeface="Comic Sans MS"/>
              </a:rPr>
              <a:t> </a:t>
            </a:r>
            <a:r>
              <a:rPr sz="2000" b="1" spc="-5" dirty="0">
                <a:solidFill>
                  <a:srgbClr val="C00000"/>
                </a:solidFill>
                <a:latin typeface="Comic Sans MS"/>
                <a:cs typeface="Comic Sans MS"/>
              </a:rPr>
              <a:t>Dictionary</a:t>
            </a:r>
            <a:r>
              <a:rPr sz="2000" b="1" spc="-40" dirty="0">
                <a:solidFill>
                  <a:srgbClr val="C00000"/>
                </a:solidFill>
                <a:latin typeface="Comic Sans MS"/>
                <a:cs typeface="Comic Sans MS"/>
              </a:rPr>
              <a:t> </a:t>
            </a:r>
            <a:r>
              <a:rPr sz="2000" b="1" spc="-5" dirty="0">
                <a:solidFill>
                  <a:srgbClr val="C00000"/>
                </a:solidFill>
                <a:latin typeface="Comic Sans MS"/>
                <a:cs typeface="Comic Sans MS"/>
              </a:rPr>
              <a:t>from</a:t>
            </a:r>
            <a:r>
              <a:rPr sz="2000" b="1" spc="-15" dirty="0">
                <a:solidFill>
                  <a:srgbClr val="C00000"/>
                </a:solidFill>
                <a:latin typeface="Comic Sans MS"/>
                <a:cs typeface="Comic Sans MS"/>
              </a:rPr>
              <a:t> </a:t>
            </a:r>
            <a:r>
              <a:rPr sz="2000" b="1" dirty="0">
                <a:solidFill>
                  <a:srgbClr val="C00000"/>
                </a:solidFill>
                <a:latin typeface="Comic Sans MS"/>
                <a:cs typeface="Comic Sans MS"/>
              </a:rPr>
              <a:t>Key </a:t>
            </a:r>
            <a:r>
              <a:rPr sz="2000" b="1" spc="-5" dirty="0">
                <a:solidFill>
                  <a:srgbClr val="C00000"/>
                </a:solidFill>
                <a:latin typeface="Comic Sans MS"/>
                <a:cs typeface="Comic Sans MS"/>
              </a:rPr>
              <a:t>and </a:t>
            </a:r>
            <a:r>
              <a:rPr sz="2000" b="1" dirty="0">
                <a:solidFill>
                  <a:srgbClr val="C00000"/>
                </a:solidFill>
                <a:latin typeface="Comic Sans MS"/>
                <a:cs typeface="Comic Sans MS"/>
              </a:rPr>
              <a:t>Value</a:t>
            </a:r>
            <a:r>
              <a:rPr sz="2000" b="1" spc="-20" dirty="0">
                <a:solidFill>
                  <a:srgbClr val="C00000"/>
                </a:solidFill>
                <a:latin typeface="Comic Sans MS"/>
                <a:cs typeface="Comic Sans MS"/>
              </a:rPr>
              <a:t> </a:t>
            </a:r>
            <a:r>
              <a:rPr sz="2000" b="1" dirty="0">
                <a:solidFill>
                  <a:srgbClr val="C00000"/>
                </a:solidFill>
                <a:latin typeface="Comic Sans MS"/>
                <a:cs typeface="Comic Sans MS"/>
              </a:rPr>
              <a:t>Pairs</a:t>
            </a:r>
            <a:r>
              <a:rPr sz="2000" b="1" spc="-10" dirty="0">
                <a:solidFill>
                  <a:srgbClr val="C00000"/>
                </a:solidFill>
                <a:latin typeface="Comic Sans MS"/>
                <a:cs typeface="Comic Sans MS"/>
              </a:rPr>
              <a:t> </a:t>
            </a:r>
            <a:r>
              <a:rPr sz="2000" b="1" spc="-5" dirty="0">
                <a:solidFill>
                  <a:srgbClr val="C00000"/>
                </a:solidFill>
                <a:latin typeface="Comic Sans MS"/>
                <a:cs typeface="Comic Sans MS"/>
              </a:rPr>
              <a:t>in</a:t>
            </a:r>
            <a:r>
              <a:rPr sz="2000" b="1" spc="5" dirty="0">
                <a:solidFill>
                  <a:srgbClr val="C00000"/>
                </a:solidFill>
                <a:latin typeface="Comic Sans MS"/>
                <a:cs typeface="Comic Sans MS"/>
              </a:rPr>
              <a:t> </a:t>
            </a:r>
            <a:r>
              <a:rPr sz="2000" b="1" spc="-5" dirty="0">
                <a:solidFill>
                  <a:srgbClr val="C00000"/>
                </a:solidFill>
                <a:latin typeface="Comic Sans MS"/>
                <a:cs typeface="Comic Sans MS"/>
              </a:rPr>
              <a:t>the</a:t>
            </a:r>
            <a:r>
              <a:rPr sz="2000" b="1" spc="-20" dirty="0">
                <a:solidFill>
                  <a:srgbClr val="C00000"/>
                </a:solidFill>
                <a:latin typeface="Comic Sans MS"/>
                <a:cs typeface="Comic Sans MS"/>
              </a:rPr>
              <a:t> </a:t>
            </a:r>
            <a:r>
              <a:rPr sz="2000" b="1" spc="-5" dirty="0">
                <a:solidFill>
                  <a:srgbClr val="C00000"/>
                </a:solidFill>
                <a:latin typeface="Comic Sans MS"/>
                <a:cs typeface="Comic Sans MS"/>
              </a:rPr>
              <a:t>form</a:t>
            </a:r>
            <a:r>
              <a:rPr sz="2000" b="1" spc="-15" dirty="0">
                <a:solidFill>
                  <a:srgbClr val="C00000"/>
                </a:solidFill>
                <a:latin typeface="Comic Sans MS"/>
                <a:cs typeface="Comic Sans MS"/>
              </a:rPr>
              <a:t> </a:t>
            </a:r>
            <a:r>
              <a:rPr sz="2000" b="1" dirty="0">
                <a:solidFill>
                  <a:srgbClr val="C00000"/>
                </a:solidFill>
                <a:latin typeface="Comic Sans MS"/>
                <a:cs typeface="Comic Sans MS"/>
              </a:rPr>
              <a:t>of</a:t>
            </a:r>
            <a:r>
              <a:rPr sz="2000" b="1" spc="-5" dirty="0">
                <a:solidFill>
                  <a:srgbClr val="C00000"/>
                </a:solidFill>
                <a:latin typeface="Comic Sans MS"/>
                <a:cs typeface="Comic Sans MS"/>
              </a:rPr>
              <a:t> sequences</a:t>
            </a:r>
            <a:endParaRPr sz="2000">
              <a:latin typeface="Comic Sans MS"/>
              <a:cs typeface="Comic Sans MS"/>
            </a:endParaRPr>
          </a:p>
        </p:txBody>
      </p:sp>
      <p:grpSp>
        <p:nvGrpSpPr>
          <p:cNvPr id="5" name="object 5"/>
          <p:cNvGrpSpPr/>
          <p:nvPr/>
        </p:nvGrpSpPr>
        <p:grpSpPr>
          <a:xfrm>
            <a:off x="66643" y="2427262"/>
            <a:ext cx="4367530" cy="655955"/>
            <a:chOff x="66643" y="2427262"/>
            <a:chExt cx="4367530" cy="655955"/>
          </a:xfrm>
        </p:grpSpPr>
        <p:sp>
          <p:nvSpPr>
            <p:cNvPr id="6" name="object 6"/>
            <p:cNvSpPr/>
            <p:nvPr/>
          </p:nvSpPr>
          <p:spPr>
            <a:xfrm>
              <a:off x="71405" y="2432024"/>
              <a:ext cx="4358005" cy="646430"/>
            </a:xfrm>
            <a:custGeom>
              <a:avLst/>
              <a:gdLst/>
              <a:ahLst/>
              <a:cxnLst/>
              <a:rect l="l" t="t" r="r" b="b"/>
              <a:pathLst>
                <a:path w="4358005" h="646430">
                  <a:moveTo>
                    <a:pt x="4357751" y="0"/>
                  </a:moveTo>
                  <a:lnTo>
                    <a:pt x="0" y="0"/>
                  </a:lnTo>
                  <a:lnTo>
                    <a:pt x="0" y="646328"/>
                  </a:lnTo>
                  <a:lnTo>
                    <a:pt x="4357751" y="646328"/>
                  </a:lnTo>
                  <a:lnTo>
                    <a:pt x="4357751" y="0"/>
                  </a:lnTo>
                  <a:close/>
                </a:path>
              </a:pathLst>
            </a:custGeom>
            <a:solidFill>
              <a:srgbClr val="FBD4B5"/>
            </a:solidFill>
          </p:spPr>
          <p:txBody>
            <a:bodyPr wrap="square" lIns="0" tIns="0" rIns="0" bIns="0" rtlCol="0"/>
            <a:lstStyle/>
            <a:p>
              <a:endParaRPr/>
            </a:p>
          </p:txBody>
        </p:sp>
        <p:sp>
          <p:nvSpPr>
            <p:cNvPr id="7" name="object 7"/>
            <p:cNvSpPr/>
            <p:nvPr/>
          </p:nvSpPr>
          <p:spPr>
            <a:xfrm>
              <a:off x="71405" y="2432024"/>
              <a:ext cx="4358005" cy="646430"/>
            </a:xfrm>
            <a:custGeom>
              <a:avLst/>
              <a:gdLst/>
              <a:ahLst/>
              <a:cxnLst/>
              <a:rect l="l" t="t" r="r" b="b"/>
              <a:pathLst>
                <a:path w="4358005" h="646430">
                  <a:moveTo>
                    <a:pt x="0" y="646328"/>
                  </a:moveTo>
                  <a:lnTo>
                    <a:pt x="4357751" y="646328"/>
                  </a:lnTo>
                  <a:lnTo>
                    <a:pt x="4357751" y="0"/>
                  </a:lnTo>
                  <a:lnTo>
                    <a:pt x="0" y="0"/>
                  </a:lnTo>
                  <a:lnTo>
                    <a:pt x="0" y="646328"/>
                  </a:lnTo>
                  <a:close/>
                </a:path>
              </a:pathLst>
            </a:custGeom>
            <a:ln w="9525">
              <a:solidFill>
                <a:srgbClr val="C00000"/>
              </a:solidFill>
            </a:ln>
          </p:spPr>
          <p:txBody>
            <a:bodyPr wrap="square" lIns="0" tIns="0" rIns="0" bIns="0" rtlCol="0"/>
            <a:lstStyle/>
            <a:p>
              <a:endParaRPr/>
            </a:p>
          </p:txBody>
        </p:sp>
      </p:grpSp>
      <p:sp>
        <p:nvSpPr>
          <p:cNvPr id="8" name="object 8"/>
          <p:cNvSpPr txBox="1"/>
          <p:nvPr/>
        </p:nvSpPr>
        <p:spPr>
          <a:xfrm>
            <a:off x="165912" y="2453386"/>
            <a:ext cx="4168775" cy="570230"/>
          </a:xfrm>
          <a:prstGeom prst="rect">
            <a:avLst/>
          </a:prstGeom>
        </p:spPr>
        <p:txBody>
          <a:bodyPr vert="horz" wrap="square" lIns="0" tIns="15240" rIns="0" bIns="0" rtlCol="0">
            <a:spAutoFit/>
          </a:bodyPr>
          <a:lstStyle/>
          <a:p>
            <a:pPr marL="12700" marR="5080" indent="301625">
              <a:lnSpc>
                <a:spcPct val="98800"/>
              </a:lnSpc>
              <a:spcBef>
                <a:spcPts val="120"/>
              </a:spcBef>
            </a:pPr>
            <a:r>
              <a:rPr sz="1600" b="1" spc="-10" dirty="0">
                <a:latin typeface="Calibri"/>
                <a:cs typeface="Calibri"/>
              </a:rPr>
              <a:t>Creating</a:t>
            </a:r>
            <a:r>
              <a:rPr sz="1600" b="1" dirty="0">
                <a:latin typeface="Calibri"/>
                <a:cs typeface="Calibri"/>
              </a:rPr>
              <a:t> </a:t>
            </a:r>
            <a:r>
              <a:rPr sz="1600" b="1" spc="-5" dirty="0">
                <a:latin typeface="Calibri"/>
                <a:cs typeface="Calibri"/>
              </a:rPr>
              <a:t>Dictionary</a:t>
            </a:r>
            <a:r>
              <a:rPr sz="1600" b="1" spc="5" dirty="0">
                <a:latin typeface="Calibri"/>
                <a:cs typeface="Calibri"/>
              </a:rPr>
              <a:t> </a:t>
            </a:r>
            <a:r>
              <a:rPr sz="1600" b="1" spc="-5" dirty="0">
                <a:latin typeface="Calibri"/>
                <a:cs typeface="Calibri"/>
              </a:rPr>
              <a:t>using</a:t>
            </a:r>
            <a:r>
              <a:rPr sz="1600" b="1" spc="25" dirty="0">
                <a:latin typeface="Calibri"/>
                <a:cs typeface="Calibri"/>
              </a:rPr>
              <a:t> </a:t>
            </a:r>
            <a:r>
              <a:rPr sz="1600" b="1" spc="-5" dirty="0">
                <a:latin typeface="Calibri"/>
                <a:cs typeface="Calibri"/>
              </a:rPr>
              <a:t>a</a:t>
            </a:r>
            <a:r>
              <a:rPr sz="1600" b="1" spc="-5" dirty="0">
                <a:solidFill>
                  <a:srgbClr val="FF0000"/>
                </a:solidFill>
                <a:latin typeface="Calibri"/>
                <a:cs typeface="Calibri"/>
              </a:rPr>
              <a:t>TUPLE</a:t>
            </a:r>
            <a:r>
              <a:rPr sz="1600" b="1" spc="-15" dirty="0">
                <a:solidFill>
                  <a:srgbClr val="FF0000"/>
                </a:solidFill>
                <a:latin typeface="Calibri"/>
                <a:cs typeface="Calibri"/>
              </a:rPr>
              <a:t> </a:t>
            </a:r>
            <a:r>
              <a:rPr sz="1600" b="1" spc="-5" dirty="0">
                <a:solidFill>
                  <a:srgbClr val="FF0000"/>
                </a:solidFill>
                <a:latin typeface="Calibri"/>
                <a:cs typeface="Calibri"/>
              </a:rPr>
              <a:t>OF</a:t>
            </a:r>
            <a:r>
              <a:rPr sz="1600" b="1" spc="20" dirty="0">
                <a:solidFill>
                  <a:srgbClr val="FF0000"/>
                </a:solidFill>
                <a:latin typeface="Calibri"/>
                <a:cs typeface="Calibri"/>
              </a:rPr>
              <a:t> </a:t>
            </a:r>
            <a:r>
              <a:rPr sz="1600" b="1" spc="-10" dirty="0">
                <a:solidFill>
                  <a:srgbClr val="FF0000"/>
                </a:solidFill>
                <a:latin typeface="Calibri"/>
                <a:cs typeface="Calibri"/>
              </a:rPr>
              <a:t>LISTS </a:t>
            </a:r>
            <a:r>
              <a:rPr sz="1600" b="1" spc="-5" dirty="0">
                <a:solidFill>
                  <a:srgbClr val="FF0000"/>
                </a:solidFill>
                <a:latin typeface="Calibri"/>
                <a:cs typeface="Calibri"/>
              </a:rPr>
              <a:t> </a:t>
            </a:r>
            <a:r>
              <a:rPr sz="1600" b="1" spc="-10" dirty="0">
                <a:latin typeface="Calibri"/>
                <a:cs typeface="Calibri"/>
              </a:rPr>
              <a:t>containing</a:t>
            </a:r>
            <a:r>
              <a:rPr sz="1600" b="1" spc="10" dirty="0">
                <a:latin typeface="Calibri"/>
                <a:cs typeface="Calibri"/>
              </a:rPr>
              <a:t> </a:t>
            </a:r>
            <a:r>
              <a:rPr sz="1800" b="1" spc="-20" dirty="0">
                <a:solidFill>
                  <a:srgbClr val="FF0000"/>
                </a:solidFill>
                <a:latin typeface="Calibri"/>
                <a:cs typeface="Calibri"/>
              </a:rPr>
              <a:t>[key,value]</a:t>
            </a:r>
            <a:r>
              <a:rPr sz="1800" b="1" spc="-80" dirty="0">
                <a:solidFill>
                  <a:srgbClr val="FF0000"/>
                </a:solidFill>
                <a:latin typeface="Calibri"/>
                <a:cs typeface="Calibri"/>
              </a:rPr>
              <a:t> </a:t>
            </a:r>
            <a:r>
              <a:rPr sz="1600" b="1" spc="-5" dirty="0">
                <a:latin typeface="Calibri"/>
                <a:cs typeface="Calibri"/>
              </a:rPr>
              <a:t>pair</a:t>
            </a:r>
            <a:r>
              <a:rPr sz="1600" b="1" dirty="0">
                <a:latin typeface="Calibri"/>
                <a:cs typeface="Calibri"/>
              </a:rPr>
              <a:t> </a:t>
            </a:r>
            <a:r>
              <a:rPr sz="1600" b="1" spc="-5" dirty="0">
                <a:latin typeface="Calibri"/>
                <a:cs typeface="Calibri"/>
              </a:rPr>
              <a:t>using</a:t>
            </a:r>
            <a:r>
              <a:rPr sz="1600" b="1" spc="25" dirty="0">
                <a:latin typeface="Calibri"/>
                <a:cs typeface="Calibri"/>
              </a:rPr>
              <a:t> </a:t>
            </a:r>
            <a:r>
              <a:rPr sz="2000" b="1" dirty="0">
                <a:latin typeface="Calibri"/>
                <a:cs typeface="Calibri"/>
              </a:rPr>
              <a:t>dict()</a:t>
            </a:r>
            <a:r>
              <a:rPr sz="2000" b="1" spc="-25" dirty="0">
                <a:latin typeface="Calibri"/>
                <a:cs typeface="Calibri"/>
              </a:rPr>
              <a:t> </a:t>
            </a:r>
            <a:r>
              <a:rPr sz="1600" b="1" spc="-10" dirty="0">
                <a:latin typeface="Calibri"/>
                <a:cs typeface="Calibri"/>
              </a:rPr>
              <a:t>method</a:t>
            </a:r>
            <a:endParaRPr sz="1600">
              <a:latin typeface="Calibri"/>
              <a:cs typeface="Calibri"/>
            </a:endParaRPr>
          </a:p>
        </p:txBody>
      </p:sp>
      <p:grpSp>
        <p:nvGrpSpPr>
          <p:cNvPr id="9" name="object 9"/>
          <p:cNvGrpSpPr/>
          <p:nvPr/>
        </p:nvGrpSpPr>
        <p:grpSpPr>
          <a:xfrm>
            <a:off x="42830" y="2440965"/>
            <a:ext cx="4373880" cy="2234565"/>
            <a:chOff x="42830" y="2440965"/>
            <a:chExt cx="4373880" cy="2234565"/>
          </a:xfrm>
        </p:grpSpPr>
        <p:sp>
          <p:nvSpPr>
            <p:cNvPr id="10" name="object 10"/>
            <p:cNvSpPr/>
            <p:nvPr/>
          </p:nvSpPr>
          <p:spPr>
            <a:xfrm>
              <a:off x="71405" y="2469540"/>
              <a:ext cx="4316730" cy="1221740"/>
            </a:xfrm>
            <a:custGeom>
              <a:avLst/>
              <a:gdLst/>
              <a:ahLst/>
              <a:cxnLst/>
              <a:rect l="l" t="t" r="r" b="b"/>
              <a:pathLst>
                <a:path w="4316730" h="1221739">
                  <a:moveTo>
                    <a:pt x="0" y="1221587"/>
                  </a:moveTo>
                  <a:lnTo>
                    <a:pt x="4316349" y="1221587"/>
                  </a:lnTo>
                  <a:lnTo>
                    <a:pt x="4316349" y="0"/>
                  </a:lnTo>
                  <a:lnTo>
                    <a:pt x="0" y="0"/>
                  </a:lnTo>
                  <a:lnTo>
                    <a:pt x="0" y="1221587"/>
                  </a:lnTo>
                  <a:close/>
                </a:path>
              </a:pathLst>
            </a:custGeom>
            <a:ln w="57150">
              <a:solidFill>
                <a:srgbClr val="C00000"/>
              </a:solidFill>
            </a:ln>
          </p:spPr>
          <p:txBody>
            <a:bodyPr wrap="square" lIns="0" tIns="0" rIns="0" bIns="0" rtlCol="0"/>
            <a:lstStyle/>
            <a:p>
              <a:endParaRPr/>
            </a:p>
          </p:txBody>
        </p:sp>
        <p:sp>
          <p:nvSpPr>
            <p:cNvPr id="11" name="object 11"/>
            <p:cNvSpPr/>
            <p:nvPr/>
          </p:nvSpPr>
          <p:spPr>
            <a:xfrm>
              <a:off x="71405" y="3752049"/>
              <a:ext cx="4316730" cy="923925"/>
            </a:xfrm>
            <a:custGeom>
              <a:avLst/>
              <a:gdLst/>
              <a:ahLst/>
              <a:cxnLst/>
              <a:rect l="l" t="t" r="r" b="b"/>
              <a:pathLst>
                <a:path w="4316730" h="923925">
                  <a:moveTo>
                    <a:pt x="4316349" y="0"/>
                  </a:moveTo>
                  <a:lnTo>
                    <a:pt x="0" y="0"/>
                  </a:lnTo>
                  <a:lnTo>
                    <a:pt x="0" y="923328"/>
                  </a:lnTo>
                  <a:lnTo>
                    <a:pt x="4316349" y="923328"/>
                  </a:lnTo>
                  <a:lnTo>
                    <a:pt x="4316349" y="0"/>
                  </a:lnTo>
                  <a:close/>
                </a:path>
              </a:pathLst>
            </a:custGeom>
            <a:solidFill>
              <a:srgbClr val="FBD4B5"/>
            </a:solidFill>
          </p:spPr>
          <p:txBody>
            <a:bodyPr wrap="square" lIns="0" tIns="0" rIns="0" bIns="0" rtlCol="0"/>
            <a:lstStyle/>
            <a:p>
              <a:endParaRPr/>
            </a:p>
          </p:txBody>
        </p:sp>
      </p:grpSp>
      <p:sp>
        <p:nvSpPr>
          <p:cNvPr id="12" name="object 12"/>
          <p:cNvSpPr txBox="1"/>
          <p:nvPr/>
        </p:nvSpPr>
        <p:spPr>
          <a:xfrm>
            <a:off x="236016" y="3770757"/>
            <a:ext cx="3985895" cy="603885"/>
          </a:xfrm>
          <a:prstGeom prst="rect">
            <a:avLst/>
          </a:prstGeom>
        </p:spPr>
        <p:txBody>
          <a:bodyPr vert="horz" wrap="square" lIns="0" tIns="12700" rIns="0" bIns="0" rtlCol="0">
            <a:spAutoFit/>
          </a:bodyPr>
          <a:lstStyle/>
          <a:p>
            <a:pPr algn="ctr">
              <a:lnSpc>
                <a:spcPts val="2155"/>
              </a:lnSpc>
              <a:spcBef>
                <a:spcPts val="100"/>
              </a:spcBef>
            </a:pPr>
            <a:r>
              <a:rPr sz="1600" b="1" spc="-10" dirty="0">
                <a:latin typeface="Calibri"/>
                <a:cs typeface="Calibri"/>
              </a:rPr>
              <a:t>Creating</a:t>
            </a:r>
            <a:r>
              <a:rPr sz="1600" b="1" spc="5" dirty="0">
                <a:latin typeface="Calibri"/>
                <a:cs typeface="Calibri"/>
              </a:rPr>
              <a:t> </a:t>
            </a:r>
            <a:r>
              <a:rPr sz="1600" b="1" spc="-5" dirty="0">
                <a:latin typeface="Calibri"/>
                <a:cs typeface="Calibri"/>
              </a:rPr>
              <a:t>Dictionary</a:t>
            </a:r>
            <a:r>
              <a:rPr sz="1600" b="1" spc="5" dirty="0">
                <a:latin typeface="Calibri"/>
                <a:cs typeface="Calibri"/>
              </a:rPr>
              <a:t> </a:t>
            </a:r>
            <a:r>
              <a:rPr sz="1600" b="1" spc="-5" dirty="0">
                <a:latin typeface="Calibri"/>
                <a:cs typeface="Calibri"/>
              </a:rPr>
              <a:t>using</a:t>
            </a:r>
            <a:r>
              <a:rPr sz="1600" b="1" spc="15" dirty="0">
                <a:latin typeface="Calibri"/>
                <a:cs typeface="Calibri"/>
              </a:rPr>
              <a:t> </a:t>
            </a:r>
            <a:r>
              <a:rPr sz="1600" b="1" spc="-5" dirty="0">
                <a:latin typeface="Calibri"/>
                <a:cs typeface="Calibri"/>
              </a:rPr>
              <a:t>a</a:t>
            </a:r>
            <a:r>
              <a:rPr sz="1600" b="1" dirty="0">
                <a:latin typeface="Calibri"/>
                <a:cs typeface="Calibri"/>
              </a:rPr>
              <a:t> </a:t>
            </a:r>
            <a:r>
              <a:rPr sz="1800" b="1" spc="-5" dirty="0">
                <a:solidFill>
                  <a:srgbClr val="FF0000"/>
                </a:solidFill>
                <a:latin typeface="Calibri"/>
                <a:cs typeface="Calibri"/>
              </a:rPr>
              <a:t>TUPLE</a:t>
            </a:r>
            <a:r>
              <a:rPr sz="1800" b="1" spc="5" dirty="0">
                <a:solidFill>
                  <a:srgbClr val="FF0000"/>
                </a:solidFill>
                <a:latin typeface="Calibri"/>
                <a:cs typeface="Calibri"/>
              </a:rPr>
              <a:t> </a:t>
            </a:r>
            <a:r>
              <a:rPr sz="1800" b="1" spc="-5" dirty="0">
                <a:solidFill>
                  <a:srgbClr val="FF0000"/>
                </a:solidFill>
                <a:latin typeface="Calibri"/>
                <a:cs typeface="Calibri"/>
              </a:rPr>
              <a:t>OF</a:t>
            </a:r>
            <a:r>
              <a:rPr sz="1800" b="1" spc="5" dirty="0">
                <a:solidFill>
                  <a:srgbClr val="FF0000"/>
                </a:solidFill>
                <a:latin typeface="Calibri"/>
                <a:cs typeface="Calibri"/>
              </a:rPr>
              <a:t> </a:t>
            </a:r>
            <a:r>
              <a:rPr sz="1800" b="1" spc="-10" dirty="0">
                <a:solidFill>
                  <a:srgbClr val="FF0000"/>
                </a:solidFill>
                <a:latin typeface="Calibri"/>
                <a:cs typeface="Calibri"/>
              </a:rPr>
              <a:t>TUPLES</a:t>
            </a:r>
            <a:endParaRPr sz="1800">
              <a:latin typeface="Calibri"/>
              <a:cs typeface="Calibri"/>
            </a:endParaRPr>
          </a:p>
          <a:p>
            <a:pPr marL="2540" algn="ctr">
              <a:lnSpc>
                <a:spcPts val="2395"/>
              </a:lnSpc>
            </a:pPr>
            <a:r>
              <a:rPr sz="1600" b="1" spc="-15" dirty="0">
                <a:latin typeface="Calibri"/>
                <a:cs typeface="Calibri"/>
              </a:rPr>
              <a:t>c</a:t>
            </a:r>
            <a:r>
              <a:rPr sz="1600" b="1" spc="-5" dirty="0">
                <a:latin typeface="Calibri"/>
                <a:cs typeface="Calibri"/>
              </a:rPr>
              <a:t>o</a:t>
            </a:r>
            <a:r>
              <a:rPr sz="1600" b="1" spc="-25" dirty="0">
                <a:latin typeface="Calibri"/>
                <a:cs typeface="Calibri"/>
              </a:rPr>
              <a:t>n</a:t>
            </a:r>
            <a:r>
              <a:rPr sz="1600" b="1" spc="-20" dirty="0">
                <a:latin typeface="Calibri"/>
                <a:cs typeface="Calibri"/>
              </a:rPr>
              <a:t>t</a:t>
            </a:r>
            <a:r>
              <a:rPr sz="1600" b="1" spc="-5" dirty="0">
                <a:latin typeface="Calibri"/>
                <a:cs typeface="Calibri"/>
              </a:rPr>
              <a:t>a</a:t>
            </a:r>
            <a:r>
              <a:rPr sz="1600" b="1" dirty="0">
                <a:latin typeface="Calibri"/>
                <a:cs typeface="Calibri"/>
              </a:rPr>
              <a:t>i</a:t>
            </a:r>
            <a:r>
              <a:rPr sz="1600" b="1" spc="-10" dirty="0">
                <a:latin typeface="Calibri"/>
                <a:cs typeface="Calibri"/>
              </a:rPr>
              <a:t>n</a:t>
            </a:r>
            <a:r>
              <a:rPr sz="1600" b="1" spc="-5" dirty="0">
                <a:latin typeface="Calibri"/>
                <a:cs typeface="Calibri"/>
              </a:rPr>
              <a:t>ing</a:t>
            </a:r>
            <a:r>
              <a:rPr sz="1600" b="1" spc="10" dirty="0">
                <a:latin typeface="Calibri"/>
                <a:cs typeface="Calibri"/>
              </a:rPr>
              <a:t> </a:t>
            </a:r>
            <a:r>
              <a:rPr sz="1800" b="1" dirty="0">
                <a:solidFill>
                  <a:srgbClr val="FF0000"/>
                </a:solidFill>
                <a:latin typeface="Calibri"/>
                <a:cs typeface="Calibri"/>
              </a:rPr>
              <a:t>(</a:t>
            </a:r>
            <a:r>
              <a:rPr sz="1800" b="1" spc="-50" dirty="0">
                <a:solidFill>
                  <a:srgbClr val="FF0000"/>
                </a:solidFill>
                <a:latin typeface="Calibri"/>
                <a:cs typeface="Calibri"/>
              </a:rPr>
              <a:t>k</a:t>
            </a:r>
            <a:r>
              <a:rPr sz="1800" b="1" spc="-10" dirty="0">
                <a:solidFill>
                  <a:srgbClr val="FF0000"/>
                </a:solidFill>
                <a:latin typeface="Calibri"/>
                <a:cs typeface="Calibri"/>
              </a:rPr>
              <a:t>e</a:t>
            </a:r>
            <a:r>
              <a:rPr sz="1800" b="1" spc="-110" dirty="0">
                <a:solidFill>
                  <a:srgbClr val="FF0000"/>
                </a:solidFill>
                <a:latin typeface="Calibri"/>
                <a:cs typeface="Calibri"/>
              </a:rPr>
              <a:t>y</a:t>
            </a:r>
            <a:r>
              <a:rPr sz="1800" b="1" dirty="0">
                <a:solidFill>
                  <a:srgbClr val="FF0000"/>
                </a:solidFill>
                <a:latin typeface="Calibri"/>
                <a:cs typeface="Calibri"/>
              </a:rPr>
              <a:t>,</a:t>
            </a:r>
            <a:r>
              <a:rPr sz="1800" b="1" spc="-20" dirty="0">
                <a:solidFill>
                  <a:srgbClr val="FF0000"/>
                </a:solidFill>
                <a:latin typeface="Calibri"/>
                <a:cs typeface="Calibri"/>
              </a:rPr>
              <a:t>v</a:t>
            </a:r>
            <a:r>
              <a:rPr sz="1800" b="1" dirty="0">
                <a:solidFill>
                  <a:srgbClr val="FF0000"/>
                </a:solidFill>
                <a:latin typeface="Calibri"/>
                <a:cs typeface="Calibri"/>
              </a:rPr>
              <a:t>al</a:t>
            </a:r>
            <a:r>
              <a:rPr sz="1800" b="1" spc="-10" dirty="0">
                <a:solidFill>
                  <a:srgbClr val="FF0000"/>
                </a:solidFill>
                <a:latin typeface="Calibri"/>
                <a:cs typeface="Calibri"/>
              </a:rPr>
              <a:t>u</a:t>
            </a:r>
            <a:r>
              <a:rPr sz="1800" b="1" spc="-5" dirty="0">
                <a:solidFill>
                  <a:srgbClr val="FF0000"/>
                </a:solidFill>
                <a:latin typeface="Calibri"/>
                <a:cs typeface="Calibri"/>
              </a:rPr>
              <a:t>e</a:t>
            </a:r>
            <a:r>
              <a:rPr sz="1800" b="1" dirty="0">
                <a:solidFill>
                  <a:srgbClr val="FF0000"/>
                </a:solidFill>
                <a:latin typeface="Calibri"/>
                <a:cs typeface="Calibri"/>
              </a:rPr>
              <a:t>)</a:t>
            </a:r>
            <a:r>
              <a:rPr sz="1800" b="1" spc="-80" dirty="0">
                <a:solidFill>
                  <a:srgbClr val="FF0000"/>
                </a:solidFill>
                <a:latin typeface="Calibri"/>
                <a:cs typeface="Calibri"/>
              </a:rPr>
              <a:t> </a:t>
            </a:r>
            <a:r>
              <a:rPr sz="1600" b="1" spc="-10" dirty="0">
                <a:latin typeface="Calibri"/>
                <a:cs typeface="Calibri"/>
              </a:rPr>
              <a:t>p</a:t>
            </a:r>
            <a:r>
              <a:rPr sz="1600" b="1" spc="-5" dirty="0">
                <a:latin typeface="Calibri"/>
                <a:cs typeface="Calibri"/>
              </a:rPr>
              <a:t>a</a:t>
            </a:r>
            <a:r>
              <a:rPr sz="1600" b="1" dirty="0">
                <a:latin typeface="Calibri"/>
                <a:cs typeface="Calibri"/>
              </a:rPr>
              <a:t>i</a:t>
            </a:r>
            <a:r>
              <a:rPr sz="1600" b="1" spc="-5" dirty="0">
                <a:latin typeface="Calibri"/>
                <a:cs typeface="Calibri"/>
              </a:rPr>
              <a:t>r</a:t>
            </a:r>
            <a:r>
              <a:rPr sz="1600" b="1" dirty="0">
                <a:latin typeface="Calibri"/>
                <a:cs typeface="Calibri"/>
              </a:rPr>
              <a:t> </a:t>
            </a:r>
            <a:r>
              <a:rPr sz="1600" b="1" spc="-10" dirty="0">
                <a:latin typeface="Calibri"/>
                <a:cs typeface="Calibri"/>
              </a:rPr>
              <a:t>u</a:t>
            </a:r>
            <a:r>
              <a:rPr sz="1600" b="1" spc="-5" dirty="0">
                <a:latin typeface="Calibri"/>
                <a:cs typeface="Calibri"/>
              </a:rPr>
              <a:t>sing</a:t>
            </a:r>
            <a:r>
              <a:rPr sz="1600" b="1" spc="25" dirty="0">
                <a:latin typeface="Calibri"/>
                <a:cs typeface="Calibri"/>
              </a:rPr>
              <a:t> </a:t>
            </a:r>
            <a:r>
              <a:rPr sz="2000" b="1" dirty="0">
                <a:latin typeface="Calibri"/>
                <a:cs typeface="Calibri"/>
              </a:rPr>
              <a:t>dict()</a:t>
            </a:r>
            <a:endParaRPr sz="2000">
              <a:latin typeface="Calibri"/>
              <a:cs typeface="Calibri"/>
            </a:endParaRPr>
          </a:p>
        </p:txBody>
      </p:sp>
      <p:sp>
        <p:nvSpPr>
          <p:cNvPr id="13" name="object 13"/>
          <p:cNvSpPr txBox="1"/>
          <p:nvPr/>
        </p:nvSpPr>
        <p:spPr>
          <a:xfrm>
            <a:off x="1899539" y="4416297"/>
            <a:ext cx="662305" cy="203200"/>
          </a:xfrm>
          <a:prstGeom prst="rect">
            <a:avLst/>
          </a:prstGeom>
        </p:spPr>
        <p:txBody>
          <a:bodyPr vert="horz" wrap="square" lIns="0" tIns="0" rIns="0" bIns="0" rtlCol="0">
            <a:spAutoFit/>
          </a:bodyPr>
          <a:lstStyle/>
          <a:p>
            <a:pPr>
              <a:lnSpc>
                <a:spcPts val="1515"/>
              </a:lnSpc>
            </a:pPr>
            <a:r>
              <a:rPr sz="1600" b="1" spc="-10" dirty="0">
                <a:latin typeface="Calibri"/>
                <a:cs typeface="Calibri"/>
              </a:rPr>
              <a:t>m</a:t>
            </a:r>
            <a:r>
              <a:rPr sz="1600" b="1" spc="-20" dirty="0">
                <a:latin typeface="Calibri"/>
                <a:cs typeface="Calibri"/>
              </a:rPr>
              <a:t>e</a:t>
            </a:r>
            <a:r>
              <a:rPr sz="1600" b="1" spc="-5" dirty="0">
                <a:latin typeface="Calibri"/>
                <a:cs typeface="Calibri"/>
              </a:rPr>
              <a:t>t</a:t>
            </a:r>
            <a:r>
              <a:rPr sz="1600" b="1" spc="-15" dirty="0">
                <a:latin typeface="Calibri"/>
                <a:cs typeface="Calibri"/>
              </a:rPr>
              <a:t>h</a:t>
            </a:r>
            <a:r>
              <a:rPr sz="1600" b="1" spc="-5" dirty="0">
                <a:latin typeface="Calibri"/>
                <a:cs typeface="Calibri"/>
              </a:rPr>
              <a:t>od</a:t>
            </a:r>
            <a:endParaRPr sz="1600">
              <a:latin typeface="Calibri"/>
              <a:cs typeface="Calibri"/>
            </a:endParaRPr>
          </a:p>
        </p:txBody>
      </p:sp>
      <p:grpSp>
        <p:nvGrpSpPr>
          <p:cNvPr id="14" name="object 14"/>
          <p:cNvGrpSpPr/>
          <p:nvPr/>
        </p:nvGrpSpPr>
        <p:grpSpPr>
          <a:xfrm>
            <a:off x="42830" y="3757676"/>
            <a:ext cx="8958580" cy="2237105"/>
            <a:chOff x="42830" y="3757676"/>
            <a:chExt cx="8958580" cy="2237105"/>
          </a:xfrm>
        </p:grpSpPr>
        <p:sp>
          <p:nvSpPr>
            <p:cNvPr id="15" name="object 15"/>
            <p:cNvSpPr/>
            <p:nvPr/>
          </p:nvSpPr>
          <p:spPr>
            <a:xfrm>
              <a:off x="71405" y="3786251"/>
              <a:ext cx="4316730" cy="1428750"/>
            </a:xfrm>
            <a:custGeom>
              <a:avLst/>
              <a:gdLst/>
              <a:ahLst/>
              <a:cxnLst/>
              <a:rect l="l" t="t" r="r" b="b"/>
              <a:pathLst>
                <a:path w="4316730" h="1428750">
                  <a:moveTo>
                    <a:pt x="0" y="1428750"/>
                  </a:moveTo>
                  <a:lnTo>
                    <a:pt x="4316349" y="1428750"/>
                  </a:lnTo>
                  <a:lnTo>
                    <a:pt x="4316349" y="0"/>
                  </a:lnTo>
                  <a:lnTo>
                    <a:pt x="0" y="0"/>
                  </a:lnTo>
                  <a:lnTo>
                    <a:pt x="0" y="1428750"/>
                  </a:lnTo>
                  <a:close/>
                </a:path>
              </a:pathLst>
            </a:custGeom>
            <a:ln w="57150">
              <a:solidFill>
                <a:srgbClr val="C00000"/>
              </a:solidFill>
            </a:ln>
          </p:spPr>
          <p:txBody>
            <a:bodyPr wrap="square" lIns="0" tIns="0" rIns="0" bIns="0" rtlCol="0"/>
            <a:lstStyle/>
            <a:p>
              <a:endParaRPr/>
            </a:p>
          </p:txBody>
        </p:sp>
        <p:sp>
          <p:nvSpPr>
            <p:cNvPr id="16" name="object 16"/>
            <p:cNvSpPr/>
            <p:nvPr/>
          </p:nvSpPr>
          <p:spPr>
            <a:xfrm>
              <a:off x="71405" y="5286387"/>
              <a:ext cx="8930005" cy="708025"/>
            </a:xfrm>
            <a:custGeom>
              <a:avLst/>
              <a:gdLst/>
              <a:ahLst/>
              <a:cxnLst/>
              <a:rect l="l" t="t" r="r" b="b"/>
              <a:pathLst>
                <a:path w="8930005" h="708025">
                  <a:moveTo>
                    <a:pt x="8929751" y="0"/>
                  </a:moveTo>
                  <a:lnTo>
                    <a:pt x="0" y="0"/>
                  </a:lnTo>
                  <a:lnTo>
                    <a:pt x="0" y="707885"/>
                  </a:lnTo>
                  <a:lnTo>
                    <a:pt x="8929751" y="707885"/>
                  </a:lnTo>
                  <a:lnTo>
                    <a:pt x="8929751" y="0"/>
                  </a:lnTo>
                  <a:close/>
                </a:path>
              </a:pathLst>
            </a:custGeom>
            <a:solidFill>
              <a:srgbClr val="FFFF66"/>
            </a:solidFill>
          </p:spPr>
          <p:txBody>
            <a:bodyPr wrap="square" lIns="0" tIns="0" rIns="0" bIns="0" rtlCol="0"/>
            <a:lstStyle/>
            <a:p>
              <a:endParaRPr/>
            </a:p>
          </p:txBody>
        </p:sp>
      </p:grpSp>
      <p:sp>
        <p:nvSpPr>
          <p:cNvPr id="17" name="object 17"/>
          <p:cNvSpPr txBox="1"/>
          <p:nvPr/>
        </p:nvSpPr>
        <p:spPr>
          <a:xfrm>
            <a:off x="392988" y="5303901"/>
            <a:ext cx="8287384" cy="635635"/>
          </a:xfrm>
          <a:prstGeom prst="rect">
            <a:avLst/>
          </a:prstGeom>
        </p:spPr>
        <p:txBody>
          <a:bodyPr vert="horz" wrap="square" lIns="0" tIns="12700" rIns="0" bIns="0" rtlCol="0">
            <a:spAutoFit/>
          </a:bodyPr>
          <a:lstStyle/>
          <a:p>
            <a:pPr marL="785495" marR="5080" indent="-773430">
              <a:lnSpc>
                <a:spcPct val="100000"/>
              </a:lnSpc>
              <a:spcBef>
                <a:spcPts val="100"/>
              </a:spcBef>
            </a:pPr>
            <a:r>
              <a:rPr sz="1400" b="1" spc="-5" dirty="0">
                <a:latin typeface="Calibri"/>
                <a:cs typeface="Calibri"/>
              </a:rPr>
              <a:t>Creating </a:t>
            </a:r>
            <a:r>
              <a:rPr sz="1400" b="1" dirty="0">
                <a:latin typeface="Calibri"/>
                <a:cs typeface="Calibri"/>
              </a:rPr>
              <a:t>Dictionary </a:t>
            </a:r>
            <a:r>
              <a:rPr sz="1400" b="1" spc="-5" dirty="0">
                <a:latin typeface="Calibri"/>
                <a:cs typeface="Calibri"/>
              </a:rPr>
              <a:t>by </a:t>
            </a:r>
            <a:r>
              <a:rPr sz="1600" b="1" spc="-5" dirty="0">
                <a:solidFill>
                  <a:srgbClr val="FF0000"/>
                </a:solidFill>
                <a:latin typeface="Calibri"/>
                <a:cs typeface="Calibri"/>
              </a:rPr>
              <a:t>zipping </a:t>
            </a:r>
            <a:r>
              <a:rPr sz="1600" b="1" spc="-10" dirty="0">
                <a:solidFill>
                  <a:srgbClr val="FF0000"/>
                </a:solidFill>
                <a:latin typeface="Calibri"/>
                <a:cs typeface="Calibri"/>
              </a:rPr>
              <a:t>two </a:t>
            </a:r>
            <a:r>
              <a:rPr sz="1600" b="1" spc="-5" dirty="0">
                <a:solidFill>
                  <a:srgbClr val="FF0000"/>
                </a:solidFill>
                <a:latin typeface="Calibri"/>
                <a:cs typeface="Calibri"/>
              </a:rPr>
              <a:t>Lists </a:t>
            </a:r>
            <a:r>
              <a:rPr sz="1600" b="1" spc="-20" dirty="0">
                <a:solidFill>
                  <a:srgbClr val="FF0000"/>
                </a:solidFill>
                <a:latin typeface="Calibri"/>
                <a:cs typeface="Calibri"/>
              </a:rPr>
              <a:t>/or </a:t>
            </a:r>
            <a:r>
              <a:rPr sz="1600" b="1" spc="-10" dirty="0">
                <a:solidFill>
                  <a:srgbClr val="FF0000"/>
                </a:solidFill>
                <a:latin typeface="Calibri"/>
                <a:cs typeface="Calibri"/>
              </a:rPr>
              <a:t>two </a:t>
            </a:r>
            <a:r>
              <a:rPr sz="1600" b="1" spc="-20" dirty="0">
                <a:solidFill>
                  <a:srgbClr val="FF0000"/>
                </a:solidFill>
                <a:latin typeface="Calibri"/>
                <a:cs typeface="Calibri"/>
              </a:rPr>
              <a:t>Tuples </a:t>
            </a:r>
            <a:r>
              <a:rPr sz="1400" b="1" spc="-5" dirty="0">
                <a:latin typeface="Calibri"/>
                <a:cs typeface="Calibri"/>
              </a:rPr>
              <a:t>containing </a:t>
            </a:r>
            <a:r>
              <a:rPr sz="1400" b="1" spc="-15" dirty="0">
                <a:latin typeface="Calibri"/>
                <a:cs typeface="Calibri"/>
              </a:rPr>
              <a:t>Key </a:t>
            </a:r>
            <a:r>
              <a:rPr sz="1400" b="1" dirty="0">
                <a:latin typeface="Calibri"/>
                <a:cs typeface="Calibri"/>
              </a:rPr>
              <a:t>and </a:t>
            </a:r>
            <a:r>
              <a:rPr sz="1400" b="1" spc="-15" dirty="0">
                <a:latin typeface="Calibri"/>
                <a:cs typeface="Calibri"/>
              </a:rPr>
              <a:t>Values</a:t>
            </a:r>
            <a:r>
              <a:rPr sz="1400" b="1" spc="-10" dirty="0">
                <a:latin typeface="Calibri"/>
                <a:cs typeface="Calibri"/>
              </a:rPr>
              <a:t> </a:t>
            </a:r>
            <a:r>
              <a:rPr sz="1400" b="1" dirty="0">
                <a:latin typeface="Calibri"/>
                <a:cs typeface="Calibri"/>
              </a:rPr>
              <a:t>using </a:t>
            </a:r>
            <a:r>
              <a:rPr sz="2000" b="1" spc="-5" dirty="0">
                <a:solidFill>
                  <a:srgbClr val="FF0000"/>
                </a:solidFill>
                <a:latin typeface="Calibri"/>
                <a:cs typeface="Calibri"/>
              </a:rPr>
              <a:t>zip( </a:t>
            </a:r>
            <a:r>
              <a:rPr sz="2000" b="1" dirty="0">
                <a:solidFill>
                  <a:srgbClr val="FF0000"/>
                </a:solidFill>
                <a:latin typeface="Calibri"/>
                <a:cs typeface="Calibri"/>
              </a:rPr>
              <a:t>) </a:t>
            </a:r>
            <a:r>
              <a:rPr sz="1400" b="1" spc="-5" dirty="0">
                <a:latin typeface="Calibri"/>
                <a:cs typeface="Calibri"/>
              </a:rPr>
              <a:t>method </a:t>
            </a:r>
            <a:r>
              <a:rPr sz="1400" b="1" dirty="0">
                <a:latin typeface="Calibri"/>
                <a:cs typeface="Calibri"/>
              </a:rPr>
              <a:t>and </a:t>
            </a:r>
            <a:r>
              <a:rPr sz="1400" b="1" spc="-305" dirty="0">
                <a:latin typeface="Calibri"/>
                <a:cs typeface="Calibri"/>
              </a:rPr>
              <a:t> </a:t>
            </a:r>
            <a:r>
              <a:rPr sz="1400" b="1" dirty="0">
                <a:latin typeface="Calibri"/>
                <a:cs typeface="Calibri"/>
              </a:rPr>
              <a:t>sending</a:t>
            </a:r>
            <a:r>
              <a:rPr sz="1400" b="1" spc="-35" dirty="0">
                <a:latin typeface="Calibri"/>
                <a:cs typeface="Calibri"/>
              </a:rPr>
              <a:t> </a:t>
            </a:r>
            <a:r>
              <a:rPr sz="1400" b="1" dirty="0">
                <a:latin typeface="Calibri"/>
                <a:cs typeface="Calibri"/>
              </a:rPr>
              <a:t>the</a:t>
            </a:r>
            <a:r>
              <a:rPr sz="1400" b="1" spc="-10" dirty="0">
                <a:latin typeface="Calibri"/>
                <a:cs typeface="Calibri"/>
              </a:rPr>
              <a:t> </a:t>
            </a:r>
            <a:r>
              <a:rPr sz="1600" b="1" spc="-10" dirty="0">
                <a:solidFill>
                  <a:srgbClr val="FF0000"/>
                </a:solidFill>
                <a:latin typeface="Calibri"/>
                <a:cs typeface="Calibri"/>
              </a:rPr>
              <a:t>zipped</a:t>
            </a:r>
            <a:r>
              <a:rPr sz="1600" b="1" spc="20" dirty="0">
                <a:solidFill>
                  <a:srgbClr val="FF0000"/>
                </a:solidFill>
                <a:latin typeface="Calibri"/>
                <a:cs typeface="Calibri"/>
              </a:rPr>
              <a:t> </a:t>
            </a:r>
            <a:r>
              <a:rPr sz="1600" b="1" spc="-10" dirty="0">
                <a:solidFill>
                  <a:srgbClr val="FF0000"/>
                </a:solidFill>
                <a:latin typeface="Calibri"/>
                <a:cs typeface="Calibri"/>
              </a:rPr>
              <a:t>sequences</a:t>
            </a:r>
            <a:r>
              <a:rPr sz="1600" b="1" spc="20" dirty="0">
                <a:solidFill>
                  <a:srgbClr val="FF0000"/>
                </a:solidFill>
                <a:latin typeface="Calibri"/>
                <a:cs typeface="Calibri"/>
              </a:rPr>
              <a:t> </a:t>
            </a:r>
            <a:r>
              <a:rPr sz="1600" b="1" spc="-5" dirty="0">
                <a:solidFill>
                  <a:srgbClr val="FF0000"/>
                </a:solidFill>
                <a:latin typeface="Calibri"/>
                <a:cs typeface="Calibri"/>
              </a:rPr>
              <a:t>of</a:t>
            </a:r>
            <a:r>
              <a:rPr sz="1600" b="1" spc="10" dirty="0">
                <a:solidFill>
                  <a:srgbClr val="FF0000"/>
                </a:solidFill>
                <a:latin typeface="Calibri"/>
                <a:cs typeface="Calibri"/>
              </a:rPr>
              <a:t> </a:t>
            </a:r>
            <a:r>
              <a:rPr sz="1600" b="1" spc="-25" dirty="0">
                <a:solidFill>
                  <a:srgbClr val="FF0000"/>
                </a:solidFill>
                <a:latin typeface="Calibri"/>
                <a:cs typeface="Calibri"/>
              </a:rPr>
              <a:t>key</a:t>
            </a:r>
            <a:r>
              <a:rPr sz="1600" b="1" spc="5" dirty="0">
                <a:solidFill>
                  <a:srgbClr val="FF0000"/>
                </a:solidFill>
                <a:latin typeface="Calibri"/>
                <a:cs typeface="Calibri"/>
              </a:rPr>
              <a:t> </a:t>
            </a:r>
            <a:r>
              <a:rPr sz="1600" b="1" spc="-5" dirty="0">
                <a:solidFill>
                  <a:srgbClr val="FF0000"/>
                </a:solidFill>
                <a:latin typeface="Calibri"/>
                <a:cs typeface="Calibri"/>
              </a:rPr>
              <a:t>and</a:t>
            </a:r>
            <a:r>
              <a:rPr sz="1600" b="1" spc="5" dirty="0">
                <a:solidFill>
                  <a:srgbClr val="FF0000"/>
                </a:solidFill>
                <a:latin typeface="Calibri"/>
                <a:cs typeface="Calibri"/>
              </a:rPr>
              <a:t> </a:t>
            </a:r>
            <a:r>
              <a:rPr sz="1600" b="1" spc="-10" dirty="0">
                <a:solidFill>
                  <a:srgbClr val="FF0000"/>
                </a:solidFill>
                <a:latin typeface="Calibri"/>
                <a:cs typeface="Calibri"/>
              </a:rPr>
              <a:t>values</a:t>
            </a:r>
            <a:r>
              <a:rPr sz="1600" b="1" spc="10" dirty="0">
                <a:solidFill>
                  <a:srgbClr val="FF0000"/>
                </a:solidFill>
                <a:latin typeface="Calibri"/>
                <a:cs typeface="Calibri"/>
              </a:rPr>
              <a:t> </a:t>
            </a:r>
            <a:r>
              <a:rPr sz="1600" b="1" spc="-10" dirty="0">
                <a:solidFill>
                  <a:srgbClr val="FF0000"/>
                </a:solidFill>
                <a:latin typeface="Calibri"/>
                <a:cs typeface="Calibri"/>
              </a:rPr>
              <a:t>to the</a:t>
            </a:r>
            <a:r>
              <a:rPr sz="1600" b="1" spc="45" dirty="0">
                <a:solidFill>
                  <a:srgbClr val="FF0000"/>
                </a:solidFill>
                <a:latin typeface="Calibri"/>
                <a:cs typeface="Calibri"/>
              </a:rPr>
              <a:t> </a:t>
            </a:r>
            <a:r>
              <a:rPr sz="2000" b="1" dirty="0">
                <a:solidFill>
                  <a:srgbClr val="FF0000"/>
                </a:solidFill>
                <a:latin typeface="Calibri"/>
                <a:cs typeface="Calibri"/>
              </a:rPr>
              <a:t>dict()</a:t>
            </a:r>
            <a:r>
              <a:rPr sz="2000" b="1" spc="-50" dirty="0">
                <a:solidFill>
                  <a:srgbClr val="FF0000"/>
                </a:solidFill>
                <a:latin typeface="Calibri"/>
                <a:cs typeface="Calibri"/>
              </a:rPr>
              <a:t> </a:t>
            </a:r>
            <a:r>
              <a:rPr sz="1400" b="1" spc="-5" dirty="0">
                <a:latin typeface="Calibri"/>
                <a:cs typeface="Calibri"/>
              </a:rPr>
              <a:t>method</a:t>
            </a:r>
            <a:r>
              <a:rPr sz="1400" b="1" spc="-35" dirty="0">
                <a:latin typeface="Calibri"/>
                <a:cs typeface="Calibri"/>
              </a:rPr>
              <a:t> </a:t>
            </a:r>
            <a:r>
              <a:rPr sz="1400" b="1" dirty="0">
                <a:latin typeface="Calibri"/>
                <a:cs typeface="Calibri"/>
              </a:rPr>
              <a:t>as</a:t>
            </a:r>
            <a:r>
              <a:rPr sz="1400" b="1" spc="-10" dirty="0">
                <a:latin typeface="Calibri"/>
                <a:cs typeface="Calibri"/>
              </a:rPr>
              <a:t> </a:t>
            </a:r>
            <a:r>
              <a:rPr sz="1400" b="1" spc="-20" dirty="0">
                <a:latin typeface="Calibri"/>
                <a:cs typeface="Calibri"/>
              </a:rPr>
              <a:t>parameter.</a:t>
            </a:r>
            <a:endParaRPr sz="1400">
              <a:latin typeface="Calibri"/>
              <a:cs typeface="Calibri"/>
            </a:endParaRPr>
          </a:p>
        </p:txBody>
      </p:sp>
      <p:grpSp>
        <p:nvGrpSpPr>
          <p:cNvPr id="18" name="object 18"/>
          <p:cNvGrpSpPr/>
          <p:nvPr/>
        </p:nvGrpSpPr>
        <p:grpSpPr>
          <a:xfrm>
            <a:off x="42830" y="3078610"/>
            <a:ext cx="9034780" cy="3771265"/>
            <a:chOff x="42830" y="3078610"/>
            <a:chExt cx="9034780" cy="3771265"/>
          </a:xfrm>
        </p:grpSpPr>
        <p:sp>
          <p:nvSpPr>
            <p:cNvPr id="19" name="object 19"/>
            <p:cNvSpPr/>
            <p:nvPr/>
          </p:nvSpPr>
          <p:spPr>
            <a:xfrm>
              <a:off x="71405" y="5286338"/>
              <a:ext cx="8930005" cy="1534795"/>
            </a:xfrm>
            <a:custGeom>
              <a:avLst/>
              <a:gdLst/>
              <a:ahLst/>
              <a:cxnLst/>
              <a:rect l="l" t="t" r="r" b="b"/>
              <a:pathLst>
                <a:path w="8930005" h="1534795">
                  <a:moveTo>
                    <a:pt x="0" y="1534414"/>
                  </a:moveTo>
                  <a:lnTo>
                    <a:pt x="8929751" y="1534414"/>
                  </a:lnTo>
                  <a:lnTo>
                    <a:pt x="8929751" y="0"/>
                  </a:lnTo>
                  <a:lnTo>
                    <a:pt x="0" y="0"/>
                  </a:lnTo>
                  <a:lnTo>
                    <a:pt x="0" y="1534414"/>
                  </a:lnTo>
                  <a:close/>
                </a:path>
              </a:pathLst>
            </a:custGeom>
            <a:ln w="57150">
              <a:solidFill>
                <a:srgbClr val="C00000"/>
              </a:solidFill>
            </a:ln>
          </p:spPr>
          <p:txBody>
            <a:bodyPr wrap="square" lIns="0" tIns="0" rIns="0" bIns="0" rtlCol="0"/>
            <a:lstStyle/>
            <a:p>
              <a:endParaRPr/>
            </a:p>
          </p:txBody>
        </p:sp>
        <p:pic>
          <p:nvPicPr>
            <p:cNvPr id="20" name="object 20"/>
            <p:cNvPicPr/>
            <p:nvPr/>
          </p:nvPicPr>
          <p:blipFill>
            <a:blip r:embed="rId4" cstate="print"/>
            <a:stretch>
              <a:fillRect/>
            </a:stretch>
          </p:blipFill>
          <p:spPr>
            <a:xfrm>
              <a:off x="168464" y="6035646"/>
              <a:ext cx="4495231" cy="720818"/>
            </a:xfrm>
            <a:prstGeom prst="rect">
              <a:avLst/>
            </a:prstGeom>
          </p:spPr>
        </p:pic>
        <p:sp>
          <p:nvSpPr>
            <p:cNvPr id="21" name="object 21"/>
            <p:cNvSpPr/>
            <p:nvPr/>
          </p:nvSpPr>
          <p:spPr>
            <a:xfrm>
              <a:off x="128587" y="5986481"/>
              <a:ext cx="4600575" cy="819150"/>
            </a:xfrm>
            <a:custGeom>
              <a:avLst/>
              <a:gdLst/>
              <a:ahLst/>
              <a:cxnLst/>
              <a:rect l="l" t="t" r="r" b="b"/>
              <a:pathLst>
                <a:path w="4600575" h="819150">
                  <a:moveTo>
                    <a:pt x="0" y="819150"/>
                  </a:moveTo>
                  <a:lnTo>
                    <a:pt x="4600575" y="819150"/>
                  </a:lnTo>
                  <a:lnTo>
                    <a:pt x="4600575" y="0"/>
                  </a:lnTo>
                  <a:lnTo>
                    <a:pt x="0" y="0"/>
                  </a:lnTo>
                  <a:lnTo>
                    <a:pt x="0" y="819150"/>
                  </a:lnTo>
                  <a:close/>
                </a:path>
              </a:pathLst>
            </a:custGeom>
            <a:ln w="28575">
              <a:solidFill>
                <a:srgbClr val="C00000"/>
              </a:solidFill>
            </a:ln>
          </p:spPr>
          <p:txBody>
            <a:bodyPr wrap="square" lIns="0" tIns="0" rIns="0" bIns="0" rtlCol="0"/>
            <a:lstStyle/>
            <a:p>
              <a:endParaRPr/>
            </a:p>
          </p:txBody>
        </p:sp>
        <p:pic>
          <p:nvPicPr>
            <p:cNvPr id="22" name="object 22"/>
            <p:cNvPicPr/>
            <p:nvPr/>
          </p:nvPicPr>
          <p:blipFill>
            <a:blip r:embed="rId5" cstate="print"/>
            <a:stretch>
              <a:fillRect/>
            </a:stretch>
          </p:blipFill>
          <p:spPr>
            <a:xfrm>
              <a:off x="4817343" y="6024229"/>
              <a:ext cx="4096732" cy="727169"/>
            </a:xfrm>
            <a:prstGeom prst="rect">
              <a:avLst/>
            </a:prstGeom>
          </p:spPr>
        </p:pic>
        <p:sp>
          <p:nvSpPr>
            <p:cNvPr id="23" name="object 23"/>
            <p:cNvSpPr/>
            <p:nvPr/>
          </p:nvSpPr>
          <p:spPr>
            <a:xfrm>
              <a:off x="4772025" y="5986485"/>
              <a:ext cx="4171950" cy="814705"/>
            </a:xfrm>
            <a:custGeom>
              <a:avLst/>
              <a:gdLst/>
              <a:ahLst/>
              <a:cxnLst/>
              <a:rect l="l" t="t" r="r" b="b"/>
              <a:pathLst>
                <a:path w="4171950" h="814704">
                  <a:moveTo>
                    <a:pt x="0" y="814387"/>
                  </a:moveTo>
                  <a:lnTo>
                    <a:pt x="4171950" y="814387"/>
                  </a:lnTo>
                  <a:lnTo>
                    <a:pt x="4171950" y="0"/>
                  </a:lnTo>
                  <a:lnTo>
                    <a:pt x="0" y="0"/>
                  </a:lnTo>
                  <a:lnTo>
                    <a:pt x="0" y="814387"/>
                  </a:lnTo>
                  <a:close/>
                </a:path>
              </a:pathLst>
            </a:custGeom>
            <a:ln w="28575">
              <a:solidFill>
                <a:srgbClr val="C00000"/>
              </a:solidFill>
            </a:ln>
          </p:spPr>
          <p:txBody>
            <a:bodyPr wrap="square" lIns="0" tIns="0" rIns="0" bIns="0" rtlCol="0"/>
            <a:lstStyle/>
            <a:p>
              <a:endParaRPr/>
            </a:p>
          </p:txBody>
        </p:sp>
        <p:pic>
          <p:nvPicPr>
            <p:cNvPr id="24" name="object 24"/>
            <p:cNvPicPr/>
            <p:nvPr/>
          </p:nvPicPr>
          <p:blipFill>
            <a:blip r:embed="rId6" cstate="print"/>
            <a:stretch>
              <a:fillRect/>
            </a:stretch>
          </p:blipFill>
          <p:spPr>
            <a:xfrm>
              <a:off x="142849" y="4429188"/>
              <a:ext cx="4214876" cy="785812"/>
            </a:xfrm>
            <a:prstGeom prst="rect">
              <a:avLst/>
            </a:prstGeom>
          </p:spPr>
        </p:pic>
        <p:sp>
          <p:nvSpPr>
            <p:cNvPr id="25" name="object 25"/>
            <p:cNvSpPr/>
            <p:nvPr/>
          </p:nvSpPr>
          <p:spPr>
            <a:xfrm>
              <a:off x="128562" y="4414837"/>
              <a:ext cx="4243705" cy="814705"/>
            </a:xfrm>
            <a:custGeom>
              <a:avLst/>
              <a:gdLst/>
              <a:ahLst/>
              <a:cxnLst/>
              <a:rect l="l" t="t" r="r" b="b"/>
              <a:pathLst>
                <a:path w="4243705" h="814704">
                  <a:moveTo>
                    <a:pt x="0" y="814387"/>
                  </a:moveTo>
                  <a:lnTo>
                    <a:pt x="4243451" y="814387"/>
                  </a:lnTo>
                  <a:lnTo>
                    <a:pt x="4243451" y="0"/>
                  </a:lnTo>
                  <a:lnTo>
                    <a:pt x="0" y="0"/>
                  </a:lnTo>
                  <a:lnTo>
                    <a:pt x="0" y="814387"/>
                  </a:lnTo>
                  <a:close/>
                </a:path>
              </a:pathLst>
            </a:custGeom>
            <a:ln w="28575">
              <a:solidFill>
                <a:srgbClr val="C00000"/>
              </a:solidFill>
            </a:ln>
          </p:spPr>
          <p:txBody>
            <a:bodyPr wrap="square" lIns="0" tIns="0" rIns="0" bIns="0" rtlCol="0"/>
            <a:lstStyle/>
            <a:p>
              <a:endParaRPr/>
            </a:p>
          </p:txBody>
        </p:sp>
        <p:pic>
          <p:nvPicPr>
            <p:cNvPr id="26" name="object 26"/>
            <p:cNvPicPr/>
            <p:nvPr/>
          </p:nvPicPr>
          <p:blipFill>
            <a:blip r:embed="rId7" cstate="print"/>
            <a:stretch>
              <a:fillRect/>
            </a:stretch>
          </p:blipFill>
          <p:spPr>
            <a:xfrm>
              <a:off x="4586175" y="3078610"/>
              <a:ext cx="4318371" cy="635488"/>
            </a:xfrm>
            <a:prstGeom prst="rect">
              <a:avLst/>
            </a:prstGeom>
          </p:spPr>
        </p:pic>
        <p:sp>
          <p:nvSpPr>
            <p:cNvPr id="27" name="object 27"/>
            <p:cNvSpPr/>
            <p:nvPr/>
          </p:nvSpPr>
          <p:spPr>
            <a:xfrm>
              <a:off x="4500498" y="3857675"/>
              <a:ext cx="4572000" cy="677545"/>
            </a:xfrm>
            <a:custGeom>
              <a:avLst/>
              <a:gdLst/>
              <a:ahLst/>
              <a:cxnLst/>
              <a:rect l="l" t="t" r="r" b="b"/>
              <a:pathLst>
                <a:path w="4572000" h="677545">
                  <a:moveTo>
                    <a:pt x="4572000" y="0"/>
                  </a:moveTo>
                  <a:lnTo>
                    <a:pt x="0" y="0"/>
                  </a:lnTo>
                  <a:lnTo>
                    <a:pt x="0" y="677113"/>
                  </a:lnTo>
                  <a:lnTo>
                    <a:pt x="4572000" y="677113"/>
                  </a:lnTo>
                  <a:lnTo>
                    <a:pt x="4572000" y="0"/>
                  </a:lnTo>
                  <a:close/>
                </a:path>
              </a:pathLst>
            </a:custGeom>
            <a:solidFill>
              <a:srgbClr val="FBD4B5"/>
            </a:solidFill>
          </p:spPr>
          <p:txBody>
            <a:bodyPr wrap="square" lIns="0" tIns="0" rIns="0" bIns="0" rtlCol="0"/>
            <a:lstStyle/>
            <a:p>
              <a:endParaRPr/>
            </a:p>
          </p:txBody>
        </p:sp>
        <p:sp>
          <p:nvSpPr>
            <p:cNvPr id="28" name="object 28"/>
            <p:cNvSpPr/>
            <p:nvPr/>
          </p:nvSpPr>
          <p:spPr>
            <a:xfrm>
              <a:off x="4500498" y="3857675"/>
              <a:ext cx="4572000" cy="677545"/>
            </a:xfrm>
            <a:custGeom>
              <a:avLst/>
              <a:gdLst/>
              <a:ahLst/>
              <a:cxnLst/>
              <a:rect l="l" t="t" r="r" b="b"/>
              <a:pathLst>
                <a:path w="4572000" h="677545">
                  <a:moveTo>
                    <a:pt x="0" y="677113"/>
                  </a:moveTo>
                  <a:lnTo>
                    <a:pt x="4572000" y="677113"/>
                  </a:lnTo>
                  <a:lnTo>
                    <a:pt x="4572000" y="0"/>
                  </a:lnTo>
                  <a:lnTo>
                    <a:pt x="0" y="0"/>
                  </a:lnTo>
                  <a:lnTo>
                    <a:pt x="0" y="677113"/>
                  </a:lnTo>
                  <a:close/>
                </a:path>
              </a:pathLst>
            </a:custGeom>
            <a:ln w="9525">
              <a:solidFill>
                <a:srgbClr val="C00000"/>
              </a:solidFill>
            </a:ln>
          </p:spPr>
          <p:txBody>
            <a:bodyPr wrap="square" lIns="0" tIns="0" rIns="0" bIns="0" rtlCol="0"/>
            <a:lstStyle/>
            <a:p>
              <a:endParaRPr/>
            </a:p>
          </p:txBody>
        </p:sp>
      </p:grpSp>
      <p:sp>
        <p:nvSpPr>
          <p:cNvPr id="29" name="object 29"/>
          <p:cNvSpPr txBox="1"/>
          <p:nvPr/>
        </p:nvSpPr>
        <p:spPr>
          <a:xfrm>
            <a:off x="4505261" y="3886200"/>
            <a:ext cx="4562475" cy="624840"/>
          </a:xfrm>
          <a:prstGeom prst="rect">
            <a:avLst/>
          </a:prstGeom>
          <a:solidFill>
            <a:srgbClr val="FBD4B5"/>
          </a:solidFill>
        </p:spPr>
        <p:txBody>
          <a:bodyPr vert="horz" wrap="square" lIns="0" tIns="2540" rIns="0" bIns="0" rtlCol="0">
            <a:spAutoFit/>
          </a:bodyPr>
          <a:lstStyle/>
          <a:p>
            <a:pPr algn="ctr">
              <a:lnSpc>
                <a:spcPts val="2155"/>
              </a:lnSpc>
              <a:spcBef>
                <a:spcPts val="20"/>
              </a:spcBef>
            </a:pPr>
            <a:r>
              <a:rPr sz="1600" b="1" spc="-10" dirty="0">
                <a:latin typeface="Calibri"/>
                <a:cs typeface="Calibri"/>
              </a:rPr>
              <a:t>Creating</a:t>
            </a:r>
            <a:r>
              <a:rPr sz="1600" b="1" spc="5" dirty="0">
                <a:latin typeface="Calibri"/>
                <a:cs typeface="Calibri"/>
              </a:rPr>
              <a:t> </a:t>
            </a:r>
            <a:r>
              <a:rPr sz="1600" b="1" spc="-5" dirty="0">
                <a:latin typeface="Calibri"/>
                <a:cs typeface="Calibri"/>
              </a:rPr>
              <a:t>Dictionary</a:t>
            </a:r>
            <a:r>
              <a:rPr sz="1600" b="1" spc="5" dirty="0">
                <a:latin typeface="Calibri"/>
                <a:cs typeface="Calibri"/>
              </a:rPr>
              <a:t> </a:t>
            </a:r>
            <a:r>
              <a:rPr sz="1600" b="1" spc="-5" dirty="0">
                <a:latin typeface="Calibri"/>
                <a:cs typeface="Calibri"/>
              </a:rPr>
              <a:t>using</a:t>
            </a:r>
            <a:r>
              <a:rPr sz="1600" b="1" spc="15" dirty="0">
                <a:latin typeface="Calibri"/>
                <a:cs typeface="Calibri"/>
              </a:rPr>
              <a:t> </a:t>
            </a:r>
            <a:r>
              <a:rPr sz="1600" b="1" spc="-5" dirty="0">
                <a:latin typeface="Calibri"/>
                <a:cs typeface="Calibri"/>
              </a:rPr>
              <a:t>a</a:t>
            </a:r>
            <a:r>
              <a:rPr sz="1600" b="1" spc="5" dirty="0">
                <a:latin typeface="Calibri"/>
                <a:cs typeface="Calibri"/>
              </a:rPr>
              <a:t> </a:t>
            </a:r>
            <a:r>
              <a:rPr sz="1600" b="1" spc="-10" dirty="0">
                <a:solidFill>
                  <a:srgbClr val="FF0000"/>
                </a:solidFill>
                <a:latin typeface="Calibri"/>
                <a:cs typeface="Calibri"/>
              </a:rPr>
              <a:t>LIST</a:t>
            </a:r>
            <a:r>
              <a:rPr sz="1600" b="1" spc="60" dirty="0">
                <a:solidFill>
                  <a:srgbClr val="FF0000"/>
                </a:solidFill>
                <a:latin typeface="Calibri"/>
                <a:cs typeface="Calibri"/>
              </a:rPr>
              <a:t> </a:t>
            </a:r>
            <a:r>
              <a:rPr sz="1800" b="1" spc="-5" dirty="0">
                <a:solidFill>
                  <a:srgbClr val="FF0000"/>
                </a:solidFill>
                <a:latin typeface="Calibri"/>
                <a:cs typeface="Calibri"/>
              </a:rPr>
              <a:t>OF</a:t>
            </a:r>
            <a:r>
              <a:rPr sz="1800" b="1" spc="5" dirty="0">
                <a:solidFill>
                  <a:srgbClr val="FF0000"/>
                </a:solidFill>
                <a:latin typeface="Calibri"/>
                <a:cs typeface="Calibri"/>
              </a:rPr>
              <a:t> </a:t>
            </a:r>
            <a:r>
              <a:rPr sz="1800" b="1" spc="-10" dirty="0">
                <a:solidFill>
                  <a:srgbClr val="FF0000"/>
                </a:solidFill>
                <a:latin typeface="Calibri"/>
                <a:cs typeface="Calibri"/>
              </a:rPr>
              <a:t>TUPLES</a:t>
            </a:r>
            <a:endParaRPr sz="1800">
              <a:latin typeface="Calibri"/>
              <a:cs typeface="Calibri"/>
            </a:endParaRPr>
          </a:p>
          <a:p>
            <a:pPr marL="1905" algn="ctr">
              <a:lnSpc>
                <a:spcPts val="2395"/>
              </a:lnSpc>
            </a:pPr>
            <a:r>
              <a:rPr sz="1600" b="1" spc="-10" dirty="0">
                <a:latin typeface="Calibri"/>
                <a:cs typeface="Calibri"/>
              </a:rPr>
              <a:t>containing</a:t>
            </a:r>
            <a:r>
              <a:rPr sz="1600" b="1" spc="5" dirty="0">
                <a:latin typeface="Calibri"/>
                <a:cs typeface="Calibri"/>
              </a:rPr>
              <a:t> </a:t>
            </a:r>
            <a:r>
              <a:rPr sz="1600" b="1" spc="-20" dirty="0">
                <a:solidFill>
                  <a:srgbClr val="FF0000"/>
                </a:solidFill>
                <a:latin typeface="Calibri"/>
                <a:cs typeface="Calibri"/>
              </a:rPr>
              <a:t>(</a:t>
            </a:r>
            <a:r>
              <a:rPr sz="1800" b="1" spc="-20" dirty="0">
                <a:solidFill>
                  <a:srgbClr val="FF0000"/>
                </a:solidFill>
                <a:latin typeface="Calibri"/>
                <a:cs typeface="Calibri"/>
              </a:rPr>
              <a:t>key,value)</a:t>
            </a:r>
            <a:r>
              <a:rPr sz="1800" b="1" spc="-85" dirty="0">
                <a:solidFill>
                  <a:srgbClr val="FF0000"/>
                </a:solidFill>
                <a:latin typeface="Calibri"/>
                <a:cs typeface="Calibri"/>
              </a:rPr>
              <a:t> </a:t>
            </a:r>
            <a:r>
              <a:rPr sz="1600" b="1" spc="-5" dirty="0">
                <a:latin typeface="Calibri"/>
                <a:cs typeface="Calibri"/>
              </a:rPr>
              <a:t>pair</a:t>
            </a:r>
            <a:r>
              <a:rPr sz="1600" b="1" dirty="0">
                <a:latin typeface="Calibri"/>
                <a:cs typeface="Calibri"/>
              </a:rPr>
              <a:t> </a:t>
            </a:r>
            <a:r>
              <a:rPr sz="1600" b="1" spc="-5" dirty="0">
                <a:latin typeface="Calibri"/>
                <a:cs typeface="Calibri"/>
              </a:rPr>
              <a:t>using</a:t>
            </a:r>
            <a:r>
              <a:rPr sz="1600" b="1" spc="25" dirty="0">
                <a:latin typeface="Calibri"/>
                <a:cs typeface="Calibri"/>
              </a:rPr>
              <a:t> </a:t>
            </a:r>
            <a:r>
              <a:rPr sz="2000" b="1" dirty="0">
                <a:latin typeface="Calibri"/>
                <a:cs typeface="Calibri"/>
              </a:rPr>
              <a:t>dict()</a:t>
            </a:r>
            <a:r>
              <a:rPr sz="2000" b="1" spc="-30" dirty="0">
                <a:latin typeface="Calibri"/>
                <a:cs typeface="Calibri"/>
              </a:rPr>
              <a:t> </a:t>
            </a:r>
            <a:r>
              <a:rPr sz="1600" b="1" spc="-10" dirty="0">
                <a:latin typeface="Calibri"/>
                <a:cs typeface="Calibri"/>
              </a:rPr>
              <a:t>method</a:t>
            </a:r>
            <a:endParaRPr sz="1600">
              <a:latin typeface="Calibri"/>
              <a:cs typeface="Calibri"/>
            </a:endParaRPr>
          </a:p>
        </p:txBody>
      </p:sp>
      <p:grpSp>
        <p:nvGrpSpPr>
          <p:cNvPr id="30" name="object 30"/>
          <p:cNvGrpSpPr/>
          <p:nvPr/>
        </p:nvGrpSpPr>
        <p:grpSpPr>
          <a:xfrm>
            <a:off x="4495736" y="2389924"/>
            <a:ext cx="4581525" cy="655955"/>
            <a:chOff x="4495736" y="2389924"/>
            <a:chExt cx="4581525" cy="655955"/>
          </a:xfrm>
        </p:grpSpPr>
        <p:sp>
          <p:nvSpPr>
            <p:cNvPr id="31" name="object 31"/>
            <p:cNvSpPr/>
            <p:nvPr/>
          </p:nvSpPr>
          <p:spPr>
            <a:xfrm>
              <a:off x="4500498" y="2394686"/>
              <a:ext cx="4572000" cy="646430"/>
            </a:xfrm>
            <a:custGeom>
              <a:avLst/>
              <a:gdLst/>
              <a:ahLst/>
              <a:cxnLst/>
              <a:rect l="l" t="t" r="r" b="b"/>
              <a:pathLst>
                <a:path w="4572000" h="646430">
                  <a:moveTo>
                    <a:pt x="4572000" y="0"/>
                  </a:moveTo>
                  <a:lnTo>
                    <a:pt x="0" y="0"/>
                  </a:lnTo>
                  <a:lnTo>
                    <a:pt x="0" y="646328"/>
                  </a:lnTo>
                  <a:lnTo>
                    <a:pt x="4572000" y="646328"/>
                  </a:lnTo>
                  <a:lnTo>
                    <a:pt x="4572000" y="0"/>
                  </a:lnTo>
                  <a:close/>
                </a:path>
              </a:pathLst>
            </a:custGeom>
            <a:solidFill>
              <a:srgbClr val="FBD4B5"/>
            </a:solidFill>
          </p:spPr>
          <p:txBody>
            <a:bodyPr wrap="square" lIns="0" tIns="0" rIns="0" bIns="0" rtlCol="0"/>
            <a:lstStyle/>
            <a:p>
              <a:endParaRPr/>
            </a:p>
          </p:txBody>
        </p:sp>
        <p:sp>
          <p:nvSpPr>
            <p:cNvPr id="32" name="object 32"/>
            <p:cNvSpPr/>
            <p:nvPr/>
          </p:nvSpPr>
          <p:spPr>
            <a:xfrm>
              <a:off x="4500498" y="2394686"/>
              <a:ext cx="4572000" cy="646430"/>
            </a:xfrm>
            <a:custGeom>
              <a:avLst/>
              <a:gdLst/>
              <a:ahLst/>
              <a:cxnLst/>
              <a:rect l="l" t="t" r="r" b="b"/>
              <a:pathLst>
                <a:path w="4572000" h="646430">
                  <a:moveTo>
                    <a:pt x="0" y="646328"/>
                  </a:moveTo>
                  <a:lnTo>
                    <a:pt x="4572000" y="646328"/>
                  </a:lnTo>
                  <a:lnTo>
                    <a:pt x="4572000" y="0"/>
                  </a:lnTo>
                  <a:lnTo>
                    <a:pt x="0" y="0"/>
                  </a:lnTo>
                  <a:lnTo>
                    <a:pt x="0" y="646328"/>
                  </a:lnTo>
                  <a:close/>
                </a:path>
              </a:pathLst>
            </a:custGeom>
            <a:ln w="9525">
              <a:solidFill>
                <a:srgbClr val="C00000"/>
              </a:solidFill>
            </a:ln>
          </p:spPr>
          <p:txBody>
            <a:bodyPr wrap="square" lIns="0" tIns="0" rIns="0" bIns="0" rtlCol="0"/>
            <a:lstStyle/>
            <a:p>
              <a:endParaRPr/>
            </a:p>
          </p:txBody>
        </p:sp>
      </p:grpSp>
      <p:sp>
        <p:nvSpPr>
          <p:cNvPr id="33" name="object 33"/>
          <p:cNvSpPr txBox="1"/>
          <p:nvPr/>
        </p:nvSpPr>
        <p:spPr>
          <a:xfrm>
            <a:off x="4529073" y="2415997"/>
            <a:ext cx="4514850" cy="570865"/>
          </a:xfrm>
          <a:prstGeom prst="rect">
            <a:avLst/>
          </a:prstGeom>
        </p:spPr>
        <p:txBody>
          <a:bodyPr vert="horz" wrap="square" lIns="0" tIns="12065" rIns="0" bIns="0" rtlCol="0">
            <a:spAutoFit/>
          </a:bodyPr>
          <a:lstStyle/>
          <a:p>
            <a:pPr marL="1905" algn="ctr">
              <a:lnSpc>
                <a:spcPts val="1905"/>
              </a:lnSpc>
              <a:spcBef>
                <a:spcPts val="95"/>
              </a:spcBef>
            </a:pPr>
            <a:r>
              <a:rPr sz="1600" b="1" spc="-10" dirty="0">
                <a:latin typeface="Calibri"/>
                <a:cs typeface="Calibri"/>
              </a:rPr>
              <a:t>Creating</a:t>
            </a:r>
            <a:r>
              <a:rPr sz="1600" b="1" spc="5" dirty="0">
                <a:latin typeface="Calibri"/>
                <a:cs typeface="Calibri"/>
              </a:rPr>
              <a:t> </a:t>
            </a:r>
            <a:r>
              <a:rPr sz="1600" b="1" spc="-5" dirty="0">
                <a:latin typeface="Calibri"/>
                <a:cs typeface="Calibri"/>
              </a:rPr>
              <a:t>Dictionary</a:t>
            </a:r>
            <a:r>
              <a:rPr sz="1600" b="1" spc="10" dirty="0">
                <a:latin typeface="Calibri"/>
                <a:cs typeface="Calibri"/>
              </a:rPr>
              <a:t> </a:t>
            </a:r>
            <a:r>
              <a:rPr sz="1600" b="1" spc="-5" dirty="0">
                <a:latin typeface="Calibri"/>
                <a:cs typeface="Calibri"/>
              </a:rPr>
              <a:t>using</a:t>
            </a:r>
            <a:r>
              <a:rPr sz="1600" b="1" spc="15" dirty="0">
                <a:latin typeface="Calibri"/>
                <a:cs typeface="Calibri"/>
              </a:rPr>
              <a:t> </a:t>
            </a:r>
            <a:r>
              <a:rPr sz="1600" b="1" spc="-5" dirty="0">
                <a:latin typeface="Calibri"/>
                <a:cs typeface="Calibri"/>
              </a:rPr>
              <a:t>a</a:t>
            </a:r>
            <a:r>
              <a:rPr sz="1600" b="1" dirty="0">
                <a:latin typeface="Calibri"/>
                <a:cs typeface="Calibri"/>
              </a:rPr>
              <a:t> </a:t>
            </a:r>
            <a:r>
              <a:rPr sz="1600" b="1" spc="-10" dirty="0">
                <a:solidFill>
                  <a:srgbClr val="FF0000"/>
                </a:solidFill>
                <a:latin typeface="Calibri"/>
                <a:cs typeface="Calibri"/>
              </a:rPr>
              <a:t>LIST</a:t>
            </a:r>
            <a:r>
              <a:rPr sz="1600" b="1" spc="5" dirty="0">
                <a:solidFill>
                  <a:srgbClr val="FF0000"/>
                </a:solidFill>
                <a:latin typeface="Calibri"/>
                <a:cs typeface="Calibri"/>
              </a:rPr>
              <a:t> </a:t>
            </a:r>
            <a:r>
              <a:rPr sz="1600" b="1" spc="-5" dirty="0">
                <a:solidFill>
                  <a:srgbClr val="FF0000"/>
                </a:solidFill>
                <a:latin typeface="Calibri"/>
                <a:cs typeface="Calibri"/>
              </a:rPr>
              <a:t>OF</a:t>
            </a:r>
            <a:r>
              <a:rPr sz="1600" b="1" spc="20" dirty="0">
                <a:solidFill>
                  <a:srgbClr val="FF0000"/>
                </a:solidFill>
                <a:latin typeface="Calibri"/>
                <a:cs typeface="Calibri"/>
              </a:rPr>
              <a:t> </a:t>
            </a:r>
            <a:r>
              <a:rPr sz="1600" b="1" spc="-10" dirty="0">
                <a:solidFill>
                  <a:srgbClr val="FF0000"/>
                </a:solidFill>
                <a:latin typeface="Calibri"/>
                <a:cs typeface="Calibri"/>
              </a:rPr>
              <a:t>LISTS</a:t>
            </a:r>
            <a:r>
              <a:rPr sz="1600" b="1" spc="20" dirty="0">
                <a:solidFill>
                  <a:srgbClr val="FF0000"/>
                </a:solidFill>
                <a:latin typeface="Calibri"/>
                <a:cs typeface="Calibri"/>
              </a:rPr>
              <a:t> </a:t>
            </a:r>
            <a:r>
              <a:rPr sz="1600" b="1" spc="-10" dirty="0">
                <a:latin typeface="Calibri"/>
                <a:cs typeface="Calibri"/>
              </a:rPr>
              <a:t>containing</a:t>
            </a:r>
            <a:endParaRPr sz="1600">
              <a:latin typeface="Calibri"/>
              <a:cs typeface="Calibri"/>
            </a:endParaRPr>
          </a:p>
          <a:p>
            <a:pPr marL="1905" algn="ctr">
              <a:lnSpc>
                <a:spcPts val="2385"/>
              </a:lnSpc>
            </a:pPr>
            <a:r>
              <a:rPr sz="1600" b="1" spc="-10" dirty="0">
                <a:solidFill>
                  <a:srgbClr val="FF0000"/>
                </a:solidFill>
                <a:latin typeface="Calibri"/>
                <a:cs typeface="Calibri"/>
              </a:rPr>
              <a:t>[</a:t>
            </a:r>
            <a:r>
              <a:rPr sz="1800" b="1" spc="-50" dirty="0">
                <a:solidFill>
                  <a:srgbClr val="FF0000"/>
                </a:solidFill>
                <a:latin typeface="Calibri"/>
                <a:cs typeface="Calibri"/>
              </a:rPr>
              <a:t>k</a:t>
            </a:r>
            <a:r>
              <a:rPr sz="1800" b="1" spc="-10" dirty="0">
                <a:solidFill>
                  <a:srgbClr val="FF0000"/>
                </a:solidFill>
                <a:latin typeface="Calibri"/>
                <a:cs typeface="Calibri"/>
              </a:rPr>
              <a:t>e</a:t>
            </a:r>
            <a:r>
              <a:rPr sz="1800" b="1" spc="-110" dirty="0">
                <a:solidFill>
                  <a:srgbClr val="FF0000"/>
                </a:solidFill>
                <a:latin typeface="Calibri"/>
                <a:cs typeface="Calibri"/>
              </a:rPr>
              <a:t>y</a:t>
            </a:r>
            <a:r>
              <a:rPr sz="1800" b="1" dirty="0">
                <a:solidFill>
                  <a:srgbClr val="FF0000"/>
                </a:solidFill>
                <a:latin typeface="Calibri"/>
                <a:cs typeface="Calibri"/>
              </a:rPr>
              <a:t>,</a:t>
            </a:r>
            <a:r>
              <a:rPr sz="1800" b="1" spc="-20" dirty="0">
                <a:solidFill>
                  <a:srgbClr val="FF0000"/>
                </a:solidFill>
                <a:latin typeface="Calibri"/>
                <a:cs typeface="Calibri"/>
              </a:rPr>
              <a:t>v</a:t>
            </a:r>
            <a:r>
              <a:rPr sz="1800" b="1" dirty="0">
                <a:solidFill>
                  <a:srgbClr val="FF0000"/>
                </a:solidFill>
                <a:latin typeface="Calibri"/>
                <a:cs typeface="Calibri"/>
              </a:rPr>
              <a:t>alu</a:t>
            </a:r>
            <a:r>
              <a:rPr sz="1800" b="1" spc="-5" dirty="0">
                <a:solidFill>
                  <a:srgbClr val="FF0000"/>
                </a:solidFill>
                <a:latin typeface="Calibri"/>
                <a:cs typeface="Calibri"/>
              </a:rPr>
              <a:t>e</a:t>
            </a:r>
            <a:r>
              <a:rPr sz="1800" b="1" dirty="0">
                <a:solidFill>
                  <a:srgbClr val="FF0000"/>
                </a:solidFill>
                <a:latin typeface="Calibri"/>
                <a:cs typeface="Calibri"/>
              </a:rPr>
              <a:t>]</a:t>
            </a:r>
            <a:r>
              <a:rPr sz="1800" b="1" spc="-80" dirty="0">
                <a:solidFill>
                  <a:srgbClr val="FF0000"/>
                </a:solidFill>
                <a:latin typeface="Calibri"/>
                <a:cs typeface="Calibri"/>
              </a:rPr>
              <a:t> </a:t>
            </a:r>
            <a:r>
              <a:rPr sz="1600" b="1" spc="-10" dirty="0">
                <a:latin typeface="Calibri"/>
                <a:cs typeface="Calibri"/>
              </a:rPr>
              <a:t>p</a:t>
            </a:r>
            <a:r>
              <a:rPr sz="1600" b="1" spc="-5" dirty="0">
                <a:latin typeface="Calibri"/>
                <a:cs typeface="Calibri"/>
              </a:rPr>
              <a:t>a</a:t>
            </a:r>
            <a:r>
              <a:rPr sz="1600" b="1" dirty="0">
                <a:latin typeface="Calibri"/>
                <a:cs typeface="Calibri"/>
              </a:rPr>
              <a:t>i</a:t>
            </a:r>
            <a:r>
              <a:rPr sz="1600" b="1" spc="-5" dirty="0">
                <a:latin typeface="Calibri"/>
                <a:cs typeface="Calibri"/>
              </a:rPr>
              <a:t>r</a:t>
            </a:r>
            <a:r>
              <a:rPr sz="1600" b="1" dirty="0">
                <a:latin typeface="Calibri"/>
                <a:cs typeface="Calibri"/>
              </a:rPr>
              <a:t> </a:t>
            </a:r>
            <a:r>
              <a:rPr sz="1600" b="1" spc="-10" dirty="0">
                <a:latin typeface="Calibri"/>
                <a:cs typeface="Calibri"/>
              </a:rPr>
              <a:t>u</a:t>
            </a:r>
            <a:r>
              <a:rPr sz="1600" b="1" spc="-5" dirty="0">
                <a:latin typeface="Calibri"/>
                <a:cs typeface="Calibri"/>
              </a:rPr>
              <a:t>sing</a:t>
            </a:r>
            <a:r>
              <a:rPr sz="1600" b="1" spc="25" dirty="0">
                <a:latin typeface="Calibri"/>
                <a:cs typeface="Calibri"/>
              </a:rPr>
              <a:t> </a:t>
            </a:r>
            <a:r>
              <a:rPr sz="2000" b="1" dirty="0">
                <a:latin typeface="Calibri"/>
                <a:cs typeface="Calibri"/>
              </a:rPr>
              <a:t>dict()</a:t>
            </a:r>
            <a:r>
              <a:rPr sz="2000" b="1" spc="-25" dirty="0">
                <a:latin typeface="Calibri"/>
                <a:cs typeface="Calibri"/>
              </a:rPr>
              <a:t> </a:t>
            </a:r>
            <a:r>
              <a:rPr sz="1600" b="1" spc="-10" dirty="0">
                <a:latin typeface="Calibri"/>
                <a:cs typeface="Calibri"/>
              </a:rPr>
              <a:t>m</a:t>
            </a:r>
            <a:r>
              <a:rPr sz="1600" b="1" spc="-20" dirty="0">
                <a:latin typeface="Calibri"/>
                <a:cs typeface="Calibri"/>
              </a:rPr>
              <a:t>e</a:t>
            </a:r>
            <a:r>
              <a:rPr sz="1600" b="1" spc="-5" dirty="0">
                <a:latin typeface="Calibri"/>
                <a:cs typeface="Calibri"/>
              </a:rPr>
              <a:t>t</a:t>
            </a:r>
            <a:r>
              <a:rPr sz="1600" b="1" spc="-15" dirty="0">
                <a:latin typeface="Calibri"/>
                <a:cs typeface="Calibri"/>
              </a:rPr>
              <a:t>h</a:t>
            </a:r>
            <a:r>
              <a:rPr sz="1600" b="1" spc="-5" dirty="0">
                <a:latin typeface="Calibri"/>
                <a:cs typeface="Calibri"/>
              </a:rPr>
              <a:t>od</a:t>
            </a:r>
            <a:endParaRPr sz="1600">
              <a:latin typeface="Calibri"/>
              <a:cs typeface="Calibri"/>
            </a:endParaRPr>
          </a:p>
        </p:txBody>
      </p:sp>
      <p:grpSp>
        <p:nvGrpSpPr>
          <p:cNvPr id="34" name="object 34"/>
          <p:cNvGrpSpPr/>
          <p:nvPr/>
        </p:nvGrpSpPr>
        <p:grpSpPr>
          <a:xfrm>
            <a:off x="133324" y="2400300"/>
            <a:ext cx="8968105" cy="2843530"/>
            <a:chOff x="133324" y="2400300"/>
            <a:chExt cx="8968105" cy="2843530"/>
          </a:xfrm>
        </p:grpSpPr>
        <p:sp>
          <p:nvSpPr>
            <p:cNvPr id="35" name="object 35"/>
            <p:cNvSpPr/>
            <p:nvPr/>
          </p:nvSpPr>
          <p:spPr>
            <a:xfrm>
              <a:off x="4500499" y="2428875"/>
              <a:ext cx="4572000" cy="2786380"/>
            </a:xfrm>
            <a:custGeom>
              <a:avLst/>
              <a:gdLst/>
              <a:ahLst/>
              <a:cxnLst/>
              <a:rect l="l" t="t" r="r" b="b"/>
              <a:pathLst>
                <a:path w="4572000" h="2786379">
                  <a:moveTo>
                    <a:pt x="0" y="1285875"/>
                  </a:moveTo>
                  <a:lnTo>
                    <a:pt x="4572000" y="1285875"/>
                  </a:lnTo>
                  <a:lnTo>
                    <a:pt x="4572000" y="0"/>
                  </a:lnTo>
                  <a:lnTo>
                    <a:pt x="0" y="0"/>
                  </a:lnTo>
                  <a:lnTo>
                    <a:pt x="0" y="1285875"/>
                  </a:lnTo>
                  <a:close/>
                </a:path>
                <a:path w="4572000" h="2786379">
                  <a:moveTo>
                    <a:pt x="0" y="2786126"/>
                  </a:moveTo>
                  <a:lnTo>
                    <a:pt x="4572000" y="2786126"/>
                  </a:lnTo>
                  <a:lnTo>
                    <a:pt x="4572000" y="1428750"/>
                  </a:lnTo>
                  <a:lnTo>
                    <a:pt x="0" y="1428750"/>
                  </a:lnTo>
                  <a:lnTo>
                    <a:pt x="0" y="2786126"/>
                  </a:lnTo>
                  <a:close/>
                </a:path>
              </a:pathLst>
            </a:custGeom>
            <a:ln w="57150">
              <a:solidFill>
                <a:srgbClr val="C00000"/>
              </a:solidFill>
            </a:ln>
          </p:spPr>
          <p:txBody>
            <a:bodyPr wrap="square" lIns="0" tIns="0" rIns="0" bIns="0" rtlCol="0"/>
            <a:lstStyle/>
            <a:p>
              <a:endParaRPr/>
            </a:p>
          </p:txBody>
        </p:sp>
        <p:pic>
          <p:nvPicPr>
            <p:cNvPr id="36" name="object 36"/>
            <p:cNvPicPr/>
            <p:nvPr/>
          </p:nvPicPr>
          <p:blipFill>
            <a:blip r:embed="rId8" cstate="print"/>
            <a:stretch>
              <a:fillRect/>
            </a:stretch>
          </p:blipFill>
          <p:spPr>
            <a:xfrm>
              <a:off x="4572000" y="4500626"/>
              <a:ext cx="4429125" cy="657225"/>
            </a:xfrm>
            <a:prstGeom prst="rect">
              <a:avLst/>
            </a:prstGeom>
          </p:spPr>
        </p:pic>
        <p:sp>
          <p:nvSpPr>
            <p:cNvPr id="37" name="object 37"/>
            <p:cNvSpPr/>
            <p:nvPr/>
          </p:nvSpPr>
          <p:spPr>
            <a:xfrm>
              <a:off x="4567174" y="4495800"/>
              <a:ext cx="4438650" cy="666750"/>
            </a:xfrm>
            <a:custGeom>
              <a:avLst/>
              <a:gdLst/>
              <a:ahLst/>
              <a:cxnLst/>
              <a:rect l="l" t="t" r="r" b="b"/>
              <a:pathLst>
                <a:path w="4438650" h="666750">
                  <a:moveTo>
                    <a:pt x="0" y="666750"/>
                  </a:moveTo>
                  <a:lnTo>
                    <a:pt x="4438650" y="666750"/>
                  </a:lnTo>
                  <a:lnTo>
                    <a:pt x="4438650" y="0"/>
                  </a:lnTo>
                  <a:lnTo>
                    <a:pt x="0" y="0"/>
                  </a:lnTo>
                  <a:lnTo>
                    <a:pt x="0" y="666750"/>
                  </a:lnTo>
                  <a:close/>
                </a:path>
              </a:pathLst>
            </a:custGeom>
            <a:ln w="9525">
              <a:solidFill>
                <a:srgbClr val="C00000"/>
              </a:solidFill>
            </a:ln>
          </p:spPr>
          <p:txBody>
            <a:bodyPr wrap="square" lIns="0" tIns="0" rIns="0" bIns="0" rtlCol="0"/>
            <a:lstStyle/>
            <a:p>
              <a:endParaRPr/>
            </a:p>
          </p:txBody>
        </p:sp>
        <p:pic>
          <p:nvPicPr>
            <p:cNvPr id="38" name="object 38"/>
            <p:cNvPicPr/>
            <p:nvPr/>
          </p:nvPicPr>
          <p:blipFill>
            <a:blip r:embed="rId9" cstate="print"/>
            <a:stretch>
              <a:fillRect/>
            </a:stretch>
          </p:blipFill>
          <p:spPr>
            <a:xfrm>
              <a:off x="142849" y="3000362"/>
              <a:ext cx="4173474" cy="670572"/>
            </a:xfrm>
            <a:prstGeom prst="rect">
              <a:avLst/>
            </a:prstGeom>
          </p:spPr>
        </p:pic>
        <p:sp>
          <p:nvSpPr>
            <p:cNvPr id="39" name="object 39"/>
            <p:cNvSpPr/>
            <p:nvPr/>
          </p:nvSpPr>
          <p:spPr>
            <a:xfrm>
              <a:off x="138087" y="2995663"/>
              <a:ext cx="4183379" cy="680720"/>
            </a:xfrm>
            <a:custGeom>
              <a:avLst/>
              <a:gdLst/>
              <a:ahLst/>
              <a:cxnLst/>
              <a:rect l="l" t="t" r="r" b="b"/>
              <a:pathLst>
                <a:path w="4183379" h="680720">
                  <a:moveTo>
                    <a:pt x="0" y="680097"/>
                  </a:moveTo>
                  <a:lnTo>
                    <a:pt x="4182999" y="680097"/>
                  </a:lnTo>
                  <a:lnTo>
                    <a:pt x="4182999" y="0"/>
                  </a:lnTo>
                  <a:lnTo>
                    <a:pt x="0" y="0"/>
                  </a:lnTo>
                  <a:lnTo>
                    <a:pt x="0" y="680097"/>
                  </a:lnTo>
                  <a:close/>
                </a:path>
              </a:pathLst>
            </a:custGeom>
            <a:ln w="9525">
              <a:solidFill>
                <a:srgbClr val="C00000"/>
              </a:solidFill>
            </a:ln>
          </p:spPr>
          <p:txBody>
            <a:bodyPr wrap="square" lIns="0" tIns="0" rIns="0" bIns="0" rtlCol="0"/>
            <a:lstStyle/>
            <a:p>
              <a:endParaRPr/>
            </a:p>
          </p:txBody>
        </p:sp>
      </p:grpSp>
      <p:sp>
        <p:nvSpPr>
          <p:cNvPr id="40" name="object 40"/>
          <p:cNvSpPr/>
          <p:nvPr/>
        </p:nvSpPr>
        <p:spPr>
          <a:xfrm>
            <a:off x="0" y="0"/>
            <a:ext cx="9144000" cy="643255"/>
          </a:xfrm>
          <a:custGeom>
            <a:avLst/>
            <a:gdLst/>
            <a:ahLst/>
            <a:cxnLst/>
            <a:rect l="l" t="t" r="r" b="b"/>
            <a:pathLst>
              <a:path w="9144000" h="643255">
                <a:moveTo>
                  <a:pt x="9144000" y="0"/>
                </a:moveTo>
                <a:lnTo>
                  <a:pt x="0" y="0"/>
                </a:lnTo>
                <a:lnTo>
                  <a:pt x="0" y="642937"/>
                </a:lnTo>
                <a:lnTo>
                  <a:pt x="9144000" y="642937"/>
                </a:lnTo>
                <a:lnTo>
                  <a:pt x="9144000" y="0"/>
                </a:lnTo>
                <a:close/>
              </a:path>
            </a:pathLst>
          </a:custGeom>
          <a:solidFill>
            <a:srgbClr val="252525"/>
          </a:solidFill>
        </p:spPr>
        <p:txBody>
          <a:bodyPr wrap="square" lIns="0" tIns="0" rIns="0" bIns="0" rtlCol="0"/>
          <a:lstStyle/>
          <a:p>
            <a:endParaRPr/>
          </a:p>
        </p:txBody>
      </p:sp>
      <p:sp>
        <p:nvSpPr>
          <p:cNvPr id="41" name="object 41"/>
          <p:cNvSpPr txBox="1">
            <a:spLocks noGrp="1"/>
          </p:cNvSpPr>
          <p:nvPr>
            <p:ph type="title"/>
          </p:nvPr>
        </p:nvSpPr>
        <p:spPr>
          <a:xfrm>
            <a:off x="887374" y="0"/>
            <a:ext cx="7369175" cy="756920"/>
          </a:xfrm>
          <a:prstGeom prst="rect">
            <a:avLst/>
          </a:prstGeom>
        </p:spPr>
        <p:txBody>
          <a:bodyPr vert="horz" wrap="square" lIns="0" tIns="12700" rIns="0" bIns="0" rtlCol="0">
            <a:spAutoFit/>
          </a:bodyPr>
          <a:lstStyle/>
          <a:p>
            <a:pPr marL="12700">
              <a:lnSpc>
                <a:spcPct val="100000"/>
              </a:lnSpc>
              <a:spcBef>
                <a:spcPts val="100"/>
              </a:spcBef>
            </a:pPr>
            <a:r>
              <a:rPr sz="4000" i="0" spc="-5" dirty="0">
                <a:solidFill>
                  <a:srgbClr val="FFC000"/>
                </a:solidFill>
                <a:latin typeface="Calibri"/>
                <a:cs typeface="Calibri"/>
              </a:rPr>
              <a:t>FUNCTIONS</a:t>
            </a:r>
            <a:r>
              <a:rPr sz="4000" i="0" spc="-25" dirty="0">
                <a:solidFill>
                  <a:srgbClr val="FFC000"/>
                </a:solidFill>
                <a:latin typeface="Calibri"/>
                <a:cs typeface="Calibri"/>
              </a:rPr>
              <a:t> </a:t>
            </a:r>
            <a:r>
              <a:rPr sz="4000" i="0" dirty="0">
                <a:solidFill>
                  <a:srgbClr val="FFC000"/>
                </a:solidFill>
                <a:latin typeface="Calibri"/>
                <a:cs typeface="Calibri"/>
              </a:rPr>
              <a:t>IN</a:t>
            </a:r>
            <a:r>
              <a:rPr sz="4000" i="0" spc="-20" dirty="0">
                <a:solidFill>
                  <a:srgbClr val="FFC000"/>
                </a:solidFill>
                <a:latin typeface="Calibri"/>
                <a:cs typeface="Calibri"/>
              </a:rPr>
              <a:t> </a:t>
            </a:r>
            <a:r>
              <a:rPr sz="4000" i="0" spc="-40" dirty="0">
                <a:solidFill>
                  <a:srgbClr val="FFC000"/>
                </a:solidFill>
                <a:latin typeface="Calibri"/>
                <a:cs typeface="Calibri"/>
              </a:rPr>
              <a:t>DICTIONARY:</a:t>
            </a:r>
            <a:r>
              <a:rPr sz="4000" i="0" spc="-85" dirty="0">
                <a:solidFill>
                  <a:srgbClr val="FFC000"/>
                </a:solidFill>
                <a:latin typeface="Calibri"/>
                <a:cs typeface="Calibri"/>
              </a:rPr>
              <a:t> </a:t>
            </a:r>
            <a:r>
              <a:rPr sz="4800" i="0" u="heavy" dirty="0">
                <a:solidFill>
                  <a:srgbClr val="FFFF00"/>
                </a:solidFill>
                <a:uFill>
                  <a:solidFill>
                    <a:srgbClr val="FFFF00"/>
                  </a:solidFill>
                </a:uFill>
                <a:latin typeface="Calibri"/>
                <a:cs typeface="Calibri"/>
              </a:rPr>
              <a:t>dict()</a:t>
            </a:r>
            <a:endParaRPr sz="4800">
              <a:latin typeface="Calibri"/>
              <a:cs typeface="Calibri"/>
            </a:endParaRPr>
          </a:p>
        </p:txBody>
      </p:sp>
      <p:graphicFrame>
        <p:nvGraphicFramePr>
          <p:cNvPr id="42" name="object 42"/>
          <p:cNvGraphicFramePr>
            <a:graphicFrameLocks noGrp="1"/>
          </p:cNvGraphicFramePr>
          <p:nvPr/>
        </p:nvGraphicFramePr>
        <p:xfrm>
          <a:off x="52355" y="580262"/>
          <a:ext cx="9001758" cy="1349056"/>
        </p:xfrm>
        <a:graphic>
          <a:graphicData uri="http://schemas.openxmlformats.org/drawingml/2006/table">
            <a:tbl>
              <a:tblPr firstRow="1" bandRow="1">
                <a:tableStyleId>{2D5ABB26-0587-4C30-8999-92F81FD0307C}</a:tableStyleId>
              </a:tblPr>
              <a:tblGrid>
                <a:gridCol w="5857875"/>
                <a:gridCol w="214629"/>
                <a:gridCol w="2929254"/>
              </a:tblGrid>
              <a:tr h="581342">
                <a:tc rowSpan="3">
                  <a:txBody>
                    <a:bodyPr/>
                    <a:lstStyle/>
                    <a:p>
                      <a:pPr marL="90805">
                        <a:lnSpc>
                          <a:spcPct val="100000"/>
                        </a:lnSpc>
                        <a:spcBef>
                          <a:spcPts val="220"/>
                        </a:spcBef>
                      </a:pPr>
                      <a:r>
                        <a:rPr sz="4000" b="1" spc="-165" dirty="0">
                          <a:solidFill>
                            <a:srgbClr val="C00000"/>
                          </a:solidFill>
                          <a:latin typeface="Times New Roman"/>
                          <a:cs typeface="Times New Roman"/>
                        </a:rPr>
                        <a:t>dict(</a:t>
                      </a:r>
                      <a:r>
                        <a:rPr sz="4000" b="1" spc="-75" dirty="0">
                          <a:solidFill>
                            <a:srgbClr val="C00000"/>
                          </a:solidFill>
                          <a:latin typeface="Times New Roman"/>
                          <a:cs typeface="Times New Roman"/>
                        </a:rPr>
                        <a:t> </a:t>
                      </a:r>
                      <a:r>
                        <a:rPr sz="4000" b="1" spc="-160" dirty="0">
                          <a:solidFill>
                            <a:srgbClr val="C00000"/>
                          </a:solidFill>
                          <a:latin typeface="Times New Roman"/>
                          <a:cs typeface="Times New Roman"/>
                        </a:rPr>
                        <a:t>)</a:t>
                      </a:r>
                      <a:endParaRPr sz="4000">
                        <a:latin typeface="Times New Roman"/>
                        <a:cs typeface="Times New Roman"/>
                      </a:endParaRPr>
                    </a:p>
                    <a:p>
                      <a:pPr marL="90805" marR="226060">
                        <a:lnSpc>
                          <a:spcPts val="2390"/>
                        </a:lnSpc>
                        <a:spcBef>
                          <a:spcPts val="254"/>
                        </a:spcBef>
                      </a:pPr>
                      <a:r>
                        <a:rPr sz="2000" dirty="0">
                          <a:latin typeface="Calibri"/>
                          <a:cs typeface="Calibri"/>
                        </a:rPr>
                        <a:t>It</a:t>
                      </a:r>
                      <a:r>
                        <a:rPr sz="2000" spc="-10" dirty="0">
                          <a:latin typeface="Calibri"/>
                          <a:cs typeface="Calibri"/>
                        </a:rPr>
                        <a:t> </a:t>
                      </a:r>
                      <a:r>
                        <a:rPr sz="2000" dirty="0">
                          <a:latin typeface="Calibri"/>
                          <a:cs typeface="Calibri"/>
                        </a:rPr>
                        <a:t>is</a:t>
                      </a:r>
                      <a:r>
                        <a:rPr sz="2000" spc="10" dirty="0">
                          <a:latin typeface="Calibri"/>
                          <a:cs typeface="Calibri"/>
                        </a:rPr>
                        <a:t> </a:t>
                      </a:r>
                      <a:r>
                        <a:rPr sz="2000" dirty="0">
                          <a:latin typeface="Calibri"/>
                          <a:cs typeface="Calibri"/>
                        </a:rPr>
                        <a:t>a </a:t>
                      </a:r>
                      <a:r>
                        <a:rPr sz="2000" spc="-5" dirty="0">
                          <a:latin typeface="Calibri"/>
                          <a:cs typeface="Calibri"/>
                        </a:rPr>
                        <a:t>built-in</a:t>
                      </a:r>
                      <a:r>
                        <a:rPr sz="2000" dirty="0">
                          <a:latin typeface="Calibri"/>
                          <a:cs typeface="Calibri"/>
                        </a:rPr>
                        <a:t> function</a:t>
                      </a:r>
                      <a:r>
                        <a:rPr sz="2000" spc="-25" dirty="0">
                          <a:latin typeface="Calibri"/>
                          <a:cs typeface="Calibri"/>
                        </a:rPr>
                        <a:t> </a:t>
                      </a:r>
                      <a:r>
                        <a:rPr sz="2000" spc="-5" dirty="0">
                          <a:latin typeface="Calibri"/>
                          <a:cs typeface="Calibri"/>
                        </a:rPr>
                        <a:t>that</a:t>
                      </a:r>
                      <a:r>
                        <a:rPr sz="2000" dirty="0">
                          <a:latin typeface="Calibri"/>
                          <a:cs typeface="Calibri"/>
                        </a:rPr>
                        <a:t> </a:t>
                      </a:r>
                      <a:r>
                        <a:rPr sz="2000" spc="-5" dirty="0">
                          <a:latin typeface="Calibri"/>
                          <a:cs typeface="Calibri"/>
                        </a:rPr>
                        <a:t>returns</a:t>
                      </a:r>
                      <a:r>
                        <a:rPr sz="2000" dirty="0">
                          <a:latin typeface="Calibri"/>
                          <a:cs typeface="Calibri"/>
                        </a:rPr>
                        <a:t> a</a:t>
                      </a:r>
                      <a:r>
                        <a:rPr sz="2000" spc="5" dirty="0">
                          <a:latin typeface="Calibri"/>
                          <a:cs typeface="Calibri"/>
                        </a:rPr>
                        <a:t> </a:t>
                      </a:r>
                      <a:r>
                        <a:rPr sz="2000" spc="-5" dirty="0">
                          <a:latin typeface="Calibri"/>
                          <a:cs typeface="Calibri"/>
                        </a:rPr>
                        <a:t>dictionary</a:t>
                      </a:r>
                      <a:r>
                        <a:rPr sz="2000" dirty="0">
                          <a:latin typeface="Calibri"/>
                          <a:cs typeface="Calibri"/>
                        </a:rPr>
                        <a:t> </a:t>
                      </a:r>
                      <a:r>
                        <a:rPr sz="2000" spc="-5" dirty="0">
                          <a:latin typeface="Calibri"/>
                          <a:cs typeface="Calibri"/>
                        </a:rPr>
                        <a:t>object </a:t>
                      </a:r>
                      <a:r>
                        <a:rPr sz="2000" spc="-434" dirty="0">
                          <a:latin typeface="Calibri"/>
                          <a:cs typeface="Calibri"/>
                        </a:rPr>
                        <a:t> </a:t>
                      </a:r>
                      <a:r>
                        <a:rPr sz="2000" spc="-5" dirty="0">
                          <a:latin typeface="Calibri"/>
                          <a:cs typeface="Calibri"/>
                        </a:rPr>
                        <a:t>or</a:t>
                      </a:r>
                      <a:r>
                        <a:rPr sz="2000" spc="-15" dirty="0">
                          <a:latin typeface="Calibri"/>
                          <a:cs typeface="Calibri"/>
                        </a:rPr>
                        <a:t> </a:t>
                      </a:r>
                      <a:r>
                        <a:rPr sz="2000" spc="-5" dirty="0">
                          <a:latin typeface="Calibri"/>
                          <a:cs typeface="Calibri"/>
                        </a:rPr>
                        <a:t>simply</a:t>
                      </a:r>
                      <a:r>
                        <a:rPr sz="2000" dirty="0">
                          <a:latin typeface="Calibri"/>
                          <a:cs typeface="Calibri"/>
                        </a:rPr>
                        <a:t> </a:t>
                      </a:r>
                      <a:r>
                        <a:rPr sz="2000" spc="-10" dirty="0">
                          <a:latin typeface="Calibri"/>
                          <a:cs typeface="Calibri"/>
                        </a:rPr>
                        <a:t>creates</a:t>
                      </a:r>
                      <a:r>
                        <a:rPr sz="2000" spc="20" dirty="0">
                          <a:latin typeface="Calibri"/>
                          <a:cs typeface="Calibri"/>
                        </a:rPr>
                        <a:t> </a:t>
                      </a:r>
                      <a:r>
                        <a:rPr sz="2000" dirty="0">
                          <a:latin typeface="Calibri"/>
                          <a:cs typeface="Calibri"/>
                        </a:rPr>
                        <a:t>a dictionary</a:t>
                      </a:r>
                      <a:r>
                        <a:rPr sz="2000" spc="-5" dirty="0">
                          <a:latin typeface="Calibri"/>
                          <a:cs typeface="Calibri"/>
                        </a:rPr>
                        <a:t> in </a:t>
                      </a:r>
                      <a:r>
                        <a:rPr sz="2000" dirty="0">
                          <a:latin typeface="Calibri"/>
                          <a:cs typeface="Calibri"/>
                        </a:rPr>
                        <a:t>Python.</a:t>
                      </a:r>
                      <a:endParaRPr sz="2000">
                        <a:latin typeface="Calibri"/>
                        <a:cs typeface="Calibri"/>
                      </a:endParaRPr>
                    </a:p>
                  </a:txBody>
                  <a:tcPr marL="0" marR="0" marT="27940" marB="0">
                    <a:lnL w="38100">
                      <a:solidFill>
                        <a:srgbClr val="FFC000"/>
                      </a:solidFill>
                      <a:prstDash val="solid"/>
                    </a:lnL>
                    <a:lnR w="38100">
                      <a:solidFill>
                        <a:srgbClr val="FFC000"/>
                      </a:solidFill>
                      <a:prstDash val="solid"/>
                    </a:lnR>
                    <a:lnT w="38100">
                      <a:solidFill>
                        <a:srgbClr val="FFC000"/>
                      </a:solidFill>
                      <a:prstDash val="solid"/>
                    </a:lnT>
                    <a:lnB w="38100">
                      <a:solidFill>
                        <a:srgbClr val="FFC000"/>
                      </a:solidFill>
                      <a:prstDash val="solid"/>
                    </a:lnB>
                    <a:solidFill>
                      <a:srgbClr val="CCFF99"/>
                    </a:solidFill>
                  </a:tcPr>
                </a:tc>
                <a:tc rowSpan="3">
                  <a:txBody>
                    <a:bodyPr/>
                    <a:lstStyle/>
                    <a:p>
                      <a:pPr>
                        <a:lnSpc>
                          <a:spcPct val="100000"/>
                        </a:lnSpc>
                      </a:pPr>
                      <a:endParaRPr sz="1800">
                        <a:latin typeface="Times New Roman"/>
                        <a:cs typeface="Times New Roman"/>
                      </a:endParaRPr>
                    </a:p>
                  </a:txBody>
                  <a:tcPr marL="0" marR="0" marT="0" marB="0">
                    <a:lnL w="38100">
                      <a:solidFill>
                        <a:srgbClr val="FFC000"/>
                      </a:solidFill>
                      <a:prstDash val="solid"/>
                    </a:lnL>
                    <a:lnT w="38100">
                      <a:solidFill>
                        <a:srgbClr val="FFC000"/>
                      </a:solidFill>
                      <a:prstDash val="solid"/>
                    </a:lnT>
                  </a:tcPr>
                </a:tc>
                <a:tc>
                  <a:txBody>
                    <a:bodyPr/>
                    <a:lstStyle/>
                    <a:p>
                      <a:pPr marL="635" algn="ctr">
                        <a:lnSpc>
                          <a:spcPts val="1905"/>
                        </a:lnSpc>
                        <a:spcBef>
                          <a:spcPts val="414"/>
                        </a:spcBef>
                      </a:pPr>
                      <a:r>
                        <a:rPr sz="1600" b="1" spc="-10" dirty="0">
                          <a:latin typeface="Calibri"/>
                          <a:cs typeface="Calibri"/>
                        </a:rPr>
                        <a:t>Creating</a:t>
                      </a:r>
                      <a:r>
                        <a:rPr sz="1600" b="1" dirty="0">
                          <a:latin typeface="Calibri"/>
                          <a:cs typeface="Calibri"/>
                        </a:rPr>
                        <a:t> </a:t>
                      </a:r>
                      <a:r>
                        <a:rPr sz="1600" b="1" spc="-10" dirty="0">
                          <a:latin typeface="Calibri"/>
                          <a:cs typeface="Calibri"/>
                        </a:rPr>
                        <a:t>empty</a:t>
                      </a:r>
                      <a:r>
                        <a:rPr sz="1600" b="1" spc="15" dirty="0">
                          <a:latin typeface="Calibri"/>
                          <a:cs typeface="Calibri"/>
                        </a:rPr>
                        <a:t> </a:t>
                      </a:r>
                      <a:r>
                        <a:rPr sz="1600" b="1" spc="-5" dirty="0">
                          <a:latin typeface="Calibri"/>
                          <a:cs typeface="Calibri"/>
                        </a:rPr>
                        <a:t>dictionary</a:t>
                      </a:r>
                      <a:r>
                        <a:rPr sz="1600" b="1" dirty="0">
                          <a:latin typeface="Calibri"/>
                          <a:cs typeface="Calibri"/>
                        </a:rPr>
                        <a:t> </a:t>
                      </a:r>
                      <a:r>
                        <a:rPr sz="1600" b="1" spc="-10" dirty="0">
                          <a:latin typeface="Calibri"/>
                          <a:cs typeface="Calibri"/>
                        </a:rPr>
                        <a:t>with</a:t>
                      </a:r>
                      <a:endParaRPr sz="1600">
                        <a:latin typeface="Calibri"/>
                        <a:cs typeface="Calibri"/>
                      </a:endParaRPr>
                    </a:p>
                    <a:p>
                      <a:pPr algn="ctr">
                        <a:lnSpc>
                          <a:spcPts val="2155"/>
                        </a:lnSpc>
                      </a:pPr>
                      <a:r>
                        <a:rPr sz="2000" b="1" dirty="0">
                          <a:solidFill>
                            <a:srgbClr val="FF0000"/>
                          </a:solidFill>
                          <a:latin typeface="Calibri"/>
                          <a:cs typeface="Calibri"/>
                        </a:rPr>
                        <a:t>dict()</a:t>
                      </a:r>
                      <a:r>
                        <a:rPr sz="2000" b="1" spc="-60" dirty="0">
                          <a:solidFill>
                            <a:srgbClr val="FF0000"/>
                          </a:solidFill>
                          <a:latin typeface="Calibri"/>
                          <a:cs typeface="Calibri"/>
                        </a:rPr>
                        <a:t> </a:t>
                      </a:r>
                      <a:r>
                        <a:rPr sz="1800" b="1" spc="-5" dirty="0">
                          <a:latin typeface="Calibri"/>
                          <a:cs typeface="Calibri"/>
                        </a:rPr>
                        <a:t>method</a:t>
                      </a:r>
                      <a:endParaRPr sz="1800">
                        <a:latin typeface="Calibri"/>
                        <a:cs typeface="Calibri"/>
                      </a:endParaRPr>
                    </a:p>
                  </a:txBody>
                  <a:tcPr marL="0" marR="0" marT="52704" marB="0">
                    <a:lnR w="9525">
                      <a:solidFill>
                        <a:srgbClr val="001F5F"/>
                      </a:solidFill>
                      <a:prstDash val="solid"/>
                    </a:lnR>
                    <a:lnT w="86487">
                      <a:solidFill>
                        <a:srgbClr val="001F5F"/>
                      </a:solidFill>
                      <a:prstDash val="solid"/>
                    </a:lnT>
                    <a:lnB w="19050">
                      <a:solidFill>
                        <a:srgbClr val="17375E"/>
                      </a:solidFill>
                      <a:prstDash val="solid"/>
                    </a:lnB>
                    <a:solidFill>
                      <a:srgbClr val="DCE6F1"/>
                    </a:solidFill>
                  </a:tcPr>
                </a:tc>
              </a:tr>
              <a:tr h="84454">
                <a:tc vMerge="1">
                  <a:txBody>
                    <a:bodyPr/>
                    <a:lstStyle/>
                    <a:p>
                      <a:endParaRPr/>
                    </a:p>
                  </a:txBody>
                  <a:tcPr marL="0" marR="0" marT="27940" marB="0">
                    <a:lnL w="38100">
                      <a:solidFill>
                        <a:srgbClr val="FFC000"/>
                      </a:solidFill>
                      <a:prstDash val="solid"/>
                    </a:lnL>
                    <a:lnR w="38100">
                      <a:solidFill>
                        <a:srgbClr val="FFC000"/>
                      </a:solidFill>
                      <a:prstDash val="solid"/>
                    </a:lnR>
                    <a:lnT w="38100">
                      <a:solidFill>
                        <a:srgbClr val="FFC000"/>
                      </a:solidFill>
                      <a:prstDash val="solid"/>
                    </a:lnT>
                    <a:lnB w="38100">
                      <a:solidFill>
                        <a:srgbClr val="FFC000"/>
                      </a:solidFill>
                      <a:prstDash val="solid"/>
                    </a:lnB>
                    <a:solidFill>
                      <a:srgbClr val="CCFF99"/>
                    </a:solidFill>
                  </a:tcPr>
                </a:tc>
                <a:tc vMerge="1">
                  <a:txBody>
                    <a:bodyPr/>
                    <a:lstStyle/>
                    <a:p>
                      <a:endParaRPr/>
                    </a:p>
                  </a:txBody>
                  <a:tcPr marL="0" marR="0" marT="0" marB="0">
                    <a:lnL w="38100">
                      <a:solidFill>
                        <a:srgbClr val="FFC000"/>
                      </a:solidFill>
                      <a:prstDash val="solid"/>
                    </a:lnL>
                    <a:lnT w="38100">
                      <a:solidFill>
                        <a:srgbClr val="FFC000"/>
                      </a:solidFill>
                      <a:prstDash val="solid"/>
                    </a:lnT>
                  </a:tcPr>
                </a:tc>
                <a:tc>
                  <a:txBody>
                    <a:bodyPr/>
                    <a:lstStyle/>
                    <a:p>
                      <a:pPr>
                        <a:lnSpc>
                          <a:spcPct val="100000"/>
                        </a:lnSpc>
                      </a:pPr>
                      <a:endParaRPr sz="400">
                        <a:latin typeface="Times New Roman"/>
                        <a:cs typeface="Times New Roman"/>
                      </a:endParaRPr>
                    </a:p>
                  </a:txBody>
                  <a:tcPr marL="0" marR="0" marT="0" marB="0">
                    <a:lnL w="9525">
                      <a:solidFill>
                        <a:srgbClr val="001F5F"/>
                      </a:solidFill>
                      <a:prstDash val="solid"/>
                    </a:lnL>
                    <a:lnR w="9525">
                      <a:solidFill>
                        <a:srgbClr val="001F5F"/>
                      </a:solidFill>
                      <a:prstDash val="solid"/>
                    </a:lnR>
                    <a:lnT w="19050">
                      <a:solidFill>
                        <a:srgbClr val="17375E"/>
                      </a:solidFill>
                      <a:prstDash val="solid"/>
                    </a:lnT>
                    <a:lnB w="9525">
                      <a:solidFill>
                        <a:srgbClr val="001F5F"/>
                      </a:solidFill>
                      <a:prstDash val="solid"/>
                    </a:lnB>
                  </a:tcPr>
                </a:tc>
              </a:tr>
              <a:tr h="683260">
                <a:tc vMerge="1">
                  <a:txBody>
                    <a:bodyPr/>
                    <a:lstStyle/>
                    <a:p>
                      <a:endParaRPr/>
                    </a:p>
                  </a:txBody>
                  <a:tcPr marL="0" marR="0" marT="27940" marB="0">
                    <a:lnL w="38100">
                      <a:solidFill>
                        <a:srgbClr val="FFC000"/>
                      </a:solidFill>
                      <a:prstDash val="solid"/>
                    </a:lnL>
                    <a:lnR w="38100">
                      <a:solidFill>
                        <a:srgbClr val="FFC000"/>
                      </a:solidFill>
                      <a:prstDash val="solid"/>
                    </a:lnR>
                    <a:lnT w="38100">
                      <a:solidFill>
                        <a:srgbClr val="FFC000"/>
                      </a:solidFill>
                      <a:prstDash val="solid"/>
                    </a:lnT>
                    <a:lnB w="38100">
                      <a:solidFill>
                        <a:srgbClr val="FFC000"/>
                      </a:solidFill>
                      <a:prstDash val="solid"/>
                    </a:lnB>
                    <a:solidFill>
                      <a:srgbClr val="CCFF99"/>
                    </a:solidFill>
                  </a:tcPr>
                </a:tc>
                <a:tc vMerge="1">
                  <a:txBody>
                    <a:bodyPr/>
                    <a:lstStyle/>
                    <a:p>
                      <a:endParaRPr/>
                    </a:p>
                  </a:txBody>
                  <a:tcPr marL="0" marR="0" marT="0" marB="0">
                    <a:lnL w="38100">
                      <a:solidFill>
                        <a:srgbClr val="FFC000"/>
                      </a:solidFill>
                      <a:prstDash val="solid"/>
                    </a:lnL>
                    <a:lnT w="38100">
                      <a:solidFill>
                        <a:srgbClr val="FFC000"/>
                      </a:solidFill>
                      <a:prstDash val="solid"/>
                    </a:lnT>
                  </a:tcPr>
                </a:tc>
                <a:tc>
                  <a:txBody>
                    <a:bodyPr/>
                    <a:lstStyle/>
                    <a:p>
                      <a:pPr>
                        <a:lnSpc>
                          <a:spcPct val="100000"/>
                        </a:lnSpc>
                      </a:pPr>
                      <a:endParaRPr sz="1800">
                        <a:latin typeface="Times New Roman"/>
                        <a:cs typeface="Times New Roman"/>
                      </a:endParaRPr>
                    </a:p>
                  </a:txBody>
                  <a:tcPr marL="0" marR="0" marT="0" marB="0">
                    <a:lnL w="76200">
                      <a:solidFill>
                        <a:srgbClr val="001F5F"/>
                      </a:solidFill>
                      <a:prstDash val="solid"/>
                    </a:lnL>
                    <a:lnR w="76200">
                      <a:solidFill>
                        <a:srgbClr val="001F5F"/>
                      </a:solidFill>
                      <a:prstDash val="solid"/>
                    </a:lnR>
                    <a:lnT w="9525">
                      <a:solidFill>
                        <a:srgbClr val="001F5F"/>
                      </a:solidFill>
                      <a:prstDash val="solid"/>
                    </a:lnT>
                    <a:lnB w="76200">
                      <a:solidFill>
                        <a:srgbClr val="001F5F"/>
                      </a:solidFill>
                      <a:prstDash val="solid"/>
                    </a:lnB>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78739" y="596849"/>
            <a:ext cx="2319655" cy="514350"/>
          </a:xfrm>
          <a:prstGeom prst="rect">
            <a:avLst/>
          </a:prstGeom>
        </p:spPr>
        <p:txBody>
          <a:bodyPr vert="horz" wrap="square" lIns="0" tIns="13335" rIns="0" bIns="0" rtlCol="0">
            <a:spAutoFit/>
          </a:bodyPr>
          <a:lstStyle/>
          <a:p>
            <a:pPr marL="12700">
              <a:lnSpc>
                <a:spcPct val="100000"/>
              </a:lnSpc>
              <a:spcBef>
                <a:spcPts val="105"/>
              </a:spcBef>
            </a:pPr>
            <a:r>
              <a:rPr sz="3200" u="heavy" spc="50" dirty="0">
                <a:uFill>
                  <a:solidFill>
                    <a:srgbClr val="000000"/>
                  </a:solidFill>
                </a:uFill>
                <a:latin typeface="Arial MT"/>
                <a:cs typeface="Arial MT"/>
              </a:rPr>
              <a:t>CONTENTS</a:t>
            </a:r>
            <a:endParaRPr sz="3200">
              <a:latin typeface="Arial MT"/>
              <a:cs typeface="Arial MT"/>
            </a:endParaRPr>
          </a:p>
        </p:txBody>
      </p:sp>
      <p:sp>
        <p:nvSpPr>
          <p:cNvPr id="3" name="object 3"/>
          <p:cNvSpPr/>
          <p:nvPr/>
        </p:nvSpPr>
        <p:spPr>
          <a:xfrm>
            <a:off x="-32" y="1071625"/>
            <a:ext cx="2929255" cy="4155440"/>
          </a:xfrm>
          <a:custGeom>
            <a:avLst/>
            <a:gdLst/>
            <a:ahLst/>
            <a:cxnLst/>
            <a:rect l="l" t="t" r="r" b="b"/>
            <a:pathLst>
              <a:path w="2929255" h="4155440">
                <a:moveTo>
                  <a:pt x="2929001" y="0"/>
                </a:moveTo>
                <a:lnTo>
                  <a:pt x="0" y="0"/>
                </a:lnTo>
                <a:lnTo>
                  <a:pt x="0" y="4154931"/>
                </a:lnTo>
                <a:lnTo>
                  <a:pt x="2929001" y="4154931"/>
                </a:lnTo>
                <a:lnTo>
                  <a:pt x="2929001" y="0"/>
                </a:lnTo>
                <a:close/>
              </a:path>
            </a:pathLst>
          </a:custGeom>
          <a:solidFill>
            <a:srgbClr val="252525"/>
          </a:solidFill>
        </p:spPr>
        <p:txBody>
          <a:bodyPr wrap="square" lIns="0" tIns="0" rIns="0" bIns="0" rtlCol="0"/>
          <a:lstStyle/>
          <a:p>
            <a:endParaRPr/>
          </a:p>
        </p:txBody>
      </p:sp>
      <p:sp>
        <p:nvSpPr>
          <p:cNvPr id="4" name="object 4"/>
          <p:cNvSpPr txBox="1"/>
          <p:nvPr/>
        </p:nvSpPr>
        <p:spPr>
          <a:xfrm>
            <a:off x="78739" y="1087958"/>
            <a:ext cx="2679700" cy="4051300"/>
          </a:xfrm>
          <a:prstGeom prst="rect">
            <a:avLst/>
          </a:prstGeom>
        </p:spPr>
        <p:txBody>
          <a:bodyPr vert="horz" wrap="square" lIns="0" tIns="13335" rIns="0" bIns="0" rtlCol="0">
            <a:spAutoFit/>
          </a:bodyPr>
          <a:lstStyle/>
          <a:p>
            <a:pPr marL="12700">
              <a:lnSpc>
                <a:spcPct val="100000"/>
              </a:lnSpc>
              <a:spcBef>
                <a:spcPts val="105"/>
              </a:spcBef>
            </a:pPr>
            <a:r>
              <a:rPr sz="2000" b="1" u="heavy" spc="-5" dirty="0">
                <a:solidFill>
                  <a:srgbClr val="FFC000"/>
                </a:solidFill>
                <a:uFill>
                  <a:solidFill>
                    <a:srgbClr val="FFC000"/>
                  </a:solidFill>
                </a:uFill>
                <a:latin typeface="Calibri"/>
                <a:cs typeface="Calibri"/>
              </a:rPr>
              <a:t>Introduction</a:t>
            </a:r>
            <a:r>
              <a:rPr sz="2000" b="1" u="heavy" spc="-60" dirty="0">
                <a:solidFill>
                  <a:srgbClr val="FFC000"/>
                </a:solidFill>
                <a:uFill>
                  <a:solidFill>
                    <a:srgbClr val="FFC000"/>
                  </a:solidFill>
                </a:uFill>
                <a:latin typeface="Calibri"/>
                <a:cs typeface="Calibri"/>
              </a:rPr>
              <a:t> </a:t>
            </a:r>
            <a:r>
              <a:rPr sz="2000" b="1" u="heavy" dirty="0">
                <a:solidFill>
                  <a:srgbClr val="FFC000"/>
                </a:solidFill>
                <a:uFill>
                  <a:solidFill>
                    <a:srgbClr val="FFC000"/>
                  </a:solidFill>
                </a:uFill>
                <a:latin typeface="Calibri"/>
                <a:cs typeface="Calibri"/>
              </a:rPr>
              <a:t>:</a:t>
            </a:r>
            <a:endParaRPr sz="2000">
              <a:latin typeface="Calibri"/>
              <a:cs typeface="Calibri"/>
            </a:endParaRPr>
          </a:p>
          <a:p>
            <a:pPr marL="12700" marR="1793239">
              <a:lnSpc>
                <a:spcPct val="100000"/>
              </a:lnSpc>
              <a:spcBef>
                <a:spcPts val="30"/>
              </a:spcBef>
            </a:pPr>
            <a:r>
              <a:rPr sz="1600" spc="-10" dirty="0">
                <a:solidFill>
                  <a:srgbClr val="FFC000"/>
                </a:solidFill>
                <a:latin typeface="Calibri"/>
                <a:cs typeface="Calibri"/>
              </a:rPr>
              <a:t>D</a:t>
            </a:r>
            <a:r>
              <a:rPr sz="1600" spc="-20" dirty="0">
                <a:solidFill>
                  <a:srgbClr val="FFC000"/>
                </a:solidFill>
                <a:latin typeface="Calibri"/>
                <a:cs typeface="Calibri"/>
              </a:rPr>
              <a:t>e</a:t>
            </a:r>
            <a:r>
              <a:rPr sz="1600" spc="-5" dirty="0">
                <a:solidFill>
                  <a:srgbClr val="FFC000"/>
                </a:solidFill>
                <a:latin typeface="Calibri"/>
                <a:cs typeface="Calibri"/>
              </a:rPr>
              <a:t>fi</a:t>
            </a:r>
            <a:r>
              <a:rPr sz="1600" spc="-10" dirty="0">
                <a:solidFill>
                  <a:srgbClr val="FFC000"/>
                </a:solidFill>
                <a:latin typeface="Calibri"/>
                <a:cs typeface="Calibri"/>
              </a:rPr>
              <a:t>n</a:t>
            </a:r>
            <a:r>
              <a:rPr sz="1600" spc="-5" dirty="0">
                <a:solidFill>
                  <a:srgbClr val="FFC000"/>
                </a:solidFill>
                <a:latin typeface="Calibri"/>
                <a:cs typeface="Calibri"/>
              </a:rPr>
              <a:t>iti</a:t>
            </a:r>
            <a:r>
              <a:rPr sz="1600" spc="-10" dirty="0">
                <a:solidFill>
                  <a:srgbClr val="FFC000"/>
                </a:solidFill>
                <a:latin typeface="Calibri"/>
                <a:cs typeface="Calibri"/>
              </a:rPr>
              <a:t>on,  Creation,</a:t>
            </a:r>
            <a:endParaRPr sz="1600">
              <a:latin typeface="Calibri"/>
              <a:cs typeface="Calibri"/>
            </a:endParaRPr>
          </a:p>
          <a:p>
            <a:pPr marL="12700" marR="1002030">
              <a:lnSpc>
                <a:spcPct val="100000"/>
              </a:lnSpc>
            </a:pPr>
            <a:r>
              <a:rPr sz="1600" spc="-5" dirty="0">
                <a:solidFill>
                  <a:srgbClr val="FFC000"/>
                </a:solidFill>
                <a:latin typeface="Calibri"/>
                <a:cs typeface="Calibri"/>
              </a:rPr>
              <a:t>Accessing </a:t>
            </a:r>
            <a:r>
              <a:rPr sz="1600" spc="-10" dirty="0">
                <a:solidFill>
                  <a:srgbClr val="FFC000"/>
                </a:solidFill>
                <a:latin typeface="Calibri"/>
                <a:cs typeface="Calibri"/>
              </a:rPr>
              <a:t>elements, </a:t>
            </a:r>
            <a:r>
              <a:rPr sz="1600" spc="-350" dirty="0">
                <a:solidFill>
                  <a:srgbClr val="FFC000"/>
                </a:solidFill>
                <a:latin typeface="Calibri"/>
                <a:cs typeface="Calibri"/>
              </a:rPr>
              <a:t> </a:t>
            </a:r>
            <a:r>
              <a:rPr sz="1600" spc="-5" dirty="0">
                <a:solidFill>
                  <a:srgbClr val="FFC000"/>
                </a:solidFill>
                <a:latin typeface="Calibri"/>
                <a:cs typeface="Calibri"/>
              </a:rPr>
              <a:t>Add</a:t>
            </a:r>
            <a:r>
              <a:rPr sz="1600" spc="350" dirty="0">
                <a:solidFill>
                  <a:srgbClr val="FFC000"/>
                </a:solidFill>
                <a:latin typeface="Calibri"/>
                <a:cs typeface="Calibri"/>
              </a:rPr>
              <a:t> </a:t>
            </a:r>
            <a:r>
              <a:rPr sz="1600" spc="-5" dirty="0">
                <a:solidFill>
                  <a:srgbClr val="FFC000"/>
                </a:solidFill>
                <a:latin typeface="Calibri"/>
                <a:cs typeface="Calibri"/>
              </a:rPr>
              <a:t>an </a:t>
            </a:r>
            <a:r>
              <a:rPr sz="1600" spc="-10" dirty="0">
                <a:solidFill>
                  <a:srgbClr val="FFC000"/>
                </a:solidFill>
                <a:latin typeface="Calibri"/>
                <a:cs typeface="Calibri"/>
              </a:rPr>
              <a:t>item, </a:t>
            </a:r>
            <a:r>
              <a:rPr sz="1600" spc="-5" dirty="0">
                <a:solidFill>
                  <a:srgbClr val="FFC000"/>
                </a:solidFill>
                <a:latin typeface="Calibri"/>
                <a:cs typeface="Calibri"/>
              </a:rPr>
              <a:t> </a:t>
            </a:r>
            <a:r>
              <a:rPr sz="1600" dirty="0">
                <a:solidFill>
                  <a:srgbClr val="FFC000"/>
                </a:solidFill>
                <a:latin typeface="Calibri"/>
                <a:cs typeface="Calibri"/>
              </a:rPr>
              <a:t>Modify</a:t>
            </a:r>
            <a:r>
              <a:rPr sz="1600" spc="-30" dirty="0">
                <a:solidFill>
                  <a:srgbClr val="FFC000"/>
                </a:solidFill>
                <a:latin typeface="Calibri"/>
                <a:cs typeface="Calibri"/>
              </a:rPr>
              <a:t> </a:t>
            </a:r>
            <a:r>
              <a:rPr sz="1600" spc="-5" dirty="0">
                <a:solidFill>
                  <a:srgbClr val="FFC000"/>
                </a:solidFill>
                <a:latin typeface="Calibri"/>
                <a:cs typeface="Calibri"/>
              </a:rPr>
              <a:t>an</a:t>
            </a:r>
            <a:r>
              <a:rPr sz="1600" spc="-15" dirty="0">
                <a:solidFill>
                  <a:srgbClr val="FFC000"/>
                </a:solidFill>
                <a:latin typeface="Calibri"/>
                <a:cs typeface="Calibri"/>
              </a:rPr>
              <a:t> </a:t>
            </a:r>
            <a:r>
              <a:rPr sz="1600" spc="-5" dirty="0">
                <a:solidFill>
                  <a:srgbClr val="FFC000"/>
                </a:solidFill>
                <a:latin typeface="Calibri"/>
                <a:cs typeface="Calibri"/>
              </a:rPr>
              <a:t>item,</a:t>
            </a:r>
            <a:endParaRPr sz="1600">
              <a:latin typeface="Calibri"/>
              <a:cs typeface="Calibri"/>
            </a:endParaRPr>
          </a:p>
          <a:p>
            <a:pPr marL="12700">
              <a:lnSpc>
                <a:spcPts val="1910"/>
              </a:lnSpc>
            </a:pPr>
            <a:r>
              <a:rPr sz="1600" spc="-25" dirty="0">
                <a:solidFill>
                  <a:srgbClr val="FFC000"/>
                </a:solidFill>
                <a:latin typeface="Calibri"/>
                <a:cs typeface="Calibri"/>
              </a:rPr>
              <a:t>Traversal,</a:t>
            </a:r>
            <a:r>
              <a:rPr sz="1600" spc="-5" dirty="0">
                <a:solidFill>
                  <a:srgbClr val="FFC000"/>
                </a:solidFill>
                <a:latin typeface="Calibri"/>
                <a:cs typeface="Calibri"/>
              </a:rPr>
              <a:t> </a:t>
            </a:r>
            <a:r>
              <a:rPr sz="1600" spc="-10" dirty="0">
                <a:solidFill>
                  <a:srgbClr val="FFC000"/>
                </a:solidFill>
                <a:latin typeface="Calibri"/>
                <a:cs typeface="Calibri"/>
              </a:rPr>
              <a:t>Membership</a:t>
            </a:r>
            <a:r>
              <a:rPr sz="1600" spc="-20" dirty="0">
                <a:solidFill>
                  <a:srgbClr val="FFC000"/>
                </a:solidFill>
                <a:latin typeface="Calibri"/>
                <a:cs typeface="Calibri"/>
              </a:rPr>
              <a:t> </a:t>
            </a:r>
            <a:r>
              <a:rPr sz="1600" spc="-15" dirty="0">
                <a:solidFill>
                  <a:srgbClr val="FFC000"/>
                </a:solidFill>
                <a:latin typeface="Calibri"/>
                <a:cs typeface="Calibri"/>
              </a:rPr>
              <a:t>operator</a:t>
            </a:r>
            <a:endParaRPr sz="1600">
              <a:latin typeface="Calibri"/>
              <a:cs typeface="Calibri"/>
            </a:endParaRPr>
          </a:p>
          <a:p>
            <a:pPr marL="12700">
              <a:lnSpc>
                <a:spcPts val="2110"/>
              </a:lnSpc>
            </a:pPr>
            <a:r>
              <a:rPr sz="1800" b="1" u="heavy" spc="-5" dirty="0">
                <a:solidFill>
                  <a:srgbClr val="FFFF00"/>
                </a:solidFill>
                <a:uFill>
                  <a:solidFill>
                    <a:srgbClr val="FFFF00"/>
                  </a:solidFill>
                </a:uFill>
                <a:latin typeface="Calibri"/>
                <a:cs typeface="Calibri"/>
              </a:rPr>
              <a:t>Functions/Methods:</a:t>
            </a:r>
            <a:endParaRPr sz="1800">
              <a:latin typeface="Calibri"/>
              <a:cs typeface="Calibri"/>
            </a:endParaRPr>
          </a:p>
          <a:p>
            <a:pPr marL="58419">
              <a:lnSpc>
                <a:spcPts val="3800"/>
              </a:lnSpc>
            </a:pPr>
            <a:r>
              <a:rPr sz="1600" spc="-5" dirty="0">
                <a:solidFill>
                  <a:srgbClr val="FFC000"/>
                </a:solidFill>
                <a:latin typeface="Calibri"/>
                <a:cs typeface="Calibri"/>
              </a:rPr>
              <a:t>len(),</a:t>
            </a:r>
            <a:r>
              <a:rPr sz="1600" dirty="0">
                <a:solidFill>
                  <a:srgbClr val="FFC000"/>
                </a:solidFill>
                <a:latin typeface="Calibri"/>
                <a:cs typeface="Calibri"/>
              </a:rPr>
              <a:t> </a:t>
            </a:r>
            <a:r>
              <a:rPr sz="1600" spc="-5" dirty="0">
                <a:solidFill>
                  <a:srgbClr val="FFC000"/>
                </a:solidFill>
                <a:latin typeface="Calibri"/>
                <a:cs typeface="Calibri"/>
              </a:rPr>
              <a:t>dict(),</a:t>
            </a:r>
            <a:r>
              <a:rPr sz="1600" spc="-20" dirty="0">
                <a:solidFill>
                  <a:srgbClr val="FFC000"/>
                </a:solidFill>
                <a:latin typeface="Calibri"/>
                <a:cs typeface="Calibri"/>
              </a:rPr>
              <a:t> </a:t>
            </a:r>
            <a:r>
              <a:rPr sz="3200" b="1" spc="-25" dirty="0">
                <a:solidFill>
                  <a:srgbClr val="FFFF00"/>
                </a:solidFill>
                <a:latin typeface="Calibri"/>
                <a:cs typeface="Calibri"/>
              </a:rPr>
              <a:t>keys()</a:t>
            </a:r>
            <a:r>
              <a:rPr sz="1600" spc="-25" dirty="0">
                <a:solidFill>
                  <a:srgbClr val="FFC000"/>
                </a:solidFill>
                <a:latin typeface="Calibri"/>
                <a:cs typeface="Calibri"/>
              </a:rPr>
              <a:t>,</a:t>
            </a:r>
            <a:endParaRPr sz="1600">
              <a:latin typeface="Calibri"/>
              <a:cs typeface="Calibri"/>
            </a:endParaRPr>
          </a:p>
          <a:p>
            <a:pPr marL="12700">
              <a:lnSpc>
                <a:spcPct val="100000"/>
              </a:lnSpc>
              <a:spcBef>
                <a:spcPts val="100"/>
              </a:spcBef>
            </a:pPr>
            <a:r>
              <a:rPr sz="1600" spc="-10" dirty="0">
                <a:solidFill>
                  <a:srgbClr val="FFC000"/>
                </a:solidFill>
                <a:latin typeface="Calibri"/>
                <a:cs typeface="Calibri"/>
              </a:rPr>
              <a:t>values(),</a:t>
            </a:r>
            <a:r>
              <a:rPr sz="1600" spc="10" dirty="0">
                <a:solidFill>
                  <a:srgbClr val="FFC000"/>
                </a:solidFill>
                <a:latin typeface="Calibri"/>
                <a:cs typeface="Calibri"/>
              </a:rPr>
              <a:t> </a:t>
            </a:r>
            <a:r>
              <a:rPr sz="1600" spc="-10" dirty="0">
                <a:solidFill>
                  <a:srgbClr val="FFC000"/>
                </a:solidFill>
                <a:latin typeface="Calibri"/>
                <a:cs typeface="Calibri"/>
              </a:rPr>
              <a:t>items(),</a:t>
            </a:r>
            <a:r>
              <a:rPr sz="1600" dirty="0">
                <a:solidFill>
                  <a:srgbClr val="FFC000"/>
                </a:solidFill>
                <a:latin typeface="Calibri"/>
                <a:cs typeface="Calibri"/>
              </a:rPr>
              <a:t> </a:t>
            </a:r>
            <a:r>
              <a:rPr sz="1600" spc="-10" dirty="0">
                <a:solidFill>
                  <a:srgbClr val="FFC000"/>
                </a:solidFill>
                <a:latin typeface="Calibri"/>
                <a:cs typeface="Calibri"/>
              </a:rPr>
              <a:t>get(),</a:t>
            </a:r>
            <a:r>
              <a:rPr sz="1600" spc="15" dirty="0">
                <a:solidFill>
                  <a:srgbClr val="FFC000"/>
                </a:solidFill>
                <a:latin typeface="Calibri"/>
                <a:cs typeface="Calibri"/>
              </a:rPr>
              <a:t> </a:t>
            </a:r>
            <a:r>
              <a:rPr sz="1600" spc="-10" dirty="0">
                <a:solidFill>
                  <a:srgbClr val="FFC000"/>
                </a:solidFill>
                <a:latin typeface="Calibri"/>
                <a:cs typeface="Calibri"/>
              </a:rPr>
              <a:t>update(),</a:t>
            </a:r>
            <a:endParaRPr sz="1600">
              <a:latin typeface="Calibri"/>
              <a:cs typeface="Calibri"/>
            </a:endParaRPr>
          </a:p>
          <a:p>
            <a:pPr marL="12700">
              <a:lnSpc>
                <a:spcPct val="100000"/>
              </a:lnSpc>
              <a:spcBef>
                <a:spcPts val="5"/>
              </a:spcBef>
            </a:pPr>
            <a:r>
              <a:rPr sz="1600" spc="-10" dirty="0">
                <a:solidFill>
                  <a:srgbClr val="FFC000"/>
                </a:solidFill>
                <a:latin typeface="Calibri"/>
                <a:cs typeface="Calibri"/>
              </a:rPr>
              <a:t>del(),</a:t>
            </a:r>
            <a:r>
              <a:rPr sz="1600" dirty="0">
                <a:solidFill>
                  <a:srgbClr val="FFC000"/>
                </a:solidFill>
                <a:latin typeface="Calibri"/>
                <a:cs typeface="Calibri"/>
              </a:rPr>
              <a:t> </a:t>
            </a:r>
            <a:r>
              <a:rPr sz="1600" spc="-5" dirty="0">
                <a:solidFill>
                  <a:srgbClr val="FFC000"/>
                </a:solidFill>
                <a:latin typeface="Calibri"/>
                <a:cs typeface="Calibri"/>
              </a:rPr>
              <a:t>del, clear(),</a:t>
            </a:r>
            <a:r>
              <a:rPr sz="1600" spc="10" dirty="0">
                <a:solidFill>
                  <a:srgbClr val="FFC000"/>
                </a:solidFill>
                <a:latin typeface="Calibri"/>
                <a:cs typeface="Calibri"/>
              </a:rPr>
              <a:t> </a:t>
            </a:r>
            <a:r>
              <a:rPr sz="1600" spc="-20" dirty="0">
                <a:solidFill>
                  <a:srgbClr val="FFC000"/>
                </a:solidFill>
                <a:latin typeface="Calibri"/>
                <a:cs typeface="Calibri"/>
              </a:rPr>
              <a:t>fromkeys(),</a:t>
            </a:r>
            <a:endParaRPr sz="1600">
              <a:latin typeface="Calibri"/>
              <a:cs typeface="Calibri"/>
            </a:endParaRPr>
          </a:p>
          <a:p>
            <a:pPr marL="12700">
              <a:lnSpc>
                <a:spcPct val="100000"/>
              </a:lnSpc>
            </a:pPr>
            <a:r>
              <a:rPr sz="1600" spc="-10" dirty="0">
                <a:solidFill>
                  <a:srgbClr val="FFC000"/>
                </a:solidFill>
                <a:latin typeface="Calibri"/>
                <a:cs typeface="Calibri"/>
              </a:rPr>
              <a:t>copy(),</a:t>
            </a:r>
            <a:r>
              <a:rPr sz="1600" spc="15" dirty="0">
                <a:solidFill>
                  <a:srgbClr val="FFC000"/>
                </a:solidFill>
                <a:latin typeface="Calibri"/>
                <a:cs typeface="Calibri"/>
              </a:rPr>
              <a:t> </a:t>
            </a:r>
            <a:r>
              <a:rPr sz="1600" spc="-10" dirty="0">
                <a:solidFill>
                  <a:srgbClr val="FFC000"/>
                </a:solidFill>
                <a:latin typeface="Calibri"/>
                <a:cs typeface="Calibri"/>
              </a:rPr>
              <a:t>pop(),</a:t>
            </a:r>
            <a:r>
              <a:rPr sz="1600" dirty="0">
                <a:solidFill>
                  <a:srgbClr val="FFC000"/>
                </a:solidFill>
                <a:latin typeface="Calibri"/>
                <a:cs typeface="Calibri"/>
              </a:rPr>
              <a:t> </a:t>
            </a:r>
            <a:r>
              <a:rPr sz="1600" spc="-10" dirty="0">
                <a:solidFill>
                  <a:srgbClr val="FFC000"/>
                </a:solidFill>
                <a:latin typeface="Calibri"/>
                <a:cs typeface="Calibri"/>
              </a:rPr>
              <a:t>popitem(),</a:t>
            </a:r>
            <a:endParaRPr sz="1600">
              <a:latin typeface="Calibri"/>
              <a:cs typeface="Calibri"/>
            </a:endParaRPr>
          </a:p>
          <a:p>
            <a:pPr marL="12700" marR="559435">
              <a:lnSpc>
                <a:spcPct val="100000"/>
              </a:lnSpc>
            </a:pPr>
            <a:r>
              <a:rPr sz="1600" spc="-10" dirty="0">
                <a:solidFill>
                  <a:srgbClr val="FFC000"/>
                </a:solidFill>
                <a:latin typeface="Calibri"/>
                <a:cs typeface="Calibri"/>
              </a:rPr>
              <a:t>setdefault(), max(), min(), </a:t>
            </a:r>
            <a:r>
              <a:rPr sz="1600" spc="-350" dirty="0">
                <a:solidFill>
                  <a:srgbClr val="FFC000"/>
                </a:solidFill>
                <a:latin typeface="Calibri"/>
                <a:cs typeface="Calibri"/>
              </a:rPr>
              <a:t> </a:t>
            </a:r>
            <a:r>
              <a:rPr sz="1600" spc="-10" dirty="0">
                <a:solidFill>
                  <a:srgbClr val="FFC000"/>
                </a:solidFill>
                <a:latin typeface="Calibri"/>
                <a:cs typeface="Calibri"/>
              </a:rPr>
              <a:t>sorted()</a:t>
            </a:r>
            <a:r>
              <a:rPr sz="1600" spc="20" dirty="0">
                <a:solidFill>
                  <a:srgbClr val="FFC000"/>
                </a:solidFill>
                <a:latin typeface="Calibri"/>
                <a:cs typeface="Calibri"/>
              </a:rPr>
              <a:t> </a:t>
            </a:r>
            <a:r>
              <a:rPr sz="1600" spc="-5" dirty="0">
                <a:solidFill>
                  <a:srgbClr val="FFC000"/>
                </a:solidFill>
                <a:latin typeface="Calibri"/>
                <a:cs typeface="Calibri"/>
              </a:rPr>
              <a:t>;</a:t>
            </a:r>
            <a:endParaRPr sz="1600">
              <a:latin typeface="Calibri"/>
              <a:cs typeface="Calibri"/>
            </a:endParaRPr>
          </a:p>
          <a:p>
            <a:pPr marL="12700">
              <a:lnSpc>
                <a:spcPts val="2140"/>
              </a:lnSpc>
            </a:pPr>
            <a:r>
              <a:rPr sz="1800" b="1" u="heavy" spc="-10" dirty="0">
                <a:solidFill>
                  <a:srgbClr val="FFC000"/>
                </a:solidFill>
                <a:uFill>
                  <a:solidFill>
                    <a:srgbClr val="FFC000"/>
                  </a:solidFill>
                </a:uFill>
                <a:latin typeface="Calibri"/>
                <a:cs typeface="Calibri"/>
              </a:rPr>
              <a:t>Suggested</a:t>
            </a:r>
            <a:r>
              <a:rPr sz="1800" b="1" u="heavy" spc="-45" dirty="0">
                <a:solidFill>
                  <a:srgbClr val="FFC000"/>
                </a:solidFill>
                <a:uFill>
                  <a:solidFill>
                    <a:srgbClr val="FFC000"/>
                  </a:solidFill>
                </a:uFill>
                <a:latin typeface="Calibri"/>
                <a:cs typeface="Calibri"/>
              </a:rPr>
              <a:t> </a:t>
            </a:r>
            <a:r>
              <a:rPr sz="1800" b="1" u="heavy" spc="-10" dirty="0">
                <a:solidFill>
                  <a:srgbClr val="FFC000"/>
                </a:solidFill>
                <a:uFill>
                  <a:solidFill>
                    <a:srgbClr val="FFC000"/>
                  </a:solidFill>
                </a:uFill>
                <a:latin typeface="Calibri"/>
                <a:cs typeface="Calibri"/>
              </a:rPr>
              <a:t>programs</a:t>
            </a:r>
            <a:endParaRPr sz="1800">
              <a:latin typeface="Calibri"/>
              <a:cs typeface="Calibri"/>
            </a:endParaRPr>
          </a:p>
        </p:txBody>
      </p:sp>
      <p:sp>
        <p:nvSpPr>
          <p:cNvPr id="5" name="object 5"/>
          <p:cNvSpPr/>
          <p:nvPr/>
        </p:nvSpPr>
        <p:spPr>
          <a:xfrm>
            <a:off x="0" y="0"/>
            <a:ext cx="9144000" cy="643255"/>
          </a:xfrm>
          <a:custGeom>
            <a:avLst/>
            <a:gdLst/>
            <a:ahLst/>
            <a:cxnLst/>
            <a:rect l="l" t="t" r="r" b="b"/>
            <a:pathLst>
              <a:path w="9144000" h="643255">
                <a:moveTo>
                  <a:pt x="9144000" y="0"/>
                </a:moveTo>
                <a:lnTo>
                  <a:pt x="0" y="0"/>
                </a:lnTo>
                <a:lnTo>
                  <a:pt x="0" y="642912"/>
                </a:lnTo>
                <a:lnTo>
                  <a:pt x="9144000" y="642912"/>
                </a:lnTo>
                <a:lnTo>
                  <a:pt x="9144000" y="0"/>
                </a:lnTo>
                <a:close/>
              </a:path>
            </a:pathLst>
          </a:custGeom>
          <a:solidFill>
            <a:srgbClr val="252525"/>
          </a:solidFill>
        </p:spPr>
        <p:txBody>
          <a:bodyPr wrap="square" lIns="0" tIns="0" rIns="0" bIns="0" rtlCol="0"/>
          <a:lstStyle/>
          <a:p>
            <a:endParaRPr/>
          </a:p>
        </p:txBody>
      </p:sp>
      <p:sp>
        <p:nvSpPr>
          <p:cNvPr id="6" name="object 6"/>
          <p:cNvSpPr txBox="1">
            <a:spLocks noGrp="1"/>
          </p:cNvSpPr>
          <p:nvPr>
            <p:ph type="title"/>
          </p:nvPr>
        </p:nvSpPr>
        <p:spPr>
          <a:xfrm>
            <a:off x="925474" y="0"/>
            <a:ext cx="7292975" cy="635000"/>
          </a:xfrm>
          <a:prstGeom prst="rect">
            <a:avLst/>
          </a:prstGeom>
        </p:spPr>
        <p:txBody>
          <a:bodyPr vert="horz" wrap="square" lIns="0" tIns="12065" rIns="0" bIns="0" rtlCol="0">
            <a:spAutoFit/>
          </a:bodyPr>
          <a:lstStyle/>
          <a:p>
            <a:pPr marL="12700">
              <a:lnSpc>
                <a:spcPct val="100000"/>
              </a:lnSpc>
              <a:spcBef>
                <a:spcPts val="95"/>
              </a:spcBef>
            </a:pPr>
            <a:r>
              <a:rPr sz="4000" i="0" u="heavy" spc="-5" dirty="0">
                <a:solidFill>
                  <a:srgbClr val="FFC000"/>
                </a:solidFill>
                <a:uFill>
                  <a:solidFill>
                    <a:srgbClr val="FFC000"/>
                  </a:solidFill>
                </a:uFill>
                <a:latin typeface="Calibri"/>
                <a:cs typeface="Calibri"/>
              </a:rPr>
              <a:t>FUNCTIONS</a:t>
            </a:r>
            <a:r>
              <a:rPr sz="4000" i="0" u="heavy" spc="-25" dirty="0">
                <a:solidFill>
                  <a:srgbClr val="FFC000"/>
                </a:solidFill>
                <a:uFill>
                  <a:solidFill>
                    <a:srgbClr val="FFC000"/>
                  </a:solidFill>
                </a:uFill>
                <a:latin typeface="Calibri"/>
                <a:cs typeface="Calibri"/>
              </a:rPr>
              <a:t> </a:t>
            </a:r>
            <a:r>
              <a:rPr sz="4000" i="0" u="heavy" dirty="0">
                <a:solidFill>
                  <a:srgbClr val="FFC000"/>
                </a:solidFill>
                <a:uFill>
                  <a:solidFill>
                    <a:srgbClr val="FFC000"/>
                  </a:solidFill>
                </a:uFill>
                <a:latin typeface="Calibri"/>
                <a:cs typeface="Calibri"/>
              </a:rPr>
              <a:t>IN</a:t>
            </a:r>
            <a:r>
              <a:rPr sz="4000" i="0" u="heavy" spc="-20" dirty="0">
                <a:solidFill>
                  <a:srgbClr val="FFC000"/>
                </a:solidFill>
                <a:uFill>
                  <a:solidFill>
                    <a:srgbClr val="FFC000"/>
                  </a:solidFill>
                </a:uFill>
                <a:latin typeface="Calibri"/>
                <a:cs typeface="Calibri"/>
              </a:rPr>
              <a:t> </a:t>
            </a:r>
            <a:r>
              <a:rPr sz="4000" i="0" u="heavy" spc="-40" dirty="0">
                <a:solidFill>
                  <a:srgbClr val="FFC000"/>
                </a:solidFill>
                <a:uFill>
                  <a:solidFill>
                    <a:srgbClr val="FFC000"/>
                  </a:solidFill>
                </a:uFill>
                <a:latin typeface="Calibri"/>
                <a:cs typeface="Calibri"/>
              </a:rPr>
              <a:t>DICTIONARY:</a:t>
            </a:r>
            <a:r>
              <a:rPr sz="4000" i="0" u="heavy" spc="-10" dirty="0">
                <a:solidFill>
                  <a:srgbClr val="FFC000"/>
                </a:solidFill>
                <a:uFill>
                  <a:solidFill>
                    <a:srgbClr val="FFC000"/>
                  </a:solidFill>
                </a:uFill>
                <a:latin typeface="Calibri"/>
                <a:cs typeface="Calibri"/>
              </a:rPr>
              <a:t> </a:t>
            </a:r>
            <a:r>
              <a:rPr sz="4000" i="0" u="heavy" spc="-30" dirty="0">
                <a:solidFill>
                  <a:srgbClr val="FFFF00"/>
                </a:solidFill>
                <a:uFill>
                  <a:solidFill>
                    <a:srgbClr val="FFC000"/>
                  </a:solidFill>
                </a:uFill>
                <a:latin typeface="Calibri"/>
                <a:cs typeface="Calibri"/>
              </a:rPr>
              <a:t>keys()</a:t>
            </a:r>
            <a:endParaRPr sz="4000">
              <a:latin typeface="Calibri"/>
              <a:cs typeface="Calibri"/>
            </a:endParaRPr>
          </a:p>
        </p:txBody>
      </p:sp>
      <p:sp>
        <p:nvSpPr>
          <p:cNvPr id="7" name="object 7"/>
          <p:cNvSpPr txBox="1"/>
          <p:nvPr/>
        </p:nvSpPr>
        <p:spPr>
          <a:xfrm>
            <a:off x="3071748" y="730681"/>
            <a:ext cx="5929630" cy="769620"/>
          </a:xfrm>
          <a:prstGeom prst="rect">
            <a:avLst/>
          </a:prstGeom>
          <a:solidFill>
            <a:srgbClr val="CCFF99"/>
          </a:solidFill>
          <a:ln w="38100">
            <a:solidFill>
              <a:srgbClr val="FFC000"/>
            </a:solidFill>
          </a:ln>
        </p:spPr>
        <p:txBody>
          <a:bodyPr vert="horz" wrap="square" lIns="0" tIns="19050" rIns="0" bIns="0" rtlCol="0">
            <a:spAutoFit/>
          </a:bodyPr>
          <a:lstStyle/>
          <a:p>
            <a:pPr marL="92075">
              <a:lnSpc>
                <a:spcPct val="100000"/>
              </a:lnSpc>
              <a:spcBef>
                <a:spcPts val="150"/>
              </a:spcBef>
            </a:pPr>
            <a:r>
              <a:rPr sz="2800" b="1" spc="-80" dirty="0">
                <a:solidFill>
                  <a:srgbClr val="C00000"/>
                </a:solidFill>
                <a:latin typeface="Times New Roman"/>
                <a:cs typeface="Times New Roman"/>
              </a:rPr>
              <a:t>k</a:t>
            </a:r>
            <a:r>
              <a:rPr sz="2800" b="1" spc="-50" dirty="0">
                <a:solidFill>
                  <a:srgbClr val="C00000"/>
                </a:solidFill>
                <a:latin typeface="Times New Roman"/>
                <a:cs typeface="Times New Roman"/>
              </a:rPr>
              <a:t>e</a:t>
            </a:r>
            <a:r>
              <a:rPr sz="2800" b="1" spc="-190" dirty="0">
                <a:solidFill>
                  <a:srgbClr val="C00000"/>
                </a:solidFill>
                <a:latin typeface="Times New Roman"/>
                <a:cs typeface="Times New Roman"/>
              </a:rPr>
              <a:t>y</a:t>
            </a:r>
            <a:r>
              <a:rPr sz="2800" b="1" spc="-140" dirty="0">
                <a:solidFill>
                  <a:srgbClr val="C00000"/>
                </a:solidFill>
                <a:latin typeface="Times New Roman"/>
                <a:cs typeface="Times New Roman"/>
              </a:rPr>
              <a:t>s</a:t>
            </a:r>
            <a:r>
              <a:rPr sz="2800" b="1" spc="-114" dirty="0">
                <a:solidFill>
                  <a:srgbClr val="C00000"/>
                </a:solidFill>
                <a:latin typeface="Times New Roman"/>
                <a:cs typeface="Times New Roman"/>
              </a:rPr>
              <a:t>(</a:t>
            </a:r>
            <a:r>
              <a:rPr sz="2800" b="1" spc="-25" dirty="0">
                <a:solidFill>
                  <a:srgbClr val="C00000"/>
                </a:solidFill>
                <a:latin typeface="Times New Roman"/>
                <a:cs typeface="Times New Roman"/>
              </a:rPr>
              <a:t> </a:t>
            </a:r>
            <a:r>
              <a:rPr sz="2800" b="1" spc="-114" dirty="0">
                <a:solidFill>
                  <a:srgbClr val="C00000"/>
                </a:solidFill>
                <a:latin typeface="Times New Roman"/>
                <a:cs typeface="Times New Roman"/>
              </a:rPr>
              <a:t>)</a:t>
            </a:r>
            <a:endParaRPr sz="2800">
              <a:latin typeface="Times New Roman"/>
              <a:cs typeface="Times New Roman"/>
            </a:endParaRPr>
          </a:p>
          <a:p>
            <a:pPr marL="92075">
              <a:lnSpc>
                <a:spcPct val="100000"/>
              </a:lnSpc>
              <a:spcBef>
                <a:spcPts val="110"/>
              </a:spcBef>
            </a:pPr>
            <a:r>
              <a:rPr sz="1600" spc="-15" dirty="0">
                <a:latin typeface="Calibri"/>
                <a:cs typeface="Calibri"/>
              </a:rPr>
              <a:t>Returns</a:t>
            </a:r>
            <a:r>
              <a:rPr sz="1600" spc="10" dirty="0">
                <a:latin typeface="Calibri"/>
                <a:cs typeface="Calibri"/>
              </a:rPr>
              <a:t> </a:t>
            </a:r>
            <a:r>
              <a:rPr sz="1600" spc="-5" dirty="0">
                <a:latin typeface="Calibri"/>
                <a:cs typeface="Calibri"/>
              </a:rPr>
              <a:t>a list</a:t>
            </a:r>
            <a:r>
              <a:rPr sz="1600" spc="-25" dirty="0">
                <a:latin typeface="Calibri"/>
                <a:cs typeface="Calibri"/>
              </a:rPr>
              <a:t> </a:t>
            </a:r>
            <a:r>
              <a:rPr sz="1600" spc="-10" dirty="0">
                <a:latin typeface="Calibri"/>
                <a:cs typeface="Calibri"/>
              </a:rPr>
              <a:t>containing</a:t>
            </a:r>
            <a:r>
              <a:rPr sz="1600" spc="-25" dirty="0">
                <a:latin typeface="Calibri"/>
                <a:cs typeface="Calibri"/>
              </a:rPr>
              <a:t> </a:t>
            </a:r>
            <a:r>
              <a:rPr sz="1600" spc="-5" dirty="0">
                <a:latin typeface="Calibri"/>
                <a:cs typeface="Calibri"/>
              </a:rPr>
              <a:t>the dictionary's </a:t>
            </a:r>
            <a:r>
              <a:rPr sz="1600" spc="-25" dirty="0">
                <a:latin typeface="Calibri"/>
                <a:cs typeface="Calibri"/>
              </a:rPr>
              <a:t>keys</a:t>
            </a:r>
            <a:endParaRPr sz="1600">
              <a:latin typeface="Calibri"/>
              <a:cs typeface="Calibri"/>
            </a:endParaRPr>
          </a:p>
        </p:txBody>
      </p:sp>
      <p:grpSp>
        <p:nvGrpSpPr>
          <p:cNvPr id="8" name="object 8"/>
          <p:cNvGrpSpPr/>
          <p:nvPr/>
        </p:nvGrpSpPr>
        <p:grpSpPr>
          <a:xfrm>
            <a:off x="2943225" y="1543050"/>
            <a:ext cx="6186805" cy="4077970"/>
            <a:chOff x="2943225" y="1543050"/>
            <a:chExt cx="6186805" cy="4077970"/>
          </a:xfrm>
        </p:grpSpPr>
        <p:pic>
          <p:nvPicPr>
            <p:cNvPr id="9" name="object 9"/>
            <p:cNvPicPr/>
            <p:nvPr/>
          </p:nvPicPr>
          <p:blipFill>
            <a:blip r:embed="rId2" cstate="print"/>
            <a:stretch>
              <a:fillRect/>
            </a:stretch>
          </p:blipFill>
          <p:spPr>
            <a:xfrm>
              <a:off x="3046116" y="3745366"/>
              <a:ext cx="5980766" cy="1216988"/>
            </a:xfrm>
            <a:prstGeom prst="rect">
              <a:avLst/>
            </a:prstGeom>
          </p:spPr>
        </p:pic>
        <p:sp>
          <p:nvSpPr>
            <p:cNvPr id="10" name="object 10"/>
            <p:cNvSpPr/>
            <p:nvPr/>
          </p:nvSpPr>
          <p:spPr>
            <a:xfrm>
              <a:off x="2971800" y="3686175"/>
              <a:ext cx="6129655" cy="1343025"/>
            </a:xfrm>
            <a:custGeom>
              <a:avLst/>
              <a:gdLst/>
              <a:ahLst/>
              <a:cxnLst/>
              <a:rect l="l" t="t" r="r" b="b"/>
              <a:pathLst>
                <a:path w="6129655" h="1343025">
                  <a:moveTo>
                    <a:pt x="0" y="1343025"/>
                  </a:moveTo>
                  <a:lnTo>
                    <a:pt x="6129401" y="1343025"/>
                  </a:lnTo>
                  <a:lnTo>
                    <a:pt x="6129401" y="0"/>
                  </a:lnTo>
                  <a:lnTo>
                    <a:pt x="0" y="0"/>
                  </a:lnTo>
                  <a:lnTo>
                    <a:pt x="0" y="1343025"/>
                  </a:lnTo>
                  <a:close/>
                </a:path>
              </a:pathLst>
            </a:custGeom>
            <a:ln w="57150">
              <a:solidFill>
                <a:srgbClr val="C00000"/>
              </a:solidFill>
            </a:ln>
          </p:spPr>
          <p:txBody>
            <a:bodyPr wrap="square" lIns="0" tIns="0" rIns="0" bIns="0" rtlCol="0"/>
            <a:lstStyle/>
            <a:p>
              <a:endParaRPr/>
            </a:p>
          </p:txBody>
        </p:sp>
        <p:pic>
          <p:nvPicPr>
            <p:cNvPr id="11" name="object 11"/>
            <p:cNvPicPr/>
            <p:nvPr/>
          </p:nvPicPr>
          <p:blipFill>
            <a:blip r:embed="rId3" cstate="print"/>
            <a:stretch>
              <a:fillRect/>
            </a:stretch>
          </p:blipFill>
          <p:spPr>
            <a:xfrm>
              <a:off x="3175707" y="1703772"/>
              <a:ext cx="5822902" cy="1153727"/>
            </a:xfrm>
            <a:prstGeom prst="rect">
              <a:avLst/>
            </a:prstGeom>
          </p:spPr>
        </p:pic>
        <p:pic>
          <p:nvPicPr>
            <p:cNvPr id="12" name="object 12"/>
            <p:cNvPicPr/>
            <p:nvPr/>
          </p:nvPicPr>
          <p:blipFill>
            <a:blip r:embed="rId4" cstate="print"/>
            <a:stretch>
              <a:fillRect/>
            </a:stretch>
          </p:blipFill>
          <p:spPr>
            <a:xfrm>
              <a:off x="3175606" y="2914650"/>
              <a:ext cx="5856573" cy="571500"/>
            </a:xfrm>
            <a:prstGeom prst="rect">
              <a:avLst/>
            </a:prstGeom>
          </p:spPr>
        </p:pic>
        <p:sp>
          <p:nvSpPr>
            <p:cNvPr id="13" name="object 13"/>
            <p:cNvSpPr/>
            <p:nvPr/>
          </p:nvSpPr>
          <p:spPr>
            <a:xfrm>
              <a:off x="3071748" y="1571625"/>
              <a:ext cx="6000750" cy="2000250"/>
            </a:xfrm>
            <a:custGeom>
              <a:avLst/>
              <a:gdLst/>
              <a:ahLst/>
              <a:cxnLst/>
              <a:rect l="l" t="t" r="r" b="b"/>
              <a:pathLst>
                <a:path w="6000750" h="2000250">
                  <a:moveTo>
                    <a:pt x="0" y="2000250"/>
                  </a:moveTo>
                  <a:lnTo>
                    <a:pt x="6000750" y="2000250"/>
                  </a:lnTo>
                  <a:lnTo>
                    <a:pt x="6000750" y="0"/>
                  </a:lnTo>
                  <a:lnTo>
                    <a:pt x="0" y="0"/>
                  </a:lnTo>
                  <a:lnTo>
                    <a:pt x="0" y="2000250"/>
                  </a:lnTo>
                  <a:close/>
                </a:path>
              </a:pathLst>
            </a:custGeom>
            <a:ln w="57150">
              <a:solidFill>
                <a:srgbClr val="C00000"/>
              </a:solidFill>
            </a:ln>
          </p:spPr>
          <p:txBody>
            <a:bodyPr wrap="square" lIns="0" tIns="0" rIns="0" bIns="0" rtlCol="0"/>
            <a:lstStyle/>
            <a:p>
              <a:endParaRPr/>
            </a:p>
          </p:txBody>
        </p:sp>
        <p:sp>
          <p:nvSpPr>
            <p:cNvPr id="14" name="object 14"/>
            <p:cNvSpPr/>
            <p:nvPr/>
          </p:nvSpPr>
          <p:spPr>
            <a:xfrm>
              <a:off x="4977510" y="2785999"/>
              <a:ext cx="666115" cy="391795"/>
            </a:xfrm>
            <a:custGeom>
              <a:avLst/>
              <a:gdLst/>
              <a:ahLst/>
              <a:cxnLst/>
              <a:rect l="l" t="t" r="r" b="b"/>
              <a:pathLst>
                <a:path w="666114" h="391794">
                  <a:moveTo>
                    <a:pt x="195834" y="0"/>
                  </a:moveTo>
                  <a:lnTo>
                    <a:pt x="0" y="195834"/>
                  </a:lnTo>
                  <a:lnTo>
                    <a:pt x="195834" y="391667"/>
                  </a:lnTo>
                  <a:lnTo>
                    <a:pt x="195834" y="293750"/>
                  </a:lnTo>
                  <a:lnTo>
                    <a:pt x="666114" y="293750"/>
                  </a:lnTo>
                  <a:lnTo>
                    <a:pt x="666114" y="97916"/>
                  </a:lnTo>
                  <a:lnTo>
                    <a:pt x="195834" y="97916"/>
                  </a:lnTo>
                  <a:lnTo>
                    <a:pt x="195834" y="0"/>
                  </a:lnTo>
                  <a:close/>
                </a:path>
              </a:pathLst>
            </a:custGeom>
            <a:solidFill>
              <a:srgbClr val="FFFF00"/>
            </a:solidFill>
          </p:spPr>
          <p:txBody>
            <a:bodyPr wrap="square" lIns="0" tIns="0" rIns="0" bIns="0" rtlCol="0"/>
            <a:lstStyle/>
            <a:p>
              <a:endParaRPr/>
            </a:p>
          </p:txBody>
        </p:sp>
        <p:sp>
          <p:nvSpPr>
            <p:cNvPr id="15" name="object 15"/>
            <p:cNvSpPr/>
            <p:nvPr/>
          </p:nvSpPr>
          <p:spPr>
            <a:xfrm>
              <a:off x="4977510" y="2785999"/>
              <a:ext cx="666115" cy="391795"/>
            </a:xfrm>
            <a:custGeom>
              <a:avLst/>
              <a:gdLst/>
              <a:ahLst/>
              <a:cxnLst/>
              <a:rect l="l" t="t" r="r" b="b"/>
              <a:pathLst>
                <a:path w="666114" h="391794">
                  <a:moveTo>
                    <a:pt x="666114" y="97916"/>
                  </a:moveTo>
                  <a:lnTo>
                    <a:pt x="195834" y="97916"/>
                  </a:lnTo>
                  <a:lnTo>
                    <a:pt x="195834" y="0"/>
                  </a:lnTo>
                  <a:lnTo>
                    <a:pt x="0" y="195834"/>
                  </a:lnTo>
                  <a:lnTo>
                    <a:pt x="195834" y="391667"/>
                  </a:lnTo>
                  <a:lnTo>
                    <a:pt x="195834" y="293750"/>
                  </a:lnTo>
                  <a:lnTo>
                    <a:pt x="666114" y="293750"/>
                  </a:lnTo>
                  <a:lnTo>
                    <a:pt x="666114" y="97916"/>
                  </a:lnTo>
                  <a:close/>
                </a:path>
              </a:pathLst>
            </a:custGeom>
            <a:ln w="25400">
              <a:solidFill>
                <a:srgbClr val="C00000"/>
              </a:solidFill>
            </a:ln>
          </p:spPr>
          <p:txBody>
            <a:bodyPr wrap="square" lIns="0" tIns="0" rIns="0" bIns="0" rtlCol="0"/>
            <a:lstStyle/>
            <a:p>
              <a:endParaRPr/>
            </a:p>
          </p:txBody>
        </p:sp>
        <p:sp>
          <p:nvSpPr>
            <p:cNvPr id="16" name="object 16"/>
            <p:cNvSpPr/>
            <p:nvPr/>
          </p:nvSpPr>
          <p:spPr>
            <a:xfrm>
              <a:off x="6072251" y="4466208"/>
              <a:ext cx="666115" cy="248920"/>
            </a:xfrm>
            <a:custGeom>
              <a:avLst/>
              <a:gdLst/>
              <a:ahLst/>
              <a:cxnLst/>
              <a:rect l="l" t="t" r="r" b="b"/>
              <a:pathLst>
                <a:path w="666115" h="248920">
                  <a:moveTo>
                    <a:pt x="124333" y="0"/>
                  </a:moveTo>
                  <a:lnTo>
                    <a:pt x="0" y="124333"/>
                  </a:lnTo>
                  <a:lnTo>
                    <a:pt x="124333" y="248666"/>
                  </a:lnTo>
                  <a:lnTo>
                    <a:pt x="124333" y="186436"/>
                  </a:lnTo>
                  <a:lnTo>
                    <a:pt x="665988" y="186436"/>
                  </a:lnTo>
                  <a:lnTo>
                    <a:pt x="665988" y="62103"/>
                  </a:lnTo>
                  <a:lnTo>
                    <a:pt x="124333" y="62103"/>
                  </a:lnTo>
                  <a:lnTo>
                    <a:pt x="124333" y="0"/>
                  </a:lnTo>
                  <a:close/>
                </a:path>
              </a:pathLst>
            </a:custGeom>
            <a:solidFill>
              <a:srgbClr val="FFFF00"/>
            </a:solidFill>
          </p:spPr>
          <p:txBody>
            <a:bodyPr wrap="square" lIns="0" tIns="0" rIns="0" bIns="0" rtlCol="0"/>
            <a:lstStyle/>
            <a:p>
              <a:endParaRPr/>
            </a:p>
          </p:txBody>
        </p:sp>
        <p:sp>
          <p:nvSpPr>
            <p:cNvPr id="17" name="object 17"/>
            <p:cNvSpPr/>
            <p:nvPr/>
          </p:nvSpPr>
          <p:spPr>
            <a:xfrm>
              <a:off x="6072251" y="4466208"/>
              <a:ext cx="666115" cy="248920"/>
            </a:xfrm>
            <a:custGeom>
              <a:avLst/>
              <a:gdLst/>
              <a:ahLst/>
              <a:cxnLst/>
              <a:rect l="l" t="t" r="r" b="b"/>
              <a:pathLst>
                <a:path w="666115" h="248920">
                  <a:moveTo>
                    <a:pt x="665988" y="62103"/>
                  </a:moveTo>
                  <a:lnTo>
                    <a:pt x="124333" y="62103"/>
                  </a:lnTo>
                  <a:lnTo>
                    <a:pt x="124333" y="0"/>
                  </a:lnTo>
                  <a:lnTo>
                    <a:pt x="0" y="124333"/>
                  </a:lnTo>
                  <a:lnTo>
                    <a:pt x="124333" y="248666"/>
                  </a:lnTo>
                  <a:lnTo>
                    <a:pt x="124333" y="186436"/>
                  </a:lnTo>
                  <a:lnTo>
                    <a:pt x="665988" y="186436"/>
                  </a:lnTo>
                  <a:lnTo>
                    <a:pt x="665988" y="62103"/>
                  </a:lnTo>
                  <a:close/>
                </a:path>
              </a:pathLst>
            </a:custGeom>
            <a:ln w="25400">
              <a:solidFill>
                <a:srgbClr val="C00000"/>
              </a:solidFill>
            </a:ln>
          </p:spPr>
          <p:txBody>
            <a:bodyPr wrap="square" lIns="0" tIns="0" rIns="0" bIns="0" rtlCol="0"/>
            <a:lstStyle/>
            <a:p>
              <a:endParaRPr/>
            </a:p>
          </p:txBody>
        </p:sp>
        <p:sp>
          <p:nvSpPr>
            <p:cNvPr id="18" name="object 18"/>
            <p:cNvSpPr/>
            <p:nvPr/>
          </p:nvSpPr>
          <p:spPr>
            <a:xfrm>
              <a:off x="5072126" y="5000637"/>
              <a:ext cx="2143125" cy="615950"/>
            </a:xfrm>
            <a:custGeom>
              <a:avLst/>
              <a:gdLst/>
              <a:ahLst/>
              <a:cxnLst/>
              <a:rect l="l" t="t" r="r" b="b"/>
              <a:pathLst>
                <a:path w="2143125" h="615950">
                  <a:moveTo>
                    <a:pt x="0" y="615556"/>
                  </a:moveTo>
                  <a:lnTo>
                    <a:pt x="2143125" y="615556"/>
                  </a:lnTo>
                  <a:lnTo>
                    <a:pt x="2143125" y="0"/>
                  </a:lnTo>
                  <a:lnTo>
                    <a:pt x="0" y="0"/>
                  </a:lnTo>
                  <a:lnTo>
                    <a:pt x="0" y="615556"/>
                  </a:lnTo>
                  <a:close/>
                </a:path>
              </a:pathLst>
            </a:custGeom>
            <a:ln w="9524">
              <a:solidFill>
                <a:srgbClr val="FF0000"/>
              </a:solidFill>
            </a:ln>
          </p:spPr>
          <p:txBody>
            <a:bodyPr wrap="square" lIns="0" tIns="0" rIns="0" bIns="0" rtlCol="0"/>
            <a:lstStyle/>
            <a:p>
              <a:endParaRPr/>
            </a:p>
          </p:txBody>
        </p:sp>
      </p:grpSp>
      <p:grpSp>
        <p:nvGrpSpPr>
          <p:cNvPr id="19" name="object 19"/>
          <p:cNvGrpSpPr/>
          <p:nvPr/>
        </p:nvGrpSpPr>
        <p:grpSpPr>
          <a:xfrm>
            <a:off x="4630801" y="5872173"/>
            <a:ext cx="4164965" cy="971550"/>
            <a:chOff x="4630801" y="5872173"/>
            <a:chExt cx="4164965" cy="971550"/>
          </a:xfrm>
        </p:grpSpPr>
        <p:pic>
          <p:nvPicPr>
            <p:cNvPr id="20" name="object 20"/>
            <p:cNvPicPr/>
            <p:nvPr/>
          </p:nvPicPr>
          <p:blipFill>
            <a:blip r:embed="rId5" cstate="print"/>
            <a:stretch>
              <a:fillRect/>
            </a:stretch>
          </p:blipFill>
          <p:spPr>
            <a:xfrm>
              <a:off x="5380990" y="5929323"/>
              <a:ext cx="3357625" cy="857237"/>
            </a:xfrm>
            <a:prstGeom prst="rect">
              <a:avLst/>
            </a:prstGeom>
          </p:spPr>
        </p:pic>
        <p:sp>
          <p:nvSpPr>
            <p:cNvPr id="21" name="object 21"/>
            <p:cNvSpPr/>
            <p:nvPr/>
          </p:nvSpPr>
          <p:spPr>
            <a:xfrm>
              <a:off x="5352415" y="5900748"/>
              <a:ext cx="3415029" cy="914400"/>
            </a:xfrm>
            <a:custGeom>
              <a:avLst/>
              <a:gdLst/>
              <a:ahLst/>
              <a:cxnLst/>
              <a:rect l="l" t="t" r="r" b="b"/>
              <a:pathLst>
                <a:path w="3415029" h="914400">
                  <a:moveTo>
                    <a:pt x="0" y="914387"/>
                  </a:moveTo>
                  <a:lnTo>
                    <a:pt x="3414775" y="914387"/>
                  </a:lnTo>
                  <a:lnTo>
                    <a:pt x="3414775" y="0"/>
                  </a:lnTo>
                  <a:lnTo>
                    <a:pt x="0" y="0"/>
                  </a:lnTo>
                  <a:lnTo>
                    <a:pt x="0" y="914387"/>
                  </a:lnTo>
                  <a:close/>
                </a:path>
              </a:pathLst>
            </a:custGeom>
            <a:ln w="57150">
              <a:solidFill>
                <a:srgbClr val="FFC000"/>
              </a:solidFill>
            </a:ln>
          </p:spPr>
          <p:txBody>
            <a:bodyPr wrap="square" lIns="0" tIns="0" rIns="0" bIns="0" rtlCol="0"/>
            <a:lstStyle/>
            <a:p>
              <a:endParaRPr/>
            </a:p>
          </p:txBody>
        </p:sp>
        <p:sp>
          <p:nvSpPr>
            <p:cNvPr id="22" name="object 22"/>
            <p:cNvSpPr/>
            <p:nvPr/>
          </p:nvSpPr>
          <p:spPr>
            <a:xfrm>
              <a:off x="4643501" y="6109233"/>
              <a:ext cx="666115" cy="391795"/>
            </a:xfrm>
            <a:custGeom>
              <a:avLst/>
              <a:gdLst/>
              <a:ahLst/>
              <a:cxnLst/>
              <a:rect l="l" t="t" r="r" b="b"/>
              <a:pathLst>
                <a:path w="666114" h="391795">
                  <a:moveTo>
                    <a:pt x="470281" y="0"/>
                  </a:moveTo>
                  <a:lnTo>
                    <a:pt x="470281" y="97904"/>
                  </a:lnTo>
                  <a:lnTo>
                    <a:pt x="0" y="97904"/>
                  </a:lnTo>
                  <a:lnTo>
                    <a:pt x="0" y="293700"/>
                  </a:lnTo>
                  <a:lnTo>
                    <a:pt x="470281" y="293700"/>
                  </a:lnTo>
                  <a:lnTo>
                    <a:pt x="470281" y="391604"/>
                  </a:lnTo>
                  <a:lnTo>
                    <a:pt x="665988" y="195795"/>
                  </a:lnTo>
                  <a:lnTo>
                    <a:pt x="470281" y="0"/>
                  </a:lnTo>
                  <a:close/>
                </a:path>
              </a:pathLst>
            </a:custGeom>
            <a:solidFill>
              <a:srgbClr val="FFFF00"/>
            </a:solidFill>
          </p:spPr>
          <p:txBody>
            <a:bodyPr wrap="square" lIns="0" tIns="0" rIns="0" bIns="0" rtlCol="0"/>
            <a:lstStyle/>
            <a:p>
              <a:endParaRPr/>
            </a:p>
          </p:txBody>
        </p:sp>
        <p:sp>
          <p:nvSpPr>
            <p:cNvPr id="23" name="object 23"/>
            <p:cNvSpPr/>
            <p:nvPr/>
          </p:nvSpPr>
          <p:spPr>
            <a:xfrm>
              <a:off x="4643501" y="6109233"/>
              <a:ext cx="666115" cy="391795"/>
            </a:xfrm>
            <a:custGeom>
              <a:avLst/>
              <a:gdLst/>
              <a:ahLst/>
              <a:cxnLst/>
              <a:rect l="l" t="t" r="r" b="b"/>
              <a:pathLst>
                <a:path w="666114" h="391795">
                  <a:moveTo>
                    <a:pt x="0" y="293700"/>
                  </a:moveTo>
                  <a:lnTo>
                    <a:pt x="470281" y="293700"/>
                  </a:lnTo>
                  <a:lnTo>
                    <a:pt x="470281" y="391604"/>
                  </a:lnTo>
                  <a:lnTo>
                    <a:pt x="665988" y="195795"/>
                  </a:lnTo>
                  <a:lnTo>
                    <a:pt x="470281" y="0"/>
                  </a:lnTo>
                  <a:lnTo>
                    <a:pt x="470281" y="97904"/>
                  </a:lnTo>
                  <a:lnTo>
                    <a:pt x="0" y="97904"/>
                  </a:lnTo>
                  <a:lnTo>
                    <a:pt x="0" y="293700"/>
                  </a:lnTo>
                  <a:close/>
                </a:path>
              </a:pathLst>
            </a:custGeom>
            <a:ln w="25400">
              <a:solidFill>
                <a:srgbClr val="C00000"/>
              </a:solidFill>
            </a:ln>
          </p:spPr>
          <p:txBody>
            <a:bodyPr wrap="square" lIns="0" tIns="0" rIns="0" bIns="0" rtlCol="0"/>
            <a:lstStyle/>
            <a:p>
              <a:endParaRPr/>
            </a:p>
          </p:txBody>
        </p:sp>
      </p:grpSp>
      <p:sp>
        <p:nvSpPr>
          <p:cNvPr id="24" name="object 24"/>
          <p:cNvSpPr txBox="1"/>
          <p:nvPr/>
        </p:nvSpPr>
        <p:spPr>
          <a:xfrm>
            <a:off x="71437" y="5286433"/>
            <a:ext cx="4500880" cy="1554480"/>
          </a:xfrm>
          <a:prstGeom prst="rect">
            <a:avLst/>
          </a:prstGeom>
          <a:solidFill>
            <a:srgbClr val="FFFF66"/>
          </a:solidFill>
          <a:ln w="57150">
            <a:solidFill>
              <a:srgbClr val="FFC000"/>
            </a:solidFill>
          </a:ln>
        </p:spPr>
        <p:txBody>
          <a:bodyPr vert="horz" wrap="square" lIns="0" tIns="30480" rIns="0" bIns="0" rtlCol="0">
            <a:spAutoFit/>
          </a:bodyPr>
          <a:lstStyle/>
          <a:p>
            <a:pPr marL="90805">
              <a:lnSpc>
                <a:spcPct val="100000"/>
              </a:lnSpc>
              <a:spcBef>
                <a:spcPts val="240"/>
              </a:spcBef>
            </a:pPr>
            <a:r>
              <a:rPr sz="2000" b="1" u="heavy" dirty="0">
                <a:solidFill>
                  <a:srgbClr val="FF0000"/>
                </a:solidFill>
                <a:uFill>
                  <a:solidFill>
                    <a:srgbClr val="FF0000"/>
                  </a:solidFill>
                </a:uFill>
                <a:latin typeface="Calibri"/>
                <a:cs typeface="Calibri"/>
              </a:rPr>
              <a:t>EXTRA</a:t>
            </a:r>
            <a:r>
              <a:rPr sz="2000" b="1" u="heavy" spc="-55" dirty="0">
                <a:solidFill>
                  <a:srgbClr val="FF0000"/>
                </a:solidFill>
                <a:uFill>
                  <a:solidFill>
                    <a:srgbClr val="FF0000"/>
                  </a:solidFill>
                </a:uFill>
                <a:latin typeface="Calibri"/>
                <a:cs typeface="Calibri"/>
              </a:rPr>
              <a:t> </a:t>
            </a:r>
            <a:r>
              <a:rPr sz="2000" b="1" u="heavy" spc="-25" dirty="0">
                <a:solidFill>
                  <a:srgbClr val="FF0000"/>
                </a:solidFill>
                <a:uFill>
                  <a:solidFill>
                    <a:srgbClr val="FF0000"/>
                  </a:solidFill>
                </a:uFill>
                <a:latin typeface="Calibri"/>
                <a:cs typeface="Calibri"/>
              </a:rPr>
              <a:t>FACTS</a:t>
            </a:r>
            <a:endParaRPr sz="2000">
              <a:latin typeface="Calibri"/>
              <a:cs typeface="Calibri"/>
            </a:endParaRPr>
          </a:p>
          <a:p>
            <a:pPr marL="90805" marR="168910">
              <a:lnSpc>
                <a:spcPct val="100000"/>
              </a:lnSpc>
              <a:spcBef>
                <a:spcPts val="30"/>
              </a:spcBef>
            </a:pPr>
            <a:r>
              <a:rPr sz="1500" dirty="0">
                <a:solidFill>
                  <a:srgbClr val="252525"/>
                </a:solidFill>
                <a:latin typeface="Calibri"/>
                <a:cs typeface="Calibri"/>
              </a:rPr>
              <a:t>If a Dictionary</a:t>
            </a:r>
            <a:r>
              <a:rPr sz="1500" spc="5" dirty="0">
                <a:solidFill>
                  <a:srgbClr val="252525"/>
                </a:solidFill>
                <a:latin typeface="Calibri"/>
                <a:cs typeface="Calibri"/>
              </a:rPr>
              <a:t> </a:t>
            </a:r>
            <a:r>
              <a:rPr sz="1500" dirty="0">
                <a:solidFill>
                  <a:srgbClr val="252525"/>
                </a:solidFill>
                <a:latin typeface="Calibri"/>
                <a:cs typeface="Calibri"/>
              </a:rPr>
              <a:t>is </a:t>
            </a:r>
            <a:r>
              <a:rPr sz="1500" spc="-10" dirty="0">
                <a:solidFill>
                  <a:srgbClr val="252525"/>
                </a:solidFill>
                <a:latin typeface="Calibri"/>
                <a:cs typeface="Calibri"/>
              </a:rPr>
              <a:t>created </a:t>
            </a:r>
            <a:r>
              <a:rPr sz="1500" dirty="0">
                <a:solidFill>
                  <a:srgbClr val="252525"/>
                </a:solidFill>
                <a:latin typeface="Calibri"/>
                <a:cs typeface="Calibri"/>
              </a:rPr>
              <a:t>with</a:t>
            </a:r>
            <a:r>
              <a:rPr sz="1500" spc="335" dirty="0">
                <a:solidFill>
                  <a:srgbClr val="252525"/>
                </a:solidFill>
                <a:latin typeface="Calibri"/>
                <a:cs typeface="Calibri"/>
              </a:rPr>
              <a:t> </a:t>
            </a:r>
            <a:r>
              <a:rPr sz="1500" dirty="0">
                <a:solidFill>
                  <a:srgbClr val="252525"/>
                </a:solidFill>
                <a:latin typeface="Calibri"/>
                <a:cs typeface="Calibri"/>
              </a:rPr>
              <a:t>similar </a:t>
            </a:r>
            <a:r>
              <a:rPr sz="1500" spc="-15" dirty="0">
                <a:solidFill>
                  <a:srgbClr val="252525"/>
                </a:solidFill>
                <a:latin typeface="Calibri"/>
                <a:cs typeface="Calibri"/>
              </a:rPr>
              <a:t>keys, </a:t>
            </a:r>
            <a:r>
              <a:rPr sz="1500" dirty="0">
                <a:solidFill>
                  <a:srgbClr val="252525"/>
                </a:solidFill>
                <a:latin typeface="Calibri"/>
                <a:cs typeface="Calibri"/>
              </a:rPr>
              <a:t>then the </a:t>
            </a:r>
            <a:r>
              <a:rPr sz="1500" spc="5" dirty="0">
                <a:solidFill>
                  <a:srgbClr val="252525"/>
                </a:solidFill>
                <a:latin typeface="Calibri"/>
                <a:cs typeface="Calibri"/>
              </a:rPr>
              <a:t> </a:t>
            </a:r>
            <a:r>
              <a:rPr sz="1500" spc="-20" dirty="0">
                <a:solidFill>
                  <a:srgbClr val="252525"/>
                </a:solidFill>
                <a:latin typeface="Calibri"/>
                <a:cs typeface="Calibri"/>
              </a:rPr>
              <a:t>key </a:t>
            </a:r>
            <a:r>
              <a:rPr sz="1500" dirty="0">
                <a:solidFill>
                  <a:srgbClr val="252525"/>
                </a:solidFill>
                <a:latin typeface="Calibri"/>
                <a:cs typeface="Calibri"/>
              </a:rPr>
              <a:t>is </a:t>
            </a:r>
            <a:r>
              <a:rPr sz="1500" spc="-5" dirty="0">
                <a:solidFill>
                  <a:srgbClr val="252525"/>
                </a:solidFill>
                <a:latin typeface="Calibri"/>
                <a:cs typeface="Calibri"/>
              </a:rPr>
              <a:t>considered </a:t>
            </a:r>
            <a:r>
              <a:rPr sz="1500" dirty="0">
                <a:solidFill>
                  <a:srgbClr val="252525"/>
                </a:solidFill>
                <a:latin typeface="Calibri"/>
                <a:cs typeface="Calibri"/>
              </a:rPr>
              <a:t>only once and its </a:t>
            </a:r>
            <a:r>
              <a:rPr sz="1500" spc="-15" dirty="0">
                <a:solidFill>
                  <a:srgbClr val="252525"/>
                </a:solidFill>
                <a:latin typeface="Calibri"/>
                <a:cs typeface="Calibri"/>
              </a:rPr>
              <a:t>Value </a:t>
            </a:r>
            <a:r>
              <a:rPr sz="1500" dirty="0">
                <a:solidFill>
                  <a:srgbClr val="252525"/>
                </a:solidFill>
                <a:latin typeface="Calibri"/>
                <a:cs typeface="Calibri"/>
              </a:rPr>
              <a:t>is</a:t>
            </a:r>
            <a:r>
              <a:rPr sz="1500" spc="5" dirty="0">
                <a:solidFill>
                  <a:srgbClr val="252525"/>
                </a:solidFill>
                <a:latin typeface="Calibri"/>
                <a:cs typeface="Calibri"/>
              </a:rPr>
              <a:t> </a:t>
            </a:r>
            <a:r>
              <a:rPr sz="1500" spc="-10" dirty="0">
                <a:solidFill>
                  <a:srgbClr val="252525"/>
                </a:solidFill>
                <a:latin typeface="Calibri"/>
                <a:cs typeface="Calibri"/>
              </a:rPr>
              <a:t>from </a:t>
            </a:r>
            <a:r>
              <a:rPr sz="1500" dirty="0">
                <a:solidFill>
                  <a:srgbClr val="252525"/>
                </a:solidFill>
                <a:latin typeface="Calibri"/>
                <a:cs typeface="Calibri"/>
              </a:rPr>
              <a:t>the </a:t>
            </a:r>
            <a:r>
              <a:rPr sz="1500" spc="5" dirty="0">
                <a:solidFill>
                  <a:srgbClr val="252525"/>
                </a:solidFill>
                <a:latin typeface="Calibri"/>
                <a:cs typeface="Calibri"/>
              </a:rPr>
              <a:t> </a:t>
            </a:r>
            <a:r>
              <a:rPr sz="1500" b="1" i="1" spc="-5" dirty="0">
                <a:solidFill>
                  <a:srgbClr val="252525"/>
                </a:solidFill>
                <a:latin typeface="Calibri"/>
                <a:cs typeface="Calibri"/>
              </a:rPr>
              <a:t>last</a:t>
            </a:r>
            <a:r>
              <a:rPr sz="1500" b="1" i="1" spc="-30" dirty="0">
                <a:solidFill>
                  <a:srgbClr val="252525"/>
                </a:solidFill>
                <a:latin typeface="Calibri"/>
                <a:cs typeface="Calibri"/>
              </a:rPr>
              <a:t> </a:t>
            </a:r>
            <a:r>
              <a:rPr sz="1500" b="1" i="1" spc="-5" dirty="0">
                <a:solidFill>
                  <a:srgbClr val="252525"/>
                </a:solidFill>
                <a:latin typeface="Calibri"/>
                <a:cs typeface="Calibri"/>
              </a:rPr>
              <a:t>occuring</a:t>
            </a:r>
            <a:r>
              <a:rPr sz="1500" b="1" i="1" spc="-55" dirty="0">
                <a:solidFill>
                  <a:srgbClr val="252525"/>
                </a:solidFill>
                <a:latin typeface="Calibri"/>
                <a:cs typeface="Calibri"/>
              </a:rPr>
              <a:t> </a:t>
            </a:r>
            <a:r>
              <a:rPr sz="1500" b="1" i="1" dirty="0">
                <a:solidFill>
                  <a:srgbClr val="252525"/>
                </a:solidFill>
                <a:latin typeface="Calibri"/>
                <a:cs typeface="Calibri"/>
              </a:rPr>
              <a:t>value</a:t>
            </a:r>
            <a:r>
              <a:rPr sz="1500" b="1" i="1" spc="305" dirty="0">
                <a:solidFill>
                  <a:srgbClr val="252525"/>
                </a:solidFill>
                <a:latin typeface="Calibri"/>
                <a:cs typeface="Calibri"/>
              </a:rPr>
              <a:t> </a:t>
            </a:r>
            <a:r>
              <a:rPr sz="1500" spc="-5" dirty="0">
                <a:solidFill>
                  <a:srgbClr val="252525"/>
                </a:solidFill>
                <a:latin typeface="Calibri"/>
                <a:cs typeface="Calibri"/>
              </a:rPr>
              <a:t>of </a:t>
            </a:r>
            <a:r>
              <a:rPr sz="1500" dirty="0">
                <a:solidFill>
                  <a:srgbClr val="252525"/>
                </a:solidFill>
                <a:latin typeface="Calibri"/>
                <a:cs typeface="Calibri"/>
              </a:rPr>
              <a:t>the</a:t>
            </a:r>
            <a:r>
              <a:rPr sz="1500" spc="-15" dirty="0">
                <a:solidFill>
                  <a:srgbClr val="252525"/>
                </a:solidFill>
                <a:latin typeface="Calibri"/>
                <a:cs typeface="Calibri"/>
              </a:rPr>
              <a:t> </a:t>
            </a:r>
            <a:r>
              <a:rPr sz="1500" i="1" spc="-10" dirty="0">
                <a:solidFill>
                  <a:srgbClr val="252525"/>
                </a:solidFill>
                <a:latin typeface="Calibri"/>
                <a:cs typeface="Calibri"/>
              </a:rPr>
              <a:t>key:value</a:t>
            </a:r>
            <a:r>
              <a:rPr sz="1500" i="1" spc="-5" dirty="0">
                <a:solidFill>
                  <a:srgbClr val="252525"/>
                </a:solidFill>
                <a:latin typeface="Calibri"/>
                <a:cs typeface="Calibri"/>
              </a:rPr>
              <a:t> </a:t>
            </a:r>
            <a:r>
              <a:rPr sz="1500" spc="-30" dirty="0">
                <a:solidFill>
                  <a:srgbClr val="252525"/>
                </a:solidFill>
                <a:latin typeface="Calibri"/>
                <a:cs typeface="Calibri"/>
              </a:rPr>
              <a:t>pair. </a:t>
            </a:r>
            <a:r>
              <a:rPr sz="1500" spc="-5" dirty="0">
                <a:solidFill>
                  <a:srgbClr val="252525"/>
                </a:solidFill>
                <a:latin typeface="Calibri"/>
                <a:cs typeface="Calibri"/>
              </a:rPr>
              <a:t>Here,</a:t>
            </a:r>
            <a:r>
              <a:rPr sz="1500" spc="10" dirty="0">
                <a:solidFill>
                  <a:srgbClr val="252525"/>
                </a:solidFill>
                <a:latin typeface="Calibri"/>
                <a:cs typeface="Calibri"/>
              </a:rPr>
              <a:t> </a:t>
            </a:r>
            <a:r>
              <a:rPr sz="1500" dirty="0">
                <a:solidFill>
                  <a:srgbClr val="252525"/>
                </a:solidFill>
                <a:latin typeface="Calibri"/>
                <a:cs typeface="Calibri"/>
              </a:rPr>
              <a:t>the</a:t>
            </a:r>
            <a:r>
              <a:rPr sz="1500" spc="-20" dirty="0">
                <a:solidFill>
                  <a:srgbClr val="252525"/>
                </a:solidFill>
                <a:latin typeface="Calibri"/>
                <a:cs typeface="Calibri"/>
              </a:rPr>
              <a:t> </a:t>
            </a:r>
            <a:r>
              <a:rPr sz="1500" b="1" spc="-15" dirty="0">
                <a:solidFill>
                  <a:srgbClr val="252525"/>
                </a:solidFill>
                <a:latin typeface="Calibri"/>
                <a:cs typeface="Calibri"/>
              </a:rPr>
              <a:t>key </a:t>
            </a:r>
            <a:r>
              <a:rPr sz="1500" b="1" spc="-325" dirty="0">
                <a:solidFill>
                  <a:srgbClr val="252525"/>
                </a:solidFill>
                <a:latin typeface="Calibri"/>
                <a:cs typeface="Calibri"/>
              </a:rPr>
              <a:t> </a:t>
            </a:r>
            <a:r>
              <a:rPr sz="1500" b="1" dirty="0">
                <a:solidFill>
                  <a:srgbClr val="252525"/>
                </a:solidFill>
                <a:latin typeface="Calibri"/>
                <a:cs typeface="Calibri"/>
              </a:rPr>
              <a:t>10</a:t>
            </a:r>
            <a:r>
              <a:rPr sz="1500" b="1" spc="5" dirty="0">
                <a:solidFill>
                  <a:srgbClr val="252525"/>
                </a:solidFill>
                <a:latin typeface="Calibri"/>
                <a:cs typeface="Calibri"/>
              </a:rPr>
              <a:t> </a:t>
            </a:r>
            <a:r>
              <a:rPr sz="1500" dirty="0">
                <a:solidFill>
                  <a:srgbClr val="252525"/>
                </a:solidFill>
                <a:latin typeface="Calibri"/>
                <a:cs typeface="Calibri"/>
              </a:rPr>
              <a:t>has </a:t>
            </a:r>
            <a:r>
              <a:rPr sz="1500" spc="-5" dirty="0">
                <a:solidFill>
                  <a:srgbClr val="252525"/>
                </a:solidFill>
                <a:latin typeface="Calibri"/>
                <a:cs typeface="Calibri"/>
              </a:rPr>
              <a:t>values </a:t>
            </a:r>
            <a:r>
              <a:rPr sz="1500" spc="10" dirty="0">
                <a:solidFill>
                  <a:srgbClr val="252525"/>
                </a:solidFill>
                <a:latin typeface="Calibri"/>
                <a:cs typeface="Calibri"/>
              </a:rPr>
              <a:t>‘x’ </a:t>
            </a:r>
            <a:r>
              <a:rPr sz="1500" dirty="0">
                <a:solidFill>
                  <a:srgbClr val="252525"/>
                </a:solidFill>
                <a:latin typeface="Calibri"/>
                <a:cs typeface="Calibri"/>
              </a:rPr>
              <a:t>and then </a:t>
            </a:r>
            <a:r>
              <a:rPr sz="1500" spc="-35" dirty="0">
                <a:solidFill>
                  <a:srgbClr val="252525"/>
                </a:solidFill>
                <a:latin typeface="Calibri"/>
                <a:cs typeface="Calibri"/>
              </a:rPr>
              <a:t>‘z’. </a:t>
            </a:r>
            <a:r>
              <a:rPr sz="1500" spc="-10" dirty="0">
                <a:solidFill>
                  <a:srgbClr val="252525"/>
                </a:solidFill>
                <a:latin typeface="Calibri"/>
                <a:cs typeface="Calibri"/>
              </a:rPr>
              <a:t>So, </a:t>
            </a:r>
            <a:r>
              <a:rPr sz="1500" dirty="0">
                <a:solidFill>
                  <a:srgbClr val="252525"/>
                </a:solidFill>
                <a:latin typeface="Calibri"/>
                <a:cs typeface="Calibri"/>
              </a:rPr>
              <a:t>the </a:t>
            </a:r>
            <a:r>
              <a:rPr sz="1500" spc="-5" dirty="0">
                <a:solidFill>
                  <a:srgbClr val="252525"/>
                </a:solidFill>
                <a:latin typeface="Calibri"/>
                <a:cs typeface="Calibri"/>
              </a:rPr>
              <a:t>last </a:t>
            </a:r>
            <a:r>
              <a:rPr sz="1500" dirty="0">
                <a:solidFill>
                  <a:srgbClr val="252525"/>
                </a:solidFill>
                <a:latin typeface="Calibri"/>
                <a:cs typeface="Calibri"/>
              </a:rPr>
              <a:t>occuring </a:t>
            </a:r>
            <a:r>
              <a:rPr sz="1500" spc="5" dirty="0">
                <a:solidFill>
                  <a:srgbClr val="252525"/>
                </a:solidFill>
                <a:latin typeface="Calibri"/>
                <a:cs typeface="Calibri"/>
              </a:rPr>
              <a:t> </a:t>
            </a:r>
            <a:r>
              <a:rPr sz="1500" spc="-5" dirty="0">
                <a:solidFill>
                  <a:srgbClr val="252525"/>
                </a:solidFill>
                <a:latin typeface="Calibri"/>
                <a:cs typeface="Calibri"/>
              </a:rPr>
              <a:t>value </a:t>
            </a:r>
            <a:r>
              <a:rPr sz="1500" dirty="0">
                <a:solidFill>
                  <a:srgbClr val="252525"/>
                </a:solidFill>
                <a:latin typeface="Calibri"/>
                <a:cs typeface="Calibri"/>
              </a:rPr>
              <a:t>‘z’</a:t>
            </a:r>
            <a:r>
              <a:rPr sz="1500" spc="-5" dirty="0">
                <a:solidFill>
                  <a:srgbClr val="252525"/>
                </a:solidFill>
                <a:latin typeface="Calibri"/>
                <a:cs typeface="Calibri"/>
              </a:rPr>
              <a:t> </a:t>
            </a:r>
            <a:r>
              <a:rPr sz="1500" dirty="0">
                <a:solidFill>
                  <a:srgbClr val="252525"/>
                </a:solidFill>
                <a:latin typeface="Calibri"/>
                <a:cs typeface="Calibri"/>
              </a:rPr>
              <a:t>is</a:t>
            </a:r>
            <a:r>
              <a:rPr sz="1500" spc="10" dirty="0">
                <a:solidFill>
                  <a:srgbClr val="252525"/>
                </a:solidFill>
                <a:latin typeface="Calibri"/>
                <a:cs typeface="Calibri"/>
              </a:rPr>
              <a:t> </a:t>
            </a:r>
            <a:r>
              <a:rPr sz="1500" spc="-15" dirty="0">
                <a:solidFill>
                  <a:srgbClr val="252525"/>
                </a:solidFill>
                <a:latin typeface="Calibri"/>
                <a:cs typeface="Calibri"/>
              </a:rPr>
              <a:t>taken</a:t>
            </a:r>
            <a:r>
              <a:rPr sz="1500" spc="5" dirty="0">
                <a:solidFill>
                  <a:srgbClr val="252525"/>
                </a:solidFill>
                <a:latin typeface="Calibri"/>
                <a:cs typeface="Calibri"/>
              </a:rPr>
              <a:t> </a:t>
            </a:r>
            <a:r>
              <a:rPr sz="1500" dirty="0">
                <a:solidFill>
                  <a:srgbClr val="252525"/>
                </a:solidFill>
                <a:latin typeface="Calibri"/>
                <a:cs typeface="Calibri"/>
              </a:rPr>
              <a:t>as</a:t>
            </a:r>
            <a:r>
              <a:rPr sz="1500" spc="-20" dirty="0">
                <a:solidFill>
                  <a:srgbClr val="252525"/>
                </a:solidFill>
                <a:latin typeface="Calibri"/>
                <a:cs typeface="Calibri"/>
              </a:rPr>
              <a:t> </a:t>
            </a:r>
            <a:r>
              <a:rPr sz="1500" dirty="0">
                <a:solidFill>
                  <a:srgbClr val="252525"/>
                </a:solidFill>
                <a:latin typeface="Calibri"/>
                <a:cs typeface="Calibri"/>
              </a:rPr>
              <a:t>its</a:t>
            </a:r>
            <a:r>
              <a:rPr sz="1500" spc="-5" dirty="0">
                <a:solidFill>
                  <a:srgbClr val="252525"/>
                </a:solidFill>
                <a:latin typeface="Calibri"/>
                <a:cs typeface="Calibri"/>
              </a:rPr>
              <a:t> value.</a:t>
            </a:r>
            <a:endParaRPr sz="1500">
              <a:latin typeface="Calibri"/>
              <a:cs typeface="Calibri"/>
            </a:endParaRPr>
          </a:p>
        </p:txBody>
      </p:sp>
      <p:sp>
        <p:nvSpPr>
          <p:cNvPr id="25" name="object 25"/>
          <p:cNvSpPr txBox="1"/>
          <p:nvPr/>
        </p:nvSpPr>
        <p:spPr>
          <a:xfrm>
            <a:off x="5076888" y="5060150"/>
            <a:ext cx="2133600" cy="551815"/>
          </a:xfrm>
          <a:prstGeom prst="rect">
            <a:avLst/>
          </a:prstGeom>
          <a:solidFill>
            <a:srgbClr val="FFFF00"/>
          </a:solidFill>
        </p:spPr>
        <p:txBody>
          <a:bodyPr vert="horz" wrap="square" lIns="0" tIns="0" rIns="0" bIns="0" rtlCol="0">
            <a:spAutoFit/>
          </a:bodyPr>
          <a:lstStyle/>
          <a:p>
            <a:pPr algn="ctr">
              <a:lnSpc>
                <a:spcPts val="1939"/>
              </a:lnSpc>
            </a:pPr>
            <a:r>
              <a:rPr sz="1600" spc="-10" dirty="0">
                <a:solidFill>
                  <a:srgbClr val="FF0000"/>
                </a:solidFill>
                <a:latin typeface="Calibri"/>
                <a:cs typeface="Calibri"/>
              </a:rPr>
              <a:t>L</a:t>
            </a:r>
            <a:r>
              <a:rPr sz="1600" dirty="0">
                <a:solidFill>
                  <a:srgbClr val="FF0000"/>
                </a:solidFill>
                <a:latin typeface="Calibri"/>
                <a:cs typeface="Calibri"/>
              </a:rPr>
              <a:t>I</a:t>
            </a:r>
            <a:r>
              <a:rPr sz="1600" spc="-20" dirty="0">
                <a:solidFill>
                  <a:srgbClr val="FF0000"/>
                </a:solidFill>
                <a:latin typeface="Calibri"/>
                <a:cs typeface="Calibri"/>
              </a:rPr>
              <a:t>S</a:t>
            </a:r>
            <a:r>
              <a:rPr sz="1600" spc="-5" dirty="0">
                <a:solidFill>
                  <a:srgbClr val="FF0000"/>
                </a:solidFill>
                <a:latin typeface="Calibri"/>
                <a:cs typeface="Calibri"/>
              </a:rPr>
              <a:t>T </a:t>
            </a:r>
            <a:r>
              <a:rPr sz="1600" spc="-10" dirty="0">
                <a:solidFill>
                  <a:srgbClr val="FF0000"/>
                </a:solidFill>
                <a:latin typeface="Calibri"/>
                <a:cs typeface="Calibri"/>
              </a:rPr>
              <a:t>o</a:t>
            </a:r>
            <a:r>
              <a:rPr sz="1600" spc="-5" dirty="0">
                <a:solidFill>
                  <a:srgbClr val="FF0000"/>
                </a:solidFill>
                <a:latin typeface="Calibri"/>
                <a:cs typeface="Calibri"/>
              </a:rPr>
              <a:t>f</a:t>
            </a:r>
            <a:r>
              <a:rPr sz="1600" spc="15" dirty="0">
                <a:solidFill>
                  <a:srgbClr val="FF0000"/>
                </a:solidFill>
                <a:latin typeface="Calibri"/>
                <a:cs typeface="Calibri"/>
              </a:rPr>
              <a:t> </a:t>
            </a:r>
            <a:r>
              <a:rPr sz="1600" b="1" spc="-5" dirty="0">
                <a:solidFill>
                  <a:srgbClr val="FF0000"/>
                </a:solidFill>
                <a:latin typeface="Calibri"/>
                <a:cs typeface="Calibri"/>
              </a:rPr>
              <a:t>a</a:t>
            </a:r>
            <a:r>
              <a:rPr sz="1600" b="1" dirty="0">
                <a:solidFill>
                  <a:srgbClr val="FF0000"/>
                </a:solidFill>
                <a:latin typeface="Calibri"/>
                <a:cs typeface="Calibri"/>
              </a:rPr>
              <a:t>l</a:t>
            </a:r>
            <a:r>
              <a:rPr sz="1600" b="1" spc="-5" dirty="0">
                <a:solidFill>
                  <a:srgbClr val="FF0000"/>
                </a:solidFill>
                <a:latin typeface="Calibri"/>
                <a:cs typeface="Calibri"/>
              </a:rPr>
              <a:t>l</a:t>
            </a:r>
            <a:r>
              <a:rPr sz="1600" b="1" spc="-25" dirty="0">
                <a:solidFill>
                  <a:srgbClr val="FF0000"/>
                </a:solidFill>
                <a:latin typeface="Calibri"/>
                <a:cs typeface="Calibri"/>
              </a:rPr>
              <a:t> </a:t>
            </a:r>
            <a:r>
              <a:rPr sz="1600" b="1" spc="-5" dirty="0">
                <a:solidFill>
                  <a:srgbClr val="FF0000"/>
                </a:solidFill>
                <a:latin typeface="Calibri"/>
                <a:cs typeface="Calibri"/>
              </a:rPr>
              <a:t>t</a:t>
            </a:r>
            <a:r>
              <a:rPr sz="1600" b="1" spc="-15" dirty="0">
                <a:solidFill>
                  <a:srgbClr val="FF0000"/>
                </a:solidFill>
                <a:latin typeface="Calibri"/>
                <a:cs typeface="Calibri"/>
              </a:rPr>
              <a:t>h</a:t>
            </a:r>
            <a:r>
              <a:rPr sz="1600" b="1" spc="-5" dirty="0">
                <a:solidFill>
                  <a:srgbClr val="FF0000"/>
                </a:solidFill>
                <a:latin typeface="Calibri"/>
                <a:cs typeface="Calibri"/>
              </a:rPr>
              <a:t>e</a:t>
            </a:r>
            <a:r>
              <a:rPr sz="1600" b="1" spc="10" dirty="0">
                <a:solidFill>
                  <a:srgbClr val="FF0000"/>
                </a:solidFill>
                <a:latin typeface="Calibri"/>
                <a:cs typeface="Calibri"/>
              </a:rPr>
              <a:t> </a:t>
            </a:r>
            <a:r>
              <a:rPr sz="1800" b="1" spc="-50" dirty="0">
                <a:solidFill>
                  <a:srgbClr val="FF0000"/>
                </a:solidFill>
                <a:latin typeface="Calibri"/>
                <a:cs typeface="Calibri"/>
              </a:rPr>
              <a:t>k</a:t>
            </a:r>
            <a:r>
              <a:rPr sz="1800" b="1" spc="-10" dirty="0">
                <a:solidFill>
                  <a:srgbClr val="FF0000"/>
                </a:solidFill>
                <a:latin typeface="Calibri"/>
                <a:cs typeface="Calibri"/>
              </a:rPr>
              <a:t>e</a:t>
            </a:r>
            <a:r>
              <a:rPr sz="1800" b="1" spc="-15" dirty="0">
                <a:solidFill>
                  <a:srgbClr val="FF0000"/>
                </a:solidFill>
                <a:latin typeface="Calibri"/>
                <a:cs typeface="Calibri"/>
              </a:rPr>
              <a:t>y</a:t>
            </a:r>
            <a:r>
              <a:rPr sz="1800" b="1" dirty="0">
                <a:solidFill>
                  <a:srgbClr val="FF0000"/>
                </a:solidFill>
                <a:latin typeface="Calibri"/>
                <a:cs typeface="Calibri"/>
              </a:rPr>
              <a:t>s</a:t>
            </a:r>
            <a:r>
              <a:rPr sz="1800" b="1" spc="-85" dirty="0">
                <a:solidFill>
                  <a:srgbClr val="FF0000"/>
                </a:solidFill>
                <a:latin typeface="Calibri"/>
                <a:cs typeface="Calibri"/>
              </a:rPr>
              <a:t> </a:t>
            </a:r>
            <a:r>
              <a:rPr sz="1600" spc="-10" dirty="0">
                <a:solidFill>
                  <a:srgbClr val="FF0000"/>
                </a:solidFill>
                <a:latin typeface="Calibri"/>
                <a:cs typeface="Calibri"/>
              </a:rPr>
              <a:t>of</a:t>
            </a:r>
            <a:endParaRPr sz="1600">
              <a:latin typeface="Calibri"/>
              <a:cs typeface="Calibri"/>
            </a:endParaRPr>
          </a:p>
          <a:p>
            <a:pPr marL="635" algn="ctr">
              <a:lnSpc>
                <a:spcPct val="100000"/>
              </a:lnSpc>
              <a:spcBef>
                <a:spcPts val="20"/>
              </a:spcBef>
            </a:pPr>
            <a:r>
              <a:rPr sz="1600" spc="-5" dirty="0">
                <a:solidFill>
                  <a:srgbClr val="FF0000"/>
                </a:solidFill>
                <a:latin typeface="Calibri"/>
                <a:cs typeface="Calibri"/>
              </a:rPr>
              <a:t>the</a:t>
            </a:r>
            <a:r>
              <a:rPr sz="1600" spc="-20" dirty="0">
                <a:solidFill>
                  <a:srgbClr val="FF0000"/>
                </a:solidFill>
                <a:latin typeface="Calibri"/>
                <a:cs typeface="Calibri"/>
              </a:rPr>
              <a:t> </a:t>
            </a:r>
            <a:r>
              <a:rPr sz="1600" spc="-15" dirty="0">
                <a:solidFill>
                  <a:srgbClr val="FF0000"/>
                </a:solidFill>
                <a:latin typeface="Calibri"/>
                <a:cs typeface="Calibri"/>
              </a:rPr>
              <a:t>key:value</a:t>
            </a:r>
            <a:r>
              <a:rPr sz="1600" spc="-10" dirty="0">
                <a:solidFill>
                  <a:srgbClr val="FF0000"/>
                </a:solidFill>
                <a:latin typeface="Calibri"/>
                <a:cs typeface="Calibri"/>
              </a:rPr>
              <a:t> pairs</a:t>
            </a:r>
            <a:endParaRPr sz="1600">
              <a:latin typeface="Calibri"/>
              <a:cs typeface="Calibri"/>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3131185" y="4014800"/>
            <a:ext cx="5927090" cy="2848610"/>
            <a:chOff x="3131185" y="4014800"/>
            <a:chExt cx="5927090" cy="2848610"/>
          </a:xfrm>
        </p:grpSpPr>
        <p:pic>
          <p:nvPicPr>
            <p:cNvPr id="3" name="object 3"/>
            <p:cNvPicPr/>
            <p:nvPr/>
          </p:nvPicPr>
          <p:blipFill>
            <a:blip r:embed="rId2" cstate="print"/>
            <a:stretch>
              <a:fillRect/>
            </a:stretch>
          </p:blipFill>
          <p:spPr>
            <a:xfrm>
              <a:off x="3220930" y="4119575"/>
              <a:ext cx="5682409" cy="1893093"/>
            </a:xfrm>
            <a:prstGeom prst="rect">
              <a:avLst/>
            </a:prstGeom>
          </p:spPr>
        </p:pic>
        <p:sp>
          <p:nvSpPr>
            <p:cNvPr id="4" name="object 4"/>
            <p:cNvSpPr/>
            <p:nvPr/>
          </p:nvSpPr>
          <p:spPr>
            <a:xfrm>
              <a:off x="3159760" y="4043375"/>
              <a:ext cx="5869940" cy="2057400"/>
            </a:xfrm>
            <a:custGeom>
              <a:avLst/>
              <a:gdLst/>
              <a:ahLst/>
              <a:cxnLst/>
              <a:rect l="l" t="t" r="r" b="b"/>
              <a:pathLst>
                <a:path w="5869940" h="2057400">
                  <a:moveTo>
                    <a:pt x="0" y="2057400"/>
                  </a:moveTo>
                  <a:lnTo>
                    <a:pt x="5869940" y="2057400"/>
                  </a:lnTo>
                  <a:lnTo>
                    <a:pt x="5869940" y="0"/>
                  </a:lnTo>
                  <a:lnTo>
                    <a:pt x="0" y="0"/>
                  </a:lnTo>
                  <a:lnTo>
                    <a:pt x="0" y="2057400"/>
                  </a:lnTo>
                  <a:close/>
                </a:path>
              </a:pathLst>
            </a:custGeom>
            <a:ln w="57150">
              <a:solidFill>
                <a:srgbClr val="C00000"/>
              </a:solidFill>
            </a:ln>
          </p:spPr>
          <p:txBody>
            <a:bodyPr wrap="square" lIns="0" tIns="0" rIns="0" bIns="0" rtlCol="0"/>
            <a:lstStyle/>
            <a:p>
              <a:endParaRPr/>
            </a:p>
          </p:txBody>
        </p:sp>
        <p:sp>
          <p:nvSpPr>
            <p:cNvPr id="5" name="object 5"/>
            <p:cNvSpPr/>
            <p:nvPr/>
          </p:nvSpPr>
          <p:spPr>
            <a:xfrm>
              <a:off x="6429375" y="5215001"/>
              <a:ext cx="666115" cy="391795"/>
            </a:xfrm>
            <a:custGeom>
              <a:avLst/>
              <a:gdLst/>
              <a:ahLst/>
              <a:cxnLst/>
              <a:rect l="l" t="t" r="r" b="b"/>
              <a:pathLst>
                <a:path w="666115" h="391795">
                  <a:moveTo>
                    <a:pt x="195833" y="0"/>
                  </a:moveTo>
                  <a:lnTo>
                    <a:pt x="0" y="195707"/>
                  </a:lnTo>
                  <a:lnTo>
                    <a:pt x="195833" y="391541"/>
                  </a:lnTo>
                  <a:lnTo>
                    <a:pt x="195833" y="293624"/>
                  </a:lnTo>
                  <a:lnTo>
                    <a:pt x="666115" y="293624"/>
                  </a:lnTo>
                  <a:lnTo>
                    <a:pt x="666115" y="97790"/>
                  </a:lnTo>
                  <a:lnTo>
                    <a:pt x="195833" y="97790"/>
                  </a:lnTo>
                  <a:lnTo>
                    <a:pt x="195833" y="0"/>
                  </a:lnTo>
                  <a:close/>
                </a:path>
              </a:pathLst>
            </a:custGeom>
            <a:solidFill>
              <a:srgbClr val="FFFF00"/>
            </a:solidFill>
          </p:spPr>
          <p:txBody>
            <a:bodyPr wrap="square" lIns="0" tIns="0" rIns="0" bIns="0" rtlCol="0"/>
            <a:lstStyle/>
            <a:p>
              <a:endParaRPr/>
            </a:p>
          </p:txBody>
        </p:sp>
        <p:sp>
          <p:nvSpPr>
            <p:cNvPr id="6" name="object 6"/>
            <p:cNvSpPr/>
            <p:nvPr/>
          </p:nvSpPr>
          <p:spPr>
            <a:xfrm>
              <a:off x="6429375" y="5215001"/>
              <a:ext cx="666115" cy="391795"/>
            </a:xfrm>
            <a:custGeom>
              <a:avLst/>
              <a:gdLst/>
              <a:ahLst/>
              <a:cxnLst/>
              <a:rect l="l" t="t" r="r" b="b"/>
              <a:pathLst>
                <a:path w="666115" h="391795">
                  <a:moveTo>
                    <a:pt x="666115" y="97790"/>
                  </a:moveTo>
                  <a:lnTo>
                    <a:pt x="195833" y="97790"/>
                  </a:lnTo>
                  <a:lnTo>
                    <a:pt x="195833" y="0"/>
                  </a:lnTo>
                  <a:lnTo>
                    <a:pt x="0" y="195707"/>
                  </a:lnTo>
                  <a:lnTo>
                    <a:pt x="195833" y="391541"/>
                  </a:lnTo>
                  <a:lnTo>
                    <a:pt x="195833" y="293624"/>
                  </a:lnTo>
                  <a:lnTo>
                    <a:pt x="666115" y="293624"/>
                  </a:lnTo>
                  <a:lnTo>
                    <a:pt x="666115" y="97790"/>
                  </a:lnTo>
                  <a:close/>
                </a:path>
              </a:pathLst>
            </a:custGeom>
            <a:ln w="25400">
              <a:solidFill>
                <a:srgbClr val="C00000"/>
              </a:solidFill>
            </a:ln>
          </p:spPr>
          <p:txBody>
            <a:bodyPr wrap="square" lIns="0" tIns="0" rIns="0" bIns="0" rtlCol="0"/>
            <a:lstStyle/>
            <a:p>
              <a:endParaRPr/>
            </a:p>
          </p:txBody>
        </p:sp>
        <p:sp>
          <p:nvSpPr>
            <p:cNvPr id="7" name="object 7"/>
            <p:cNvSpPr/>
            <p:nvPr/>
          </p:nvSpPr>
          <p:spPr>
            <a:xfrm>
              <a:off x="5429250" y="6000762"/>
              <a:ext cx="2786380" cy="857885"/>
            </a:xfrm>
            <a:custGeom>
              <a:avLst/>
              <a:gdLst/>
              <a:ahLst/>
              <a:cxnLst/>
              <a:rect l="l" t="t" r="r" b="b"/>
              <a:pathLst>
                <a:path w="2786379" h="857884">
                  <a:moveTo>
                    <a:pt x="2786126" y="0"/>
                  </a:moveTo>
                  <a:lnTo>
                    <a:pt x="0" y="0"/>
                  </a:lnTo>
                  <a:lnTo>
                    <a:pt x="790" y="77047"/>
                  </a:lnTo>
                  <a:lnTo>
                    <a:pt x="3068" y="149564"/>
                  </a:lnTo>
                  <a:lnTo>
                    <a:pt x="6693" y="216340"/>
                  </a:lnTo>
                  <a:lnTo>
                    <a:pt x="11525" y="276164"/>
                  </a:lnTo>
                  <a:lnTo>
                    <a:pt x="17425" y="327826"/>
                  </a:lnTo>
                  <a:lnTo>
                    <a:pt x="24252" y="370115"/>
                  </a:lnTo>
                  <a:lnTo>
                    <a:pt x="40127" y="421731"/>
                  </a:lnTo>
                  <a:lnTo>
                    <a:pt x="48895" y="428637"/>
                  </a:lnTo>
                  <a:lnTo>
                    <a:pt x="1344041" y="428637"/>
                  </a:lnTo>
                  <a:lnTo>
                    <a:pt x="1352846" y="435543"/>
                  </a:lnTo>
                  <a:lnTo>
                    <a:pt x="1368773" y="487156"/>
                  </a:lnTo>
                  <a:lnTo>
                    <a:pt x="1375615" y="529443"/>
                  </a:lnTo>
                  <a:lnTo>
                    <a:pt x="1381526" y="581102"/>
                  </a:lnTo>
                  <a:lnTo>
                    <a:pt x="1386364" y="640924"/>
                  </a:lnTo>
                  <a:lnTo>
                    <a:pt x="1389993" y="707698"/>
                  </a:lnTo>
                  <a:lnTo>
                    <a:pt x="1392272" y="780214"/>
                  </a:lnTo>
                  <a:lnTo>
                    <a:pt x="1393063" y="857260"/>
                  </a:lnTo>
                  <a:lnTo>
                    <a:pt x="1393849" y="780214"/>
                  </a:lnTo>
                  <a:lnTo>
                    <a:pt x="1396116" y="707698"/>
                  </a:lnTo>
                  <a:lnTo>
                    <a:pt x="1399728" y="640924"/>
                  </a:lnTo>
                  <a:lnTo>
                    <a:pt x="1404547" y="581102"/>
                  </a:lnTo>
                  <a:lnTo>
                    <a:pt x="1410436" y="529443"/>
                  </a:lnTo>
                  <a:lnTo>
                    <a:pt x="1417258" y="487156"/>
                  </a:lnTo>
                  <a:lnTo>
                    <a:pt x="1433156" y="435543"/>
                  </a:lnTo>
                  <a:lnTo>
                    <a:pt x="1441957" y="428637"/>
                  </a:lnTo>
                  <a:lnTo>
                    <a:pt x="2737104" y="428637"/>
                  </a:lnTo>
                  <a:lnTo>
                    <a:pt x="2745909" y="421731"/>
                  </a:lnTo>
                  <a:lnTo>
                    <a:pt x="2761836" y="370115"/>
                  </a:lnTo>
                  <a:lnTo>
                    <a:pt x="2768678" y="327826"/>
                  </a:lnTo>
                  <a:lnTo>
                    <a:pt x="2774589" y="276164"/>
                  </a:lnTo>
                  <a:lnTo>
                    <a:pt x="2779427" y="216340"/>
                  </a:lnTo>
                  <a:lnTo>
                    <a:pt x="2783056" y="149564"/>
                  </a:lnTo>
                  <a:lnTo>
                    <a:pt x="2785335" y="77047"/>
                  </a:lnTo>
                  <a:lnTo>
                    <a:pt x="2786126" y="0"/>
                  </a:lnTo>
                  <a:close/>
                </a:path>
              </a:pathLst>
            </a:custGeom>
            <a:solidFill>
              <a:srgbClr val="FFFF66"/>
            </a:solidFill>
          </p:spPr>
          <p:txBody>
            <a:bodyPr wrap="square" lIns="0" tIns="0" rIns="0" bIns="0" rtlCol="0"/>
            <a:lstStyle/>
            <a:p>
              <a:endParaRPr/>
            </a:p>
          </p:txBody>
        </p:sp>
        <p:sp>
          <p:nvSpPr>
            <p:cNvPr id="8" name="object 8"/>
            <p:cNvSpPr/>
            <p:nvPr/>
          </p:nvSpPr>
          <p:spPr>
            <a:xfrm>
              <a:off x="5429250" y="6000762"/>
              <a:ext cx="2786380" cy="857885"/>
            </a:xfrm>
            <a:custGeom>
              <a:avLst/>
              <a:gdLst/>
              <a:ahLst/>
              <a:cxnLst/>
              <a:rect l="l" t="t" r="r" b="b"/>
              <a:pathLst>
                <a:path w="2786379" h="857884">
                  <a:moveTo>
                    <a:pt x="2786126" y="0"/>
                  </a:moveTo>
                  <a:lnTo>
                    <a:pt x="2785335" y="77047"/>
                  </a:lnTo>
                  <a:lnTo>
                    <a:pt x="2783056" y="149564"/>
                  </a:lnTo>
                  <a:lnTo>
                    <a:pt x="2779427" y="216340"/>
                  </a:lnTo>
                  <a:lnTo>
                    <a:pt x="2774589" y="276164"/>
                  </a:lnTo>
                  <a:lnTo>
                    <a:pt x="2768678" y="327826"/>
                  </a:lnTo>
                  <a:lnTo>
                    <a:pt x="2761836" y="370115"/>
                  </a:lnTo>
                  <a:lnTo>
                    <a:pt x="2745909" y="421731"/>
                  </a:lnTo>
                  <a:lnTo>
                    <a:pt x="2737104" y="428637"/>
                  </a:lnTo>
                  <a:lnTo>
                    <a:pt x="1441957" y="428637"/>
                  </a:lnTo>
                  <a:lnTo>
                    <a:pt x="1433156" y="435543"/>
                  </a:lnTo>
                  <a:lnTo>
                    <a:pt x="1417258" y="487156"/>
                  </a:lnTo>
                  <a:lnTo>
                    <a:pt x="1410436" y="529443"/>
                  </a:lnTo>
                  <a:lnTo>
                    <a:pt x="1404547" y="581102"/>
                  </a:lnTo>
                  <a:lnTo>
                    <a:pt x="1399728" y="640924"/>
                  </a:lnTo>
                  <a:lnTo>
                    <a:pt x="1396116" y="707698"/>
                  </a:lnTo>
                  <a:lnTo>
                    <a:pt x="1393849" y="780214"/>
                  </a:lnTo>
                  <a:lnTo>
                    <a:pt x="1393063" y="857260"/>
                  </a:lnTo>
                  <a:lnTo>
                    <a:pt x="1392272" y="780214"/>
                  </a:lnTo>
                  <a:lnTo>
                    <a:pt x="1389993" y="707698"/>
                  </a:lnTo>
                  <a:lnTo>
                    <a:pt x="1386364" y="640924"/>
                  </a:lnTo>
                  <a:lnTo>
                    <a:pt x="1381526" y="581102"/>
                  </a:lnTo>
                  <a:lnTo>
                    <a:pt x="1375615" y="529443"/>
                  </a:lnTo>
                  <a:lnTo>
                    <a:pt x="1368773" y="487156"/>
                  </a:lnTo>
                  <a:lnTo>
                    <a:pt x="1352846" y="435543"/>
                  </a:lnTo>
                  <a:lnTo>
                    <a:pt x="1344041" y="428637"/>
                  </a:lnTo>
                  <a:lnTo>
                    <a:pt x="48895" y="428637"/>
                  </a:lnTo>
                  <a:lnTo>
                    <a:pt x="40127" y="421731"/>
                  </a:lnTo>
                  <a:lnTo>
                    <a:pt x="24252" y="370115"/>
                  </a:lnTo>
                  <a:lnTo>
                    <a:pt x="17425" y="327826"/>
                  </a:lnTo>
                  <a:lnTo>
                    <a:pt x="11525" y="276164"/>
                  </a:lnTo>
                  <a:lnTo>
                    <a:pt x="6693" y="216340"/>
                  </a:lnTo>
                  <a:lnTo>
                    <a:pt x="3068" y="149564"/>
                  </a:lnTo>
                  <a:lnTo>
                    <a:pt x="790" y="77047"/>
                  </a:lnTo>
                  <a:lnTo>
                    <a:pt x="0" y="0"/>
                  </a:lnTo>
                </a:path>
              </a:pathLst>
            </a:custGeom>
            <a:ln w="9525">
              <a:solidFill>
                <a:srgbClr val="FF0000"/>
              </a:solidFill>
            </a:ln>
          </p:spPr>
          <p:txBody>
            <a:bodyPr wrap="square" lIns="0" tIns="0" rIns="0" bIns="0" rtlCol="0"/>
            <a:lstStyle/>
            <a:p>
              <a:endParaRPr/>
            </a:p>
          </p:txBody>
        </p:sp>
      </p:grpSp>
      <p:sp>
        <p:nvSpPr>
          <p:cNvPr id="9" name="object 9"/>
          <p:cNvSpPr txBox="1"/>
          <p:nvPr/>
        </p:nvSpPr>
        <p:spPr>
          <a:xfrm>
            <a:off x="150063" y="667003"/>
            <a:ext cx="2604135" cy="574040"/>
          </a:xfrm>
          <a:prstGeom prst="rect">
            <a:avLst/>
          </a:prstGeom>
        </p:spPr>
        <p:txBody>
          <a:bodyPr vert="horz" wrap="square" lIns="0" tIns="12700" rIns="0" bIns="0" rtlCol="0">
            <a:spAutoFit/>
          </a:bodyPr>
          <a:lstStyle/>
          <a:p>
            <a:pPr marL="12700">
              <a:lnSpc>
                <a:spcPct val="100000"/>
              </a:lnSpc>
              <a:spcBef>
                <a:spcPts val="100"/>
              </a:spcBef>
            </a:pPr>
            <a:r>
              <a:rPr sz="3600" u="heavy" spc="75" dirty="0">
                <a:uFill>
                  <a:solidFill>
                    <a:srgbClr val="000000"/>
                  </a:solidFill>
                </a:uFill>
                <a:latin typeface="Arial MT"/>
                <a:cs typeface="Arial MT"/>
              </a:rPr>
              <a:t>CO</a:t>
            </a:r>
            <a:r>
              <a:rPr sz="3600" u="heavy" spc="85" dirty="0">
                <a:uFill>
                  <a:solidFill>
                    <a:srgbClr val="000000"/>
                  </a:solidFill>
                </a:uFill>
                <a:latin typeface="Arial MT"/>
                <a:cs typeface="Arial MT"/>
              </a:rPr>
              <a:t>N</a:t>
            </a:r>
            <a:r>
              <a:rPr sz="3600" u="heavy" spc="55" dirty="0">
                <a:uFill>
                  <a:solidFill>
                    <a:srgbClr val="000000"/>
                  </a:solidFill>
                </a:uFill>
                <a:latin typeface="Arial MT"/>
                <a:cs typeface="Arial MT"/>
              </a:rPr>
              <a:t>TE</a:t>
            </a:r>
            <a:r>
              <a:rPr sz="3600" u="heavy" spc="70" dirty="0">
                <a:uFill>
                  <a:solidFill>
                    <a:srgbClr val="000000"/>
                  </a:solidFill>
                </a:uFill>
                <a:latin typeface="Arial MT"/>
                <a:cs typeface="Arial MT"/>
              </a:rPr>
              <a:t>N</a:t>
            </a:r>
            <a:r>
              <a:rPr sz="3600" u="heavy" spc="25" dirty="0">
                <a:uFill>
                  <a:solidFill>
                    <a:srgbClr val="000000"/>
                  </a:solidFill>
                </a:uFill>
                <a:latin typeface="Arial MT"/>
                <a:cs typeface="Arial MT"/>
              </a:rPr>
              <a:t>TS</a:t>
            </a:r>
            <a:endParaRPr sz="3600">
              <a:latin typeface="Arial MT"/>
              <a:cs typeface="Arial MT"/>
            </a:endParaRPr>
          </a:p>
        </p:txBody>
      </p:sp>
      <p:sp>
        <p:nvSpPr>
          <p:cNvPr id="10" name="object 10"/>
          <p:cNvSpPr/>
          <p:nvPr/>
        </p:nvSpPr>
        <p:spPr>
          <a:xfrm>
            <a:off x="71405" y="1258722"/>
            <a:ext cx="2857500" cy="5170805"/>
          </a:xfrm>
          <a:custGeom>
            <a:avLst/>
            <a:gdLst/>
            <a:ahLst/>
            <a:cxnLst/>
            <a:rect l="l" t="t" r="r" b="b"/>
            <a:pathLst>
              <a:path w="2857500" h="5170805">
                <a:moveTo>
                  <a:pt x="2857500" y="0"/>
                </a:moveTo>
                <a:lnTo>
                  <a:pt x="0" y="0"/>
                </a:lnTo>
                <a:lnTo>
                  <a:pt x="0" y="5170678"/>
                </a:lnTo>
                <a:lnTo>
                  <a:pt x="2857500" y="5170678"/>
                </a:lnTo>
                <a:lnTo>
                  <a:pt x="2857500" y="0"/>
                </a:lnTo>
                <a:close/>
              </a:path>
            </a:pathLst>
          </a:custGeom>
          <a:solidFill>
            <a:srgbClr val="252525"/>
          </a:solidFill>
        </p:spPr>
        <p:txBody>
          <a:bodyPr wrap="square" lIns="0" tIns="0" rIns="0" bIns="0" rtlCol="0"/>
          <a:lstStyle/>
          <a:p>
            <a:endParaRPr/>
          </a:p>
        </p:txBody>
      </p:sp>
      <p:sp>
        <p:nvSpPr>
          <p:cNvPr id="11" name="object 11"/>
          <p:cNvSpPr txBox="1"/>
          <p:nvPr/>
        </p:nvSpPr>
        <p:spPr>
          <a:xfrm>
            <a:off x="150063" y="1272285"/>
            <a:ext cx="2455545" cy="5059680"/>
          </a:xfrm>
          <a:prstGeom prst="rect">
            <a:avLst/>
          </a:prstGeom>
        </p:spPr>
        <p:txBody>
          <a:bodyPr vert="horz" wrap="square" lIns="0" tIns="12700" rIns="0" bIns="0" rtlCol="0">
            <a:spAutoFit/>
          </a:bodyPr>
          <a:lstStyle/>
          <a:p>
            <a:pPr marL="12700">
              <a:lnSpc>
                <a:spcPct val="100000"/>
              </a:lnSpc>
              <a:spcBef>
                <a:spcPts val="100"/>
              </a:spcBef>
            </a:pPr>
            <a:r>
              <a:rPr sz="2400" b="1" u="heavy" spc="-10" dirty="0">
                <a:solidFill>
                  <a:srgbClr val="FFC000"/>
                </a:solidFill>
                <a:uFill>
                  <a:solidFill>
                    <a:srgbClr val="FFC000"/>
                  </a:solidFill>
                </a:uFill>
                <a:latin typeface="Calibri"/>
                <a:cs typeface="Calibri"/>
              </a:rPr>
              <a:t>Introduction</a:t>
            </a:r>
            <a:r>
              <a:rPr sz="2400" b="1" u="heavy" spc="-25" dirty="0">
                <a:solidFill>
                  <a:srgbClr val="FFC000"/>
                </a:solidFill>
                <a:uFill>
                  <a:solidFill>
                    <a:srgbClr val="FFC000"/>
                  </a:solidFill>
                </a:uFill>
                <a:latin typeface="Calibri"/>
                <a:cs typeface="Calibri"/>
              </a:rPr>
              <a:t> </a:t>
            </a:r>
            <a:r>
              <a:rPr sz="2400" b="1" u="heavy" dirty="0">
                <a:solidFill>
                  <a:srgbClr val="FFC000"/>
                </a:solidFill>
                <a:uFill>
                  <a:solidFill>
                    <a:srgbClr val="FFC000"/>
                  </a:solidFill>
                </a:uFill>
                <a:latin typeface="Calibri"/>
                <a:cs typeface="Calibri"/>
              </a:rPr>
              <a:t>:</a:t>
            </a:r>
            <a:endParaRPr sz="2400">
              <a:latin typeface="Calibri"/>
              <a:cs typeface="Calibri"/>
            </a:endParaRPr>
          </a:p>
          <a:p>
            <a:pPr marL="12700" marR="1462405">
              <a:lnSpc>
                <a:spcPct val="100000"/>
              </a:lnSpc>
              <a:spcBef>
                <a:spcPts val="35"/>
              </a:spcBef>
            </a:pPr>
            <a:r>
              <a:rPr sz="1800" spc="-5" dirty="0">
                <a:solidFill>
                  <a:srgbClr val="FFC000"/>
                </a:solidFill>
                <a:latin typeface="Calibri"/>
                <a:cs typeface="Calibri"/>
              </a:rPr>
              <a:t>D</a:t>
            </a:r>
            <a:r>
              <a:rPr sz="1800" spc="-15" dirty="0">
                <a:solidFill>
                  <a:srgbClr val="FFC000"/>
                </a:solidFill>
                <a:latin typeface="Calibri"/>
                <a:cs typeface="Calibri"/>
              </a:rPr>
              <a:t>e</a:t>
            </a:r>
            <a:r>
              <a:rPr sz="1800" spc="-5" dirty="0">
                <a:solidFill>
                  <a:srgbClr val="FFC000"/>
                </a:solidFill>
                <a:latin typeface="Calibri"/>
                <a:cs typeface="Calibri"/>
              </a:rPr>
              <a:t>fin</a:t>
            </a:r>
            <a:r>
              <a:rPr sz="1800" spc="-10" dirty="0">
                <a:solidFill>
                  <a:srgbClr val="FFC000"/>
                </a:solidFill>
                <a:latin typeface="Calibri"/>
                <a:cs typeface="Calibri"/>
              </a:rPr>
              <a:t>i</a:t>
            </a:r>
            <a:r>
              <a:rPr sz="1800" dirty="0">
                <a:solidFill>
                  <a:srgbClr val="FFC000"/>
                </a:solidFill>
                <a:latin typeface="Calibri"/>
                <a:cs typeface="Calibri"/>
              </a:rPr>
              <a:t>t</a:t>
            </a:r>
            <a:r>
              <a:rPr sz="1800" spc="-10" dirty="0">
                <a:solidFill>
                  <a:srgbClr val="FFC000"/>
                </a:solidFill>
                <a:latin typeface="Calibri"/>
                <a:cs typeface="Calibri"/>
              </a:rPr>
              <a:t>i</a:t>
            </a:r>
            <a:r>
              <a:rPr sz="1800" spc="-5" dirty="0">
                <a:solidFill>
                  <a:srgbClr val="FFC000"/>
                </a:solidFill>
                <a:latin typeface="Calibri"/>
                <a:cs typeface="Calibri"/>
              </a:rPr>
              <a:t>on,  </a:t>
            </a:r>
            <a:r>
              <a:rPr sz="1800" spc="-10" dirty="0">
                <a:solidFill>
                  <a:srgbClr val="FFC000"/>
                </a:solidFill>
                <a:latin typeface="Calibri"/>
                <a:cs typeface="Calibri"/>
              </a:rPr>
              <a:t>Creation,</a:t>
            </a:r>
            <a:endParaRPr sz="1800">
              <a:latin typeface="Calibri"/>
              <a:cs typeface="Calibri"/>
            </a:endParaRPr>
          </a:p>
          <a:p>
            <a:pPr marL="12700" marR="563880">
              <a:lnSpc>
                <a:spcPct val="100000"/>
              </a:lnSpc>
              <a:spcBef>
                <a:spcPts val="5"/>
              </a:spcBef>
            </a:pPr>
            <a:r>
              <a:rPr sz="1800" spc="-5" dirty="0">
                <a:solidFill>
                  <a:srgbClr val="FFC000"/>
                </a:solidFill>
                <a:latin typeface="Calibri"/>
                <a:cs typeface="Calibri"/>
              </a:rPr>
              <a:t>Accessing elements, </a:t>
            </a:r>
            <a:r>
              <a:rPr sz="1800" spc="-395" dirty="0">
                <a:solidFill>
                  <a:srgbClr val="FFC000"/>
                </a:solidFill>
                <a:latin typeface="Calibri"/>
                <a:cs typeface="Calibri"/>
              </a:rPr>
              <a:t> </a:t>
            </a:r>
            <a:r>
              <a:rPr sz="1800" dirty="0">
                <a:solidFill>
                  <a:srgbClr val="FFC000"/>
                </a:solidFill>
                <a:latin typeface="Calibri"/>
                <a:cs typeface="Calibri"/>
              </a:rPr>
              <a:t>Add</a:t>
            </a:r>
            <a:r>
              <a:rPr sz="1800" spc="110" dirty="0">
                <a:solidFill>
                  <a:srgbClr val="FFC000"/>
                </a:solidFill>
                <a:latin typeface="Calibri"/>
                <a:cs typeface="Calibri"/>
              </a:rPr>
              <a:t> </a:t>
            </a:r>
            <a:r>
              <a:rPr sz="1800" dirty="0">
                <a:solidFill>
                  <a:srgbClr val="FFC000"/>
                </a:solidFill>
                <a:latin typeface="Calibri"/>
                <a:cs typeface="Calibri"/>
              </a:rPr>
              <a:t>an</a:t>
            </a:r>
            <a:r>
              <a:rPr sz="1800" spc="120" dirty="0">
                <a:solidFill>
                  <a:srgbClr val="FFC000"/>
                </a:solidFill>
                <a:latin typeface="Calibri"/>
                <a:cs typeface="Calibri"/>
              </a:rPr>
              <a:t> </a:t>
            </a:r>
            <a:r>
              <a:rPr sz="1800" spc="-10" dirty="0">
                <a:solidFill>
                  <a:srgbClr val="FFC000"/>
                </a:solidFill>
                <a:latin typeface="Calibri"/>
                <a:cs typeface="Calibri"/>
              </a:rPr>
              <a:t>item, </a:t>
            </a:r>
            <a:r>
              <a:rPr sz="1800" spc="-5" dirty="0">
                <a:solidFill>
                  <a:srgbClr val="FFC000"/>
                </a:solidFill>
                <a:latin typeface="Calibri"/>
                <a:cs typeface="Calibri"/>
              </a:rPr>
              <a:t> </a:t>
            </a:r>
            <a:r>
              <a:rPr sz="1800" dirty="0">
                <a:solidFill>
                  <a:srgbClr val="FFC000"/>
                </a:solidFill>
                <a:latin typeface="Calibri"/>
                <a:cs typeface="Calibri"/>
              </a:rPr>
              <a:t>Modify an </a:t>
            </a:r>
            <a:r>
              <a:rPr sz="1800" spc="-10" dirty="0">
                <a:solidFill>
                  <a:srgbClr val="FFC000"/>
                </a:solidFill>
                <a:latin typeface="Calibri"/>
                <a:cs typeface="Calibri"/>
              </a:rPr>
              <a:t>item, </a:t>
            </a:r>
            <a:r>
              <a:rPr sz="1800" spc="-5" dirty="0">
                <a:solidFill>
                  <a:srgbClr val="FFC000"/>
                </a:solidFill>
                <a:latin typeface="Calibri"/>
                <a:cs typeface="Calibri"/>
              </a:rPr>
              <a:t> </a:t>
            </a:r>
            <a:r>
              <a:rPr sz="1800" spc="-25" dirty="0">
                <a:solidFill>
                  <a:srgbClr val="FFC000"/>
                </a:solidFill>
                <a:latin typeface="Calibri"/>
                <a:cs typeface="Calibri"/>
              </a:rPr>
              <a:t>Traversal,</a:t>
            </a:r>
            <a:endParaRPr sz="1800">
              <a:latin typeface="Calibri"/>
              <a:cs typeface="Calibri"/>
            </a:endParaRPr>
          </a:p>
          <a:p>
            <a:pPr marL="12700" marR="104775" indent="51435">
              <a:lnSpc>
                <a:spcPct val="99600"/>
              </a:lnSpc>
              <a:spcBef>
                <a:spcPts val="5"/>
              </a:spcBef>
            </a:pPr>
            <a:r>
              <a:rPr sz="1800" spc="-5" dirty="0">
                <a:solidFill>
                  <a:srgbClr val="FFC000"/>
                </a:solidFill>
                <a:latin typeface="Calibri"/>
                <a:cs typeface="Calibri"/>
              </a:rPr>
              <a:t>Membership </a:t>
            </a:r>
            <a:r>
              <a:rPr sz="1800" spc="-15" dirty="0">
                <a:solidFill>
                  <a:srgbClr val="FFC000"/>
                </a:solidFill>
                <a:latin typeface="Calibri"/>
                <a:cs typeface="Calibri"/>
              </a:rPr>
              <a:t>operator </a:t>
            </a:r>
            <a:r>
              <a:rPr sz="1800" spc="-10" dirty="0">
                <a:solidFill>
                  <a:srgbClr val="FFC000"/>
                </a:solidFill>
                <a:latin typeface="Calibri"/>
                <a:cs typeface="Calibri"/>
              </a:rPr>
              <a:t> </a:t>
            </a:r>
            <a:r>
              <a:rPr sz="2000" b="1" u="heavy" spc="-5" dirty="0">
                <a:solidFill>
                  <a:srgbClr val="FFFF00"/>
                </a:solidFill>
                <a:uFill>
                  <a:solidFill>
                    <a:srgbClr val="FFFF00"/>
                  </a:solidFill>
                </a:uFill>
                <a:latin typeface="Calibri"/>
                <a:cs typeface="Calibri"/>
              </a:rPr>
              <a:t>Functions/Methods: </a:t>
            </a:r>
            <a:r>
              <a:rPr sz="2000" b="1" dirty="0">
                <a:solidFill>
                  <a:srgbClr val="FFFF00"/>
                </a:solidFill>
                <a:latin typeface="Calibri"/>
                <a:cs typeface="Calibri"/>
              </a:rPr>
              <a:t> </a:t>
            </a:r>
            <a:r>
              <a:rPr sz="1800" spc="-5" dirty="0">
                <a:solidFill>
                  <a:srgbClr val="FFC000"/>
                </a:solidFill>
                <a:latin typeface="Calibri"/>
                <a:cs typeface="Calibri"/>
              </a:rPr>
              <a:t>len(),</a:t>
            </a:r>
            <a:r>
              <a:rPr sz="1800" spc="25" dirty="0">
                <a:solidFill>
                  <a:srgbClr val="FFC000"/>
                </a:solidFill>
                <a:latin typeface="Calibri"/>
                <a:cs typeface="Calibri"/>
              </a:rPr>
              <a:t> </a:t>
            </a:r>
            <a:r>
              <a:rPr sz="1800" spc="-5" dirty="0">
                <a:solidFill>
                  <a:srgbClr val="FFC000"/>
                </a:solidFill>
                <a:latin typeface="Calibri"/>
                <a:cs typeface="Calibri"/>
              </a:rPr>
              <a:t>dict(),</a:t>
            </a:r>
            <a:r>
              <a:rPr sz="1800" spc="30" dirty="0">
                <a:solidFill>
                  <a:srgbClr val="FFC000"/>
                </a:solidFill>
                <a:latin typeface="Calibri"/>
                <a:cs typeface="Calibri"/>
              </a:rPr>
              <a:t> </a:t>
            </a:r>
            <a:r>
              <a:rPr sz="1800" spc="-20" dirty="0">
                <a:solidFill>
                  <a:srgbClr val="FFC000"/>
                </a:solidFill>
                <a:latin typeface="Calibri"/>
                <a:cs typeface="Calibri"/>
              </a:rPr>
              <a:t>keys(), </a:t>
            </a:r>
            <a:r>
              <a:rPr sz="1800" spc="-15" dirty="0">
                <a:solidFill>
                  <a:srgbClr val="FFC000"/>
                </a:solidFill>
                <a:latin typeface="Calibri"/>
                <a:cs typeface="Calibri"/>
              </a:rPr>
              <a:t> </a:t>
            </a:r>
            <a:r>
              <a:rPr sz="3200" b="1" spc="-10" dirty="0">
                <a:solidFill>
                  <a:srgbClr val="FFFF00"/>
                </a:solidFill>
                <a:latin typeface="Calibri"/>
                <a:cs typeface="Calibri"/>
              </a:rPr>
              <a:t>values()</a:t>
            </a:r>
            <a:r>
              <a:rPr sz="1800" spc="-10" dirty="0">
                <a:solidFill>
                  <a:srgbClr val="FFC000"/>
                </a:solidFill>
                <a:latin typeface="Calibri"/>
                <a:cs typeface="Calibri"/>
              </a:rPr>
              <a:t>, items(), </a:t>
            </a:r>
            <a:r>
              <a:rPr sz="1800" spc="-5" dirty="0">
                <a:solidFill>
                  <a:srgbClr val="FFC000"/>
                </a:solidFill>
                <a:latin typeface="Calibri"/>
                <a:cs typeface="Calibri"/>
              </a:rPr>
              <a:t> </a:t>
            </a:r>
            <a:r>
              <a:rPr sz="1800" spc="-10" dirty="0">
                <a:solidFill>
                  <a:srgbClr val="FFC000"/>
                </a:solidFill>
                <a:latin typeface="Calibri"/>
                <a:cs typeface="Calibri"/>
              </a:rPr>
              <a:t>get(),</a:t>
            </a:r>
            <a:r>
              <a:rPr sz="1800" spc="-5" dirty="0">
                <a:solidFill>
                  <a:srgbClr val="FFC000"/>
                </a:solidFill>
                <a:latin typeface="Calibri"/>
                <a:cs typeface="Calibri"/>
              </a:rPr>
              <a:t> </a:t>
            </a:r>
            <a:r>
              <a:rPr sz="1800" spc="-10" dirty="0">
                <a:solidFill>
                  <a:srgbClr val="FFC000"/>
                </a:solidFill>
                <a:latin typeface="Calibri"/>
                <a:cs typeface="Calibri"/>
              </a:rPr>
              <a:t>update(),</a:t>
            </a:r>
            <a:r>
              <a:rPr sz="1800" spc="20" dirty="0">
                <a:solidFill>
                  <a:srgbClr val="FFC000"/>
                </a:solidFill>
                <a:latin typeface="Calibri"/>
                <a:cs typeface="Calibri"/>
              </a:rPr>
              <a:t> </a:t>
            </a:r>
            <a:r>
              <a:rPr sz="1800" spc="-5" dirty="0">
                <a:solidFill>
                  <a:srgbClr val="FFC000"/>
                </a:solidFill>
                <a:latin typeface="Calibri"/>
                <a:cs typeface="Calibri"/>
              </a:rPr>
              <a:t>del(),</a:t>
            </a:r>
            <a:r>
              <a:rPr sz="1800" spc="20" dirty="0">
                <a:solidFill>
                  <a:srgbClr val="FFC000"/>
                </a:solidFill>
                <a:latin typeface="Calibri"/>
                <a:cs typeface="Calibri"/>
              </a:rPr>
              <a:t> </a:t>
            </a:r>
            <a:r>
              <a:rPr sz="1800" spc="-5" dirty="0">
                <a:solidFill>
                  <a:srgbClr val="FFC000"/>
                </a:solidFill>
                <a:latin typeface="Calibri"/>
                <a:cs typeface="Calibri"/>
              </a:rPr>
              <a:t>del,</a:t>
            </a:r>
            <a:endParaRPr sz="1800">
              <a:latin typeface="Calibri"/>
              <a:cs typeface="Calibri"/>
            </a:endParaRPr>
          </a:p>
          <a:p>
            <a:pPr marL="12700" marR="5080">
              <a:lnSpc>
                <a:spcPct val="100000"/>
              </a:lnSpc>
              <a:spcBef>
                <a:spcPts val="5"/>
              </a:spcBef>
            </a:pPr>
            <a:r>
              <a:rPr sz="1800" spc="-5" dirty="0">
                <a:solidFill>
                  <a:srgbClr val="FFC000"/>
                </a:solidFill>
                <a:latin typeface="Calibri"/>
                <a:cs typeface="Calibri"/>
              </a:rPr>
              <a:t>clear(), </a:t>
            </a:r>
            <a:r>
              <a:rPr sz="1800" spc="-15" dirty="0">
                <a:solidFill>
                  <a:srgbClr val="FFC000"/>
                </a:solidFill>
                <a:latin typeface="Calibri"/>
                <a:cs typeface="Calibri"/>
              </a:rPr>
              <a:t>fromkeys(), </a:t>
            </a:r>
            <a:r>
              <a:rPr sz="1800" spc="-10" dirty="0">
                <a:solidFill>
                  <a:srgbClr val="FFC000"/>
                </a:solidFill>
                <a:latin typeface="Calibri"/>
                <a:cs typeface="Calibri"/>
              </a:rPr>
              <a:t>copy(), </a:t>
            </a:r>
            <a:r>
              <a:rPr sz="1800" spc="-395" dirty="0">
                <a:solidFill>
                  <a:srgbClr val="FFC000"/>
                </a:solidFill>
                <a:latin typeface="Calibri"/>
                <a:cs typeface="Calibri"/>
              </a:rPr>
              <a:t> </a:t>
            </a:r>
            <a:r>
              <a:rPr sz="1800" spc="-5" dirty="0">
                <a:solidFill>
                  <a:srgbClr val="FFC000"/>
                </a:solidFill>
                <a:latin typeface="Calibri"/>
                <a:cs typeface="Calibri"/>
              </a:rPr>
              <a:t>pop(),</a:t>
            </a:r>
            <a:r>
              <a:rPr sz="1800" spc="25" dirty="0">
                <a:solidFill>
                  <a:srgbClr val="FFC000"/>
                </a:solidFill>
                <a:latin typeface="Calibri"/>
                <a:cs typeface="Calibri"/>
              </a:rPr>
              <a:t> </a:t>
            </a:r>
            <a:r>
              <a:rPr sz="1800" spc="-10" dirty="0">
                <a:solidFill>
                  <a:srgbClr val="FFC000"/>
                </a:solidFill>
                <a:latin typeface="Calibri"/>
                <a:cs typeface="Calibri"/>
              </a:rPr>
              <a:t>popitem(), </a:t>
            </a:r>
            <a:r>
              <a:rPr sz="1800" spc="-5" dirty="0">
                <a:solidFill>
                  <a:srgbClr val="FFC000"/>
                </a:solidFill>
                <a:latin typeface="Calibri"/>
                <a:cs typeface="Calibri"/>
              </a:rPr>
              <a:t> </a:t>
            </a:r>
            <a:r>
              <a:rPr sz="1800" spc="-10" dirty="0">
                <a:solidFill>
                  <a:srgbClr val="FFC000"/>
                </a:solidFill>
                <a:latin typeface="Calibri"/>
                <a:cs typeface="Calibri"/>
              </a:rPr>
              <a:t>setdefault(),</a:t>
            </a:r>
            <a:r>
              <a:rPr sz="1800" spc="5" dirty="0">
                <a:solidFill>
                  <a:srgbClr val="FFC000"/>
                </a:solidFill>
                <a:latin typeface="Calibri"/>
                <a:cs typeface="Calibri"/>
              </a:rPr>
              <a:t> </a:t>
            </a:r>
            <a:r>
              <a:rPr sz="1800" spc="-10" dirty="0">
                <a:solidFill>
                  <a:srgbClr val="FFC000"/>
                </a:solidFill>
                <a:latin typeface="Calibri"/>
                <a:cs typeface="Calibri"/>
              </a:rPr>
              <a:t>max(),</a:t>
            </a:r>
            <a:r>
              <a:rPr sz="1800" spc="-5" dirty="0">
                <a:solidFill>
                  <a:srgbClr val="FFC000"/>
                </a:solidFill>
                <a:latin typeface="Calibri"/>
                <a:cs typeface="Calibri"/>
              </a:rPr>
              <a:t> min(), </a:t>
            </a:r>
            <a:r>
              <a:rPr sz="1800" dirty="0">
                <a:solidFill>
                  <a:srgbClr val="FFC000"/>
                </a:solidFill>
                <a:latin typeface="Calibri"/>
                <a:cs typeface="Calibri"/>
              </a:rPr>
              <a:t> </a:t>
            </a:r>
            <a:r>
              <a:rPr sz="1800" spc="-10" dirty="0">
                <a:solidFill>
                  <a:srgbClr val="FFC000"/>
                </a:solidFill>
                <a:latin typeface="Calibri"/>
                <a:cs typeface="Calibri"/>
              </a:rPr>
              <a:t>sorted()</a:t>
            </a:r>
            <a:r>
              <a:rPr sz="1800" spc="5" dirty="0">
                <a:solidFill>
                  <a:srgbClr val="FFC000"/>
                </a:solidFill>
                <a:latin typeface="Calibri"/>
                <a:cs typeface="Calibri"/>
              </a:rPr>
              <a:t> </a:t>
            </a:r>
            <a:r>
              <a:rPr sz="1800" dirty="0">
                <a:solidFill>
                  <a:srgbClr val="FFC000"/>
                </a:solidFill>
                <a:latin typeface="Calibri"/>
                <a:cs typeface="Calibri"/>
              </a:rPr>
              <a:t>;</a:t>
            </a:r>
            <a:endParaRPr sz="1800">
              <a:latin typeface="Calibri"/>
              <a:cs typeface="Calibri"/>
            </a:endParaRPr>
          </a:p>
          <a:p>
            <a:pPr marL="12700">
              <a:lnSpc>
                <a:spcPts val="2390"/>
              </a:lnSpc>
            </a:pPr>
            <a:r>
              <a:rPr sz="2000" b="1" u="heavy" spc="-10" dirty="0">
                <a:solidFill>
                  <a:srgbClr val="FFC000"/>
                </a:solidFill>
                <a:uFill>
                  <a:solidFill>
                    <a:srgbClr val="FFC000"/>
                  </a:solidFill>
                </a:uFill>
                <a:latin typeface="Calibri"/>
                <a:cs typeface="Calibri"/>
              </a:rPr>
              <a:t>Suggested</a:t>
            </a:r>
            <a:r>
              <a:rPr sz="2000" b="1" u="heavy" spc="-20" dirty="0">
                <a:solidFill>
                  <a:srgbClr val="FFC000"/>
                </a:solidFill>
                <a:uFill>
                  <a:solidFill>
                    <a:srgbClr val="FFC000"/>
                  </a:solidFill>
                </a:uFill>
                <a:latin typeface="Calibri"/>
                <a:cs typeface="Calibri"/>
              </a:rPr>
              <a:t> </a:t>
            </a:r>
            <a:r>
              <a:rPr sz="2000" b="1" u="heavy" spc="-10" dirty="0">
                <a:solidFill>
                  <a:srgbClr val="FFC000"/>
                </a:solidFill>
                <a:uFill>
                  <a:solidFill>
                    <a:srgbClr val="FFC000"/>
                  </a:solidFill>
                </a:uFill>
                <a:latin typeface="Calibri"/>
                <a:cs typeface="Calibri"/>
              </a:rPr>
              <a:t>programs</a:t>
            </a:r>
            <a:r>
              <a:rPr sz="2000" b="1" u="heavy" spc="-15" dirty="0">
                <a:solidFill>
                  <a:srgbClr val="FFC000"/>
                </a:solidFill>
                <a:uFill>
                  <a:solidFill>
                    <a:srgbClr val="FFC000"/>
                  </a:solidFill>
                </a:uFill>
                <a:latin typeface="Calibri"/>
                <a:cs typeface="Calibri"/>
              </a:rPr>
              <a:t> </a:t>
            </a:r>
            <a:r>
              <a:rPr sz="2000" b="1" u="heavy" dirty="0">
                <a:solidFill>
                  <a:srgbClr val="FFC000"/>
                </a:solidFill>
                <a:uFill>
                  <a:solidFill>
                    <a:srgbClr val="FFC000"/>
                  </a:solidFill>
                </a:uFill>
                <a:latin typeface="Calibri"/>
                <a:cs typeface="Calibri"/>
              </a:rPr>
              <a:t>:</a:t>
            </a:r>
            <a:endParaRPr sz="2000">
              <a:latin typeface="Calibri"/>
              <a:cs typeface="Calibri"/>
            </a:endParaRPr>
          </a:p>
        </p:txBody>
      </p:sp>
      <p:sp>
        <p:nvSpPr>
          <p:cNvPr id="12" name="object 12"/>
          <p:cNvSpPr/>
          <p:nvPr/>
        </p:nvSpPr>
        <p:spPr>
          <a:xfrm>
            <a:off x="0" y="0"/>
            <a:ext cx="9144000" cy="643255"/>
          </a:xfrm>
          <a:custGeom>
            <a:avLst/>
            <a:gdLst/>
            <a:ahLst/>
            <a:cxnLst/>
            <a:rect l="l" t="t" r="r" b="b"/>
            <a:pathLst>
              <a:path w="9144000" h="643255">
                <a:moveTo>
                  <a:pt x="9144000" y="0"/>
                </a:moveTo>
                <a:lnTo>
                  <a:pt x="0" y="0"/>
                </a:lnTo>
                <a:lnTo>
                  <a:pt x="0" y="642912"/>
                </a:lnTo>
                <a:lnTo>
                  <a:pt x="9144000" y="642912"/>
                </a:lnTo>
                <a:lnTo>
                  <a:pt x="9144000" y="0"/>
                </a:lnTo>
                <a:close/>
              </a:path>
            </a:pathLst>
          </a:custGeom>
          <a:solidFill>
            <a:srgbClr val="252525"/>
          </a:solidFill>
        </p:spPr>
        <p:txBody>
          <a:bodyPr wrap="square" lIns="0" tIns="0" rIns="0" bIns="0" rtlCol="0"/>
          <a:lstStyle/>
          <a:p>
            <a:endParaRPr/>
          </a:p>
        </p:txBody>
      </p:sp>
      <p:sp>
        <p:nvSpPr>
          <p:cNvPr id="13" name="object 13"/>
          <p:cNvSpPr txBox="1">
            <a:spLocks noGrp="1"/>
          </p:cNvSpPr>
          <p:nvPr>
            <p:ph type="title"/>
          </p:nvPr>
        </p:nvSpPr>
        <p:spPr>
          <a:xfrm>
            <a:off x="716381" y="0"/>
            <a:ext cx="7711440" cy="635000"/>
          </a:xfrm>
          <a:prstGeom prst="rect">
            <a:avLst/>
          </a:prstGeom>
        </p:spPr>
        <p:txBody>
          <a:bodyPr vert="horz" wrap="square" lIns="0" tIns="12065" rIns="0" bIns="0" rtlCol="0">
            <a:spAutoFit/>
          </a:bodyPr>
          <a:lstStyle/>
          <a:p>
            <a:pPr marL="12700">
              <a:lnSpc>
                <a:spcPct val="100000"/>
              </a:lnSpc>
              <a:spcBef>
                <a:spcPts val="95"/>
              </a:spcBef>
            </a:pPr>
            <a:r>
              <a:rPr sz="4000" i="0" u="heavy" spc="-5" dirty="0">
                <a:solidFill>
                  <a:srgbClr val="FFC000"/>
                </a:solidFill>
                <a:uFill>
                  <a:solidFill>
                    <a:srgbClr val="FFC000"/>
                  </a:solidFill>
                </a:uFill>
                <a:latin typeface="Calibri"/>
                <a:cs typeface="Calibri"/>
              </a:rPr>
              <a:t>FUNCTIONS</a:t>
            </a:r>
            <a:r>
              <a:rPr sz="4000" i="0" u="heavy" spc="-25" dirty="0">
                <a:solidFill>
                  <a:srgbClr val="FFC000"/>
                </a:solidFill>
                <a:uFill>
                  <a:solidFill>
                    <a:srgbClr val="FFC000"/>
                  </a:solidFill>
                </a:uFill>
                <a:latin typeface="Calibri"/>
                <a:cs typeface="Calibri"/>
              </a:rPr>
              <a:t> </a:t>
            </a:r>
            <a:r>
              <a:rPr sz="4000" i="0" u="heavy" dirty="0">
                <a:solidFill>
                  <a:srgbClr val="FFC000"/>
                </a:solidFill>
                <a:uFill>
                  <a:solidFill>
                    <a:srgbClr val="FFC000"/>
                  </a:solidFill>
                </a:uFill>
                <a:latin typeface="Calibri"/>
                <a:cs typeface="Calibri"/>
              </a:rPr>
              <a:t>IN</a:t>
            </a:r>
            <a:r>
              <a:rPr sz="4000" i="0" u="heavy" spc="-15" dirty="0">
                <a:solidFill>
                  <a:srgbClr val="FFC000"/>
                </a:solidFill>
                <a:uFill>
                  <a:solidFill>
                    <a:srgbClr val="FFC000"/>
                  </a:solidFill>
                </a:uFill>
                <a:latin typeface="Calibri"/>
                <a:cs typeface="Calibri"/>
              </a:rPr>
              <a:t> </a:t>
            </a:r>
            <a:r>
              <a:rPr sz="4000" i="0" u="heavy" spc="-40" dirty="0">
                <a:solidFill>
                  <a:srgbClr val="FFC000"/>
                </a:solidFill>
                <a:uFill>
                  <a:solidFill>
                    <a:srgbClr val="FFC000"/>
                  </a:solidFill>
                </a:uFill>
                <a:latin typeface="Calibri"/>
                <a:cs typeface="Calibri"/>
              </a:rPr>
              <a:t>DICTIONARY:</a:t>
            </a:r>
            <a:r>
              <a:rPr sz="4000" i="0" u="heavy" dirty="0">
                <a:solidFill>
                  <a:srgbClr val="FFC000"/>
                </a:solidFill>
                <a:uFill>
                  <a:solidFill>
                    <a:srgbClr val="FFC000"/>
                  </a:solidFill>
                </a:uFill>
                <a:latin typeface="Calibri"/>
                <a:cs typeface="Calibri"/>
              </a:rPr>
              <a:t> </a:t>
            </a:r>
            <a:r>
              <a:rPr sz="4000" i="0" u="heavy" spc="-10" dirty="0">
                <a:solidFill>
                  <a:srgbClr val="FFFF00"/>
                </a:solidFill>
                <a:uFill>
                  <a:solidFill>
                    <a:srgbClr val="FFC000"/>
                  </a:solidFill>
                </a:uFill>
                <a:latin typeface="Calibri"/>
                <a:cs typeface="Calibri"/>
              </a:rPr>
              <a:t>values()</a:t>
            </a:r>
            <a:endParaRPr sz="4000">
              <a:latin typeface="Calibri"/>
              <a:cs typeface="Calibri"/>
            </a:endParaRPr>
          </a:p>
        </p:txBody>
      </p:sp>
      <p:sp>
        <p:nvSpPr>
          <p:cNvPr id="14" name="object 14"/>
          <p:cNvSpPr txBox="1"/>
          <p:nvPr/>
        </p:nvSpPr>
        <p:spPr>
          <a:xfrm>
            <a:off x="3071748" y="714375"/>
            <a:ext cx="6000750" cy="1077595"/>
          </a:xfrm>
          <a:prstGeom prst="rect">
            <a:avLst/>
          </a:prstGeom>
          <a:solidFill>
            <a:srgbClr val="CCFF99"/>
          </a:solidFill>
          <a:ln w="38100">
            <a:solidFill>
              <a:srgbClr val="FFC000"/>
            </a:solidFill>
          </a:ln>
        </p:spPr>
        <p:txBody>
          <a:bodyPr vert="horz" wrap="square" lIns="0" tIns="8890" rIns="0" bIns="0" rtlCol="0">
            <a:spAutoFit/>
          </a:bodyPr>
          <a:lstStyle/>
          <a:p>
            <a:pPr marL="92075">
              <a:lnSpc>
                <a:spcPct val="100000"/>
              </a:lnSpc>
              <a:spcBef>
                <a:spcPts val="70"/>
              </a:spcBef>
            </a:pPr>
            <a:r>
              <a:rPr sz="4000" b="1" spc="-175" dirty="0">
                <a:solidFill>
                  <a:srgbClr val="C00000"/>
                </a:solidFill>
                <a:latin typeface="Times New Roman"/>
                <a:cs typeface="Times New Roman"/>
              </a:rPr>
              <a:t>values(</a:t>
            </a:r>
            <a:r>
              <a:rPr sz="4000" b="1" spc="-70" dirty="0">
                <a:solidFill>
                  <a:srgbClr val="C00000"/>
                </a:solidFill>
                <a:latin typeface="Times New Roman"/>
                <a:cs typeface="Times New Roman"/>
              </a:rPr>
              <a:t> </a:t>
            </a:r>
            <a:r>
              <a:rPr sz="4000" b="1" spc="-160" dirty="0">
                <a:solidFill>
                  <a:srgbClr val="C00000"/>
                </a:solidFill>
                <a:latin typeface="Times New Roman"/>
                <a:cs typeface="Times New Roman"/>
              </a:rPr>
              <a:t>)</a:t>
            </a:r>
            <a:endParaRPr sz="4000">
              <a:latin typeface="Times New Roman"/>
              <a:cs typeface="Times New Roman"/>
            </a:endParaRPr>
          </a:p>
          <a:p>
            <a:pPr marL="92075">
              <a:lnSpc>
                <a:spcPct val="100000"/>
              </a:lnSpc>
              <a:spcBef>
                <a:spcPts val="135"/>
              </a:spcBef>
            </a:pPr>
            <a:r>
              <a:rPr sz="2400" spc="-10" dirty="0">
                <a:latin typeface="Calibri"/>
                <a:cs typeface="Calibri"/>
              </a:rPr>
              <a:t>Returns</a:t>
            </a:r>
            <a:r>
              <a:rPr sz="2400" spc="-15" dirty="0">
                <a:latin typeface="Calibri"/>
                <a:cs typeface="Calibri"/>
              </a:rPr>
              <a:t> </a:t>
            </a:r>
            <a:r>
              <a:rPr sz="2400" dirty="0">
                <a:latin typeface="Calibri"/>
                <a:cs typeface="Calibri"/>
              </a:rPr>
              <a:t>a</a:t>
            </a:r>
            <a:r>
              <a:rPr sz="2400" spc="-15" dirty="0">
                <a:latin typeface="Calibri"/>
                <a:cs typeface="Calibri"/>
              </a:rPr>
              <a:t> </a:t>
            </a:r>
            <a:r>
              <a:rPr sz="2400" spc="-10" dirty="0">
                <a:latin typeface="Calibri"/>
                <a:cs typeface="Calibri"/>
              </a:rPr>
              <a:t>list</a:t>
            </a:r>
            <a:r>
              <a:rPr sz="2400" spc="-15" dirty="0">
                <a:latin typeface="Calibri"/>
                <a:cs typeface="Calibri"/>
              </a:rPr>
              <a:t> </a:t>
            </a:r>
            <a:r>
              <a:rPr sz="2400" spc="-5" dirty="0">
                <a:latin typeface="Calibri"/>
                <a:cs typeface="Calibri"/>
              </a:rPr>
              <a:t>of </a:t>
            </a:r>
            <a:r>
              <a:rPr sz="2400" dirty="0">
                <a:latin typeface="Calibri"/>
                <a:cs typeface="Calibri"/>
              </a:rPr>
              <a:t>all</a:t>
            </a:r>
            <a:r>
              <a:rPr sz="2400" spc="-15" dirty="0">
                <a:latin typeface="Calibri"/>
                <a:cs typeface="Calibri"/>
              </a:rPr>
              <a:t> </a:t>
            </a:r>
            <a:r>
              <a:rPr sz="2400" dirty="0">
                <a:latin typeface="Calibri"/>
                <a:cs typeface="Calibri"/>
              </a:rPr>
              <a:t>the </a:t>
            </a:r>
            <a:r>
              <a:rPr sz="2400" spc="-10" dirty="0">
                <a:latin typeface="Calibri"/>
                <a:cs typeface="Calibri"/>
              </a:rPr>
              <a:t>values</a:t>
            </a:r>
            <a:r>
              <a:rPr sz="2400" spc="-5" dirty="0">
                <a:latin typeface="Calibri"/>
                <a:cs typeface="Calibri"/>
              </a:rPr>
              <a:t> </a:t>
            </a:r>
            <a:r>
              <a:rPr sz="2400" dirty="0">
                <a:latin typeface="Calibri"/>
                <a:cs typeface="Calibri"/>
              </a:rPr>
              <a:t>in the </a:t>
            </a:r>
            <a:r>
              <a:rPr sz="2400" spc="-5" dirty="0">
                <a:latin typeface="Calibri"/>
                <a:cs typeface="Calibri"/>
              </a:rPr>
              <a:t>dictionary</a:t>
            </a:r>
            <a:endParaRPr sz="2400">
              <a:latin typeface="Calibri"/>
              <a:cs typeface="Calibri"/>
            </a:endParaRPr>
          </a:p>
        </p:txBody>
      </p:sp>
      <p:grpSp>
        <p:nvGrpSpPr>
          <p:cNvPr id="15" name="object 15"/>
          <p:cNvGrpSpPr/>
          <p:nvPr/>
        </p:nvGrpSpPr>
        <p:grpSpPr>
          <a:xfrm>
            <a:off x="3043173" y="1971675"/>
            <a:ext cx="6057900" cy="1986280"/>
            <a:chOff x="3043173" y="1971675"/>
            <a:chExt cx="6057900" cy="1986280"/>
          </a:xfrm>
        </p:grpSpPr>
        <p:pic>
          <p:nvPicPr>
            <p:cNvPr id="16" name="object 16"/>
            <p:cNvPicPr/>
            <p:nvPr/>
          </p:nvPicPr>
          <p:blipFill>
            <a:blip r:embed="rId3" cstate="print"/>
            <a:stretch>
              <a:fillRect/>
            </a:stretch>
          </p:blipFill>
          <p:spPr>
            <a:xfrm>
              <a:off x="3175078" y="2053752"/>
              <a:ext cx="5710111" cy="1017996"/>
            </a:xfrm>
            <a:prstGeom prst="rect">
              <a:avLst/>
            </a:prstGeom>
          </p:spPr>
        </p:pic>
        <p:pic>
          <p:nvPicPr>
            <p:cNvPr id="17" name="object 17"/>
            <p:cNvPicPr/>
            <p:nvPr/>
          </p:nvPicPr>
          <p:blipFill>
            <a:blip r:embed="rId4" cstate="print"/>
            <a:stretch>
              <a:fillRect/>
            </a:stretch>
          </p:blipFill>
          <p:spPr>
            <a:xfrm>
              <a:off x="3180628" y="3118036"/>
              <a:ext cx="5335803" cy="693363"/>
            </a:xfrm>
            <a:prstGeom prst="rect">
              <a:avLst/>
            </a:prstGeom>
          </p:spPr>
        </p:pic>
        <p:sp>
          <p:nvSpPr>
            <p:cNvPr id="18" name="object 18"/>
            <p:cNvSpPr/>
            <p:nvPr/>
          </p:nvSpPr>
          <p:spPr>
            <a:xfrm>
              <a:off x="3071748" y="2000250"/>
              <a:ext cx="6000750" cy="1929130"/>
            </a:xfrm>
            <a:custGeom>
              <a:avLst/>
              <a:gdLst/>
              <a:ahLst/>
              <a:cxnLst/>
              <a:rect l="l" t="t" r="r" b="b"/>
              <a:pathLst>
                <a:path w="6000750" h="1929129">
                  <a:moveTo>
                    <a:pt x="0" y="1928876"/>
                  </a:moveTo>
                  <a:lnTo>
                    <a:pt x="6000750" y="1928876"/>
                  </a:lnTo>
                  <a:lnTo>
                    <a:pt x="6000750" y="0"/>
                  </a:lnTo>
                  <a:lnTo>
                    <a:pt x="0" y="0"/>
                  </a:lnTo>
                  <a:lnTo>
                    <a:pt x="0" y="1928876"/>
                  </a:lnTo>
                  <a:close/>
                </a:path>
              </a:pathLst>
            </a:custGeom>
            <a:ln w="57149">
              <a:solidFill>
                <a:srgbClr val="C00000"/>
              </a:solidFill>
            </a:ln>
          </p:spPr>
          <p:txBody>
            <a:bodyPr wrap="square" lIns="0" tIns="0" rIns="0" bIns="0" rtlCol="0"/>
            <a:lstStyle/>
            <a:p>
              <a:endParaRPr/>
            </a:p>
          </p:txBody>
        </p:sp>
        <p:sp>
          <p:nvSpPr>
            <p:cNvPr id="19" name="object 19"/>
            <p:cNvSpPr/>
            <p:nvPr/>
          </p:nvSpPr>
          <p:spPr>
            <a:xfrm>
              <a:off x="5691885" y="3037458"/>
              <a:ext cx="666115" cy="391795"/>
            </a:xfrm>
            <a:custGeom>
              <a:avLst/>
              <a:gdLst/>
              <a:ahLst/>
              <a:cxnLst/>
              <a:rect l="l" t="t" r="r" b="b"/>
              <a:pathLst>
                <a:path w="666114" h="391795">
                  <a:moveTo>
                    <a:pt x="195834" y="0"/>
                  </a:moveTo>
                  <a:lnTo>
                    <a:pt x="0" y="195706"/>
                  </a:lnTo>
                  <a:lnTo>
                    <a:pt x="195834" y="391540"/>
                  </a:lnTo>
                  <a:lnTo>
                    <a:pt x="195834" y="293624"/>
                  </a:lnTo>
                  <a:lnTo>
                    <a:pt x="666114" y="293624"/>
                  </a:lnTo>
                  <a:lnTo>
                    <a:pt x="666114" y="97789"/>
                  </a:lnTo>
                  <a:lnTo>
                    <a:pt x="195834" y="97789"/>
                  </a:lnTo>
                  <a:lnTo>
                    <a:pt x="195834" y="0"/>
                  </a:lnTo>
                  <a:close/>
                </a:path>
              </a:pathLst>
            </a:custGeom>
            <a:solidFill>
              <a:srgbClr val="FFFF00"/>
            </a:solidFill>
          </p:spPr>
          <p:txBody>
            <a:bodyPr wrap="square" lIns="0" tIns="0" rIns="0" bIns="0" rtlCol="0"/>
            <a:lstStyle/>
            <a:p>
              <a:endParaRPr/>
            </a:p>
          </p:txBody>
        </p:sp>
        <p:sp>
          <p:nvSpPr>
            <p:cNvPr id="20" name="object 20"/>
            <p:cNvSpPr/>
            <p:nvPr/>
          </p:nvSpPr>
          <p:spPr>
            <a:xfrm>
              <a:off x="5691885" y="3037458"/>
              <a:ext cx="666115" cy="391795"/>
            </a:xfrm>
            <a:custGeom>
              <a:avLst/>
              <a:gdLst/>
              <a:ahLst/>
              <a:cxnLst/>
              <a:rect l="l" t="t" r="r" b="b"/>
              <a:pathLst>
                <a:path w="666114" h="391795">
                  <a:moveTo>
                    <a:pt x="666114" y="97789"/>
                  </a:moveTo>
                  <a:lnTo>
                    <a:pt x="195834" y="97789"/>
                  </a:lnTo>
                  <a:lnTo>
                    <a:pt x="195834" y="0"/>
                  </a:lnTo>
                  <a:lnTo>
                    <a:pt x="0" y="195706"/>
                  </a:lnTo>
                  <a:lnTo>
                    <a:pt x="195834" y="391540"/>
                  </a:lnTo>
                  <a:lnTo>
                    <a:pt x="195834" y="293624"/>
                  </a:lnTo>
                  <a:lnTo>
                    <a:pt x="666114" y="293624"/>
                  </a:lnTo>
                  <a:lnTo>
                    <a:pt x="666114" y="97789"/>
                  </a:lnTo>
                  <a:close/>
                </a:path>
              </a:pathLst>
            </a:custGeom>
            <a:ln w="25400">
              <a:solidFill>
                <a:srgbClr val="C00000"/>
              </a:solidFill>
            </a:ln>
          </p:spPr>
          <p:txBody>
            <a:bodyPr wrap="square" lIns="0" tIns="0" rIns="0" bIns="0" rtlCol="0"/>
            <a:lstStyle/>
            <a:p>
              <a:endParaRPr/>
            </a:p>
          </p:txBody>
        </p:sp>
      </p:grpSp>
      <p:sp>
        <p:nvSpPr>
          <p:cNvPr id="21" name="object 21"/>
          <p:cNvSpPr txBox="1"/>
          <p:nvPr/>
        </p:nvSpPr>
        <p:spPr>
          <a:xfrm>
            <a:off x="5508752" y="6165900"/>
            <a:ext cx="2664460" cy="239395"/>
          </a:xfrm>
          <a:prstGeom prst="rect">
            <a:avLst/>
          </a:prstGeom>
        </p:spPr>
        <p:txBody>
          <a:bodyPr vert="horz" wrap="square" lIns="0" tIns="12700" rIns="0" bIns="0" rtlCol="0">
            <a:spAutoFit/>
          </a:bodyPr>
          <a:lstStyle/>
          <a:p>
            <a:pPr marL="12700">
              <a:lnSpc>
                <a:spcPct val="100000"/>
              </a:lnSpc>
              <a:spcBef>
                <a:spcPts val="100"/>
              </a:spcBef>
            </a:pPr>
            <a:r>
              <a:rPr sz="1200" spc="-5" dirty="0">
                <a:solidFill>
                  <a:srgbClr val="FF0000"/>
                </a:solidFill>
                <a:latin typeface="Calibri"/>
                <a:cs typeface="Calibri"/>
              </a:rPr>
              <a:t>LIST </a:t>
            </a:r>
            <a:r>
              <a:rPr sz="1200" dirty="0">
                <a:solidFill>
                  <a:srgbClr val="FF0000"/>
                </a:solidFill>
                <a:latin typeface="Calibri"/>
                <a:cs typeface="Calibri"/>
              </a:rPr>
              <a:t>of</a:t>
            </a:r>
            <a:r>
              <a:rPr sz="1200" spc="-10" dirty="0">
                <a:solidFill>
                  <a:srgbClr val="FF0000"/>
                </a:solidFill>
                <a:latin typeface="Calibri"/>
                <a:cs typeface="Calibri"/>
              </a:rPr>
              <a:t> </a:t>
            </a:r>
            <a:r>
              <a:rPr sz="1200" b="1" dirty="0">
                <a:solidFill>
                  <a:srgbClr val="FF0000"/>
                </a:solidFill>
                <a:latin typeface="Calibri"/>
                <a:cs typeface="Calibri"/>
              </a:rPr>
              <a:t>all the</a:t>
            </a:r>
            <a:r>
              <a:rPr sz="1200" b="1" spc="-20" dirty="0">
                <a:solidFill>
                  <a:srgbClr val="FF0000"/>
                </a:solidFill>
                <a:latin typeface="Calibri"/>
                <a:cs typeface="Calibri"/>
              </a:rPr>
              <a:t> </a:t>
            </a:r>
            <a:r>
              <a:rPr sz="1400" b="1" spc="-5" dirty="0">
                <a:solidFill>
                  <a:srgbClr val="FF0000"/>
                </a:solidFill>
                <a:latin typeface="Calibri"/>
                <a:cs typeface="Calibri"/>
              </a:rPr>
              <a:t>values</a:t>
            </a:r>
            <a:r>
              <a:rPr sz="1400" b="1" spc="-60" dirty="0">
                <a:solidFill>
                  <a:srgbClr val="FF0000"/>
                </a:solidFill>
                <a:latin typeface="Calibri"/>
                <a:cs typeface="Calibri"/>
              </a:rPr>
              <a:t> </a:t>
            </a:r>
            <a:r>
              <a:rPr sz="1200" dirty="0">
                <a:solidFill>
                  <a:srgbClr val="FF0000"/>
                </a:solidFill>
                <a:latin typeface="Calibri"/>
                <a:cs typeface="Calibri"/>
              </a:rPr>
              <a:t>of</a:t>
            </a:r>
            <a:r>
              <a:rPr sz="1200" spc="-10" dirty="0">
                <a:solidFill>
                  <a:srgbClr val="FF0000"/>
                </a:solidFill>
                <a:latin typeface="Calibri"/>
                <a:cs typeface="Calibri"/>
              </a:rPr>
              <a:t> </a:t>
            </a:r>
            <a:r>
              <a:rPr sz="1200" dirty="0">
                <a:solidFill>
                  <a:srgbClr val="FF0000"/>
                </a:solidFill>
                <a:latin typeface="Calibri"/>
                <a:cs typeface="Calibri"/>
              </a:rPr>
              <a:t>the</a:t>
            </a:r>
            <a:r>
              <a:rPr sz="1200" spc="-25" dirty="0">
                <a:solidFill>
                  <a:srgbClr val="FF0000"/>
                </a:solidFill>
                <a:latin typeface="Calibri"/>
                <a:cs typeface="Calibri"/>
              </a:rPr>
              <a:t> </a:t>
            </a:r>
            <a:r>
              <a:rPr sz="1200" spc="-10" dirty="0">
                <a:solidFill>
                  <a:srgbClr val="FF0000"/>
                </a:solidFill>
                <a:latin typeface="Calibri"/>
                <a:cs typeface="Calibri"/>
              </a:rPr>
              <a:t>key:value </a:t>
            </a:r>
            <a:r>
              <a:rPr sz="1200" dirty="0">
                <a:solidFill>
                  <a:srgbClr val="FF0000"/>
                </a:solidFill>
                <a:latin typeface="Calibri"/>
                <a:cs typeface="Calibri"/>
              </a:rPr>
              <a:t>pair</a:t>
            </a:r>
            <a:endParaRPr sz="1200">
              <a:latin typeface="Calibri"/>
              <a:cs typeface="Calibri"/>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0063" y="595325"/>
            <a:ext cx="2604770" cy="574675"/>
          </a:xfrm>
          <a:prstGeom prst="rect">
            <a:avLst/>
          </a:prstGeom>
        </p:spPr>
        <p:txBody>
          <a:bodyPr vert="horz" wrap="square" lIns="0" tIns="12700" rIns="0" bIns="0" rtlCol="0">
            <a:spAutoFit/>
          </a:bodyPr>
          <a:lstStyle/>
          <a:p>
            <a:pPr marL="12700">
              <a:lnSpc>
                <a:spcPct val="100000"/>
              </a:lnSpc>
              <a:spcBef>
                <a:spcPts val="100"/>
              </a:spcBef>
            </a:pPr>
            <a:r>
              <a:rPr sz="3600" u="heavy" spc="75" dirty="0">
                <a:uFill>
                  <a:solidFill>
                    <a:srgbClr val="000000"/>
                  </a:solidFill>
                </a:uFill>
                <a:latin typeface="Arial MT"/>
                <a:cs typeface="Arial MT"/>
              </a:rPr>
              <a:t>CONT</a:t>
            </a:r>
            <a:r>
              <a:rPr sz="3600" u="heavy" spc="45" dirty="0">
                <a:uFill>
                  <a:solidFill>
                    <a:srgbClr val="000000"/>
                  </a:solidFill>
                </a:uFill>
                <a:latin typeface="Arial MT"/>
                <a:cs typeface="Arial MT"/>
              </a:rPr>
              <a:t>ENTS</a:t>
            </a:r>
            <a:endParaRPr sz="3600">
              <a:latin typeface="Arial MT"/>
              <a:cs typeface="Arial MT"/>
            </a:endParaRPr>
          </a:p>
        </p:txBody>
      </p:sp>
      <p:sp>
        <p:nvSpPr>
          <p:cNvPr id="3" name="object 3"/>
          <p:cNvSpPr/>
          <p:nvPr/>
        </p:nvSpPr>
        <p:spPr>
          <a:xfrm>
            <a:off x="71405" y="1187284"/>
            <a:ext cx="2428875" cy="5170805"/>
          </a:xfrm>
          <a:custGeom>
            <a:avLst/>
            <a:gdLst/>
            <a:ahLst/>
            <a:cxnLst/>
            <a:rect l="l" t="t" r="r" b="b"/>
            <a:pathLst>
              <a:path w="2428875" h="5170805">
                <a:moveTo>
                  <a:pt x="2428875" y="0"/>
                </a:moveTo>
                <a:lnTo>
                  <a:pt x="0" y="0"/>
                </a:lnTo>
                <a:lnTo>
                  <a:pt x="0" y="5170678"/>
                </a:lnTo>
                <a:lnTo>
                  <a:pt x="2428875" y="5170678"/>
                </a:lnTo>
                <a:lnTo>
                  <a:pt x="2428875" y="0"/>
                </a:lnTo>
                <a:close/>
              </a:path>
            </a:pathLst>
          </a:custGeom>
          <a:solidFill>
            <a:srgbClr val="252525"/>
          </a:solidFill>
        </p:spPr>
        <p:txBody>
          <a:bodyPr wrap="square" lIns="0" tIns="0" rIns="0" bIns="0" rtlCol="0"/>
          <a:lstStyle/>
          <a:p>
            <a:endParaRPr/>
          </a:p>
        </p:txBody>
      </p:sp>
      <p:sp>
        <p:nvSpPr>
          <p:cNvPr id="4" name="object 4"/>
          <p:cNvSpPr txBox="1"/>
          <p:nvPr/>
        </p:nvSpPr>
        <p:spPr>
          <a:xfrm>
            <a:off x="150063" y="1200734"/>
            <a:ext cx="2187575" cy="5059680"/>
          </a:xfrm>
          <a:prstGeom prst="rect">
            <a:avLst/>
          </a:prstGeom>
        </p:spPr>
        <p:txBody>
          <a:bodyPr vert="horz" wrap="square" lIns="0" tIns="12700" rIns="0" bIns="0" rtlCol="0">
            <a:spAutoFit/>
          </a:bodyPr>
          <a:lstStyle/>
          <a:p>
            <a:pPr marL="12700">
              <a:lnSpc>
                <a:spcPct val="100000"/>
              </a:lnSpc>
              <a:spcBef>
                <a:spcPts val="100"/>
              </a:spcBef>
            </a:pPr>
            <a:r>
              <a:rPr sz="2400" b="1" u="heavy" spc="-10" dirty="0">
                <a:solidFill>
                  <a:srgbClr val="FFC000"/>
                </a:solidFill>
                <a:uFill>
                  <a:solidFill>
                    <a:srgbClr val="FFC000"/>
                  </a:solidFill>
                </a:uFill>
                <a:latin typeface="Calibri"/>
                <a:cs typeface="Calibri"/>
              </a:rPr>
              <a:t>Introduction</a:t>
            </a:r>
            <a:r>
              <a:rPr sz="2400" b="1" u="heavy" spc="-40" dirty="0">
                <a:solidFill>
                  <a:srgbClr val="FFC000"/>
                </a:solidFill>
                <a:uFill>
                  <a:solidFill>
                    <a:srgbClr val="FFC000"/>
                  </a:solidFill>
                </a:uFill>
                <a:latin typeface="Calibri"/>
                <a:cs typeface="Calibri"/>
              </a:rPr>
              <a:t> </a:t>
            </a:r>
            <a:r>
              <a:rPr sz="2400" b="1" u="heavy" dirty="0">
                <a:solidFill>
                  <a:srgbClr val="FFC000"/>
                </a:solidFill>
                <a:uFill>
                  <a:solidFill>
                    <a:srgbClr val="FFC000"/>
                  </a:solidFill>
                </a:uFill>
                <a:latin typeface="Calibri"/>
                <a:cs typeface="Calibri"/>
              </a:rPr>
              <a:t>:</a:t>
            </a:r>
            <a:endParaRPr sz="2400">
              <a:latin typeface="Calibri"/>
              <a:cs typeface="Calibri"/>
            </a:endParaRPr>
          </a:p>
          <a:p>
            <a:pPr marL="12700" marR="1194435">
              <a:lnSpc>
                <a:spcPct val="100000"/>
              </a:lnSpc>
              <a:spcBef>
                <a:spcPts val="35"/>
              </a:spcBef>
            </a:pPr>
            <a:r>
              <a:rPr sz="1800" spc="-5" dirty="0">
                <a:solidFill>
                  <a:srgbClr val="FFC000"/>
                </a:solidFill>
                <a:latin typeface="Calibri"/>
                <a:cs typeface="Calibri"/>
              </a:rPr>
              <a:t>D</a:t>
            </a:r>
            <a:r>
              <a:rPr sz="1800" spc="-15" dirty="0">
                <a:solidFill>
                  <a:srgbClr val="FFC000"/>
                </a:solidFill>
                <a:latin typeface="Calibri"/>
                <a:cs typeface="Calibri"/>
              </a:rPr>
              <a:t>e</a:t>
            </a:r>
            <a:r>
              <a:rPr sz="1800" spc="-5" dirty="0">
                <a:solidFill>
                  <a:srgbClr val="FFC000"/>
                </a:solidFill>
                <a:latin typeface="Calibri"/>
                <a:cs typeface="Calibri"/>
              </a:rPr>
              <a:t>fin</a:t>
            </a:r>
            <a:r>
              <a:rPr sz="1800" spc="-10" dirty="0">
                <a:solidFill>
                  <a:srgbClr val="FFC000"/>
                </a:solidFill>
                <a:latin typeface="Calibri"/>
                <a:cs typeface="Calibri"/>
              </a:rPr>
              <a:t>i</a:t>
            </a:r>
            <a:r>
              <a:rPr sz="1800" dirty="0">
                <a:solidFill>
                  <a:srgbClr val="FFC000"/>
                </a:solidFill>
                <a:latin typeface="Calibri"/>
                <a:cs typeface="Calibri"/>
              </a:rPr>
              <a:t>t</a:t>
            </a:r>
            <a:r>
              <a:rPr sz="1800" spc="-10" dirty="0">
                <a:solidFill>
                  <a:srgbClr val="FFC000"/>
                </a:solidFill>
                <a:latin typeface="Calibri"/>
                <a:cs typeface="Calibri"/>
              </a:rPr>
              <a:t>i</a:t>
            </a:r>
            <a:r>
              <a:rPr sz="1800" spc="-5" dirty="0">
                <a:solidFill>
                  <a:srgbClr val="FFC000"/>
                </a:solidFill>
                <a:latin typeface="Calibri"/>
                <a:cs typeface="Calibri"/>
              </a:rPr>
              <a:t>on,  </a:t>
            </a:r>
            <a:r>
              <a:rPr sz="1800" spc="-10" dirty="0">
                <a:solidFill>
                  <a:srgbClr val="FFC000"/>
                </a:solidFill>
                <a:latin typeface="Calibri"/>
                <a:cs typeface="Calibri"/>
              </a:rPr>
              <a:t>Creation,</a:t>
            </a:r>
            <a:endParaRPr sz="1800">
              <a:latin typeface="Calibri"/>
              <a:cs typeface="Calibri"/>
            </a:endParaRPr>
          </a:p>
          <a:p>
            <a:pPr marL="12700" marR="295910">
              <a:lnSpc>
                <a:spcPct val="100000"/>
              </a:lnSpc>
            </a:pPr>
            <a:r>
              <a:rPr sz="1800" spc="-5" dirty="0">
                <a:solidFill>
                  <a:srgbClr val="FFC000"/>
                </a:solidFill>
                <a:latin typeface="Calibri"/>
                <a:cs typeface="Calibri"/>
              </a:rPr>
              <a:t>Accessing</a:t>
            </a:r>
            <a:r>
              <a:rPr sz="1800" spc="-70" dirty="0">
                <a:solidFill>
                  <a:srgbClr val="FFC000"/>
                </a:solidFill>
                <a:latin typeface="Calibri"/>
                <a:cs typeface="Calibri"/>
              </a:rPr>
              <a:t> </a:t>
            </a:r>
            <a:r>
              <a:rPr sz="1800" dirty="0">
                <a:solidFill>
                  <a:srgbClr val="FFC000"/>
                </a:solidFill>
                <a:latin typeface="Calibri"/>
                <a:cs typeface="Calibri"/>
              </a:rPr>
              <a:t>elements, </a:t>
            </a:r>
            <a:r>
              <a:rPr sz="1800" spc="-390" dirty="0">
                <a:solidFill>
                  <a:srgbClr val="FFC000"/>
                </a:solidFill>
                <a:latin typeface="Calibri"/>
                <a:cs typeface="Calibri"/>
              </a:rPr>
              <a:t> </a:t>
            </a:r>
            <a:r>
              <a:rPr sz="1800" dirty="0">
                <a:solidFill>
                  <a:srgbClr val="FFC000"/>
                </a:solidFill>
                <a:latin typeface="Calibri"/>
                <a:cs typeface="Calibri"/>
              </a:rPr>
              <a:t>Add</a:t>
            </a:r>
            <a:r>
              <a:rPr sz="1800" spc="105" dirty="0">
                <a:solidFill>
                  <a:srgbClr val="FFC000"/>
                </a:solidFill>
                <a:latin typeface="Calibri"/>
                <a:cs typeface="Calibri"/>
              </a:rPr>
              <a:t> </a:t>
            </a:r>
            <a:r>
              <a:rPr sz="1800" dirty="0">
                <a:solidFill>
                  <a:srgbClr val="FFC000"/>
                </a:solidFill>
                <a:latin typeface="Calibri"/>
                <a:cs typeface="Calibri"/>
              </a:rPr>
              <a:t>an</a:t>
            </a:r>
            <a:r>
              <a:rPr sz="1800" spc="114" dirty="0">
                <a:solidFill>
                  <a:srgbClr val="FFC000"/>
                </a:solidFill>
                <a:latin typeface="Calibri"/>
                <a:cs typeface="Calibri"/>
              </a:rPr>
              <a:t> </a:t>
            </a:r>
            <a:r>
              <a:rPr sz="1800" spc="-10" dirty="0">
                <a:solidFill>
                  <a:srgbClr val="FFC000"/>
                </a:solidFill>
                <a:latin typeface="Calibri"/>
                <a:cs typeface="Calibri"/>
              </a:rPr>
              <a:t>item, </a:t>
            </a:r>
            <a:r>
              <a:rPr sz="1800" spc="-5" dirty="0">
                <a:solidFill>
                  <a:srgbClr val="FFC000"/>
                </a:solidFill>
                <a:latin typeface="Calibri"/>
                <a:cs typeface="Calibri"/>
              </a:rPr>
              <a:t> </a:t>
            </a:r>
            <a:r>
              <a:rPr sz="1800" dirty="0">
                <a:solidFill>
                  <a:srgbClr val="FFC000"/>
                </a:solidFill>
                <a:latin typeface="Calibri"/>
                <a:cs typeface="Calibri"/>
              </a:rPr>
              <a:t>Modify an </a:t>
            </a:r>
            <a:r>
              <a:rPr sz="1800" spc="-10" dirty="0">
                <a:solidFill>
                  <a:srgbClr val="FFC000"/>
                </a:solidFill>
                <a:latin typeface="Calibri"/>
                <a:cs typeface="Calibri"/>
              </a:rPr>
              <a:t>item, </a:t>
            </a:r>
            <a:r>
              <a:rPr sz="1800" spc="-5" dirty="0">
                <a:solidFill>
                  <a:srgbClr val="FFC000"/>
                </a:solidFill>
                <a:latin typeface="Calibri"/>
                <a:cs typeface="Calibri"/>
              </a:rPr>
              <a:t> </a:t>
            </a:r>
            <a:r>
              <a:rPr sz="1800" spc="-25" dirty="0">
                <a:solidFill>
                  <a:srgbClr val="FFC000"/>
                </a:solidFill>
                <a:latin typeface="Calibri"/>
                <a:cs typeface="Calibri"/>
              </a:rPr>
              <a:t>Traversal,</a:t>
            </a:r>
            <a:endParaRPr sz="1800">
              <a:latin typeface="Calibri"/>
              <a:cs typeface="Calibri"/>
            </a:endParaRPr>
          </a:p>
          <a:p>
            <a:pPr marL="12700" marR="16510" indent="51435">
              <a:lnSpc>
                <a:spcPct val="99600"/>
              </a:lnSpc>
              <a:spcBef>
                <a:spcPts val="15"/>
              </a:spcBef>
            </a:pPr>
            <a:r>
              <a:rPr sz="1800" spc="-5" dirty="0">
                <a:solidFill>
                  <a:srgbClr val="FFC000"/>
                </a:solidFill>
                <a:latin typeface="Calibri"/>
                <a:cs typeface="Calibri"/>
              </a:rPr>
              <a:t>Membership </a:t>
            </a:r>
            <a:r>
              <a:rPr sz="1800" spc="-15" dirty="0">
                <a:solidFill>
                  <a:srgbClr val="FFC000"/>
                </a:solidFill>
                <a:latin typeface="Calibri"/>
                <a:cs typeface="Calibri"/>
              </a:rPr>
              <a:t>operator </a:t>
            </a:r>
            <a:r>
              <a:rPr sz="1800" spc="-10" dirty="0">
                <a:solidFill>
                  <a:srgbClr val="FFC000"/>
                </a:solidFill>
                <a:latin typeface="Calibri"/>
                <a:cs typeface="Calibri"/>
              </a:rPr>
              <a:t> </a:t>
            </a:r>
            <a:r>
              <a:rPr sz="2000" b="1" u="heavy" spc="-5" dirty="0">
                <a:solidFill>
                  <a:srgbClr val="FFFF00"/>
                </a:solidFill>
                <a:uFill>
                  <a:solidFill>
                    <a:srgbClr val="FFFF00"/>
                  </a:solidFill>
                </a:uFill>
                <a:latin typeface="Calibri"/>
                <a:cs typeface="Calibri"/>
              </a:rPr>
              <a:t>Functions/Methods: </a:t>
            </a:r>
            <a:r>
              <a:rPr sz="2000" b="1" spc="-440" dirty="0">
                <a:solidFill>
                  <a:srgbClr val="FFFF00"/>
                </a:solidFill>
                <a:latin typeface="Calibri"/>
                <a:cs typeface="Calibri"/>
              </a:rPr>
              <a:t> </a:t>
            </a:r>
            <a:r>
              <a:rPr sz="1800" spc="-5" dirty="0">
                <a:solidFill>
                  <a:srgbClr val="FFC000"/>
                </a:solidFill>
                <a:latin typeface="Calibri"/>
                <a:cs typeface="Calibri"/>
              </a:rPr>
              <a:t>len(),</a:t>
            </a:r>
            <a:r>
              <a:rPr sz="1800" spc="20" dirty="0">
                <a:solidFill>
                  <a:srgbClr val="FFC000"/>
                </a:solidFill>
                <a:latin typeface="Calibri"/>
                <a:cs typeface="Calibri"/>
              </a:rPr>
              <a:t> </a:t>
            </a:r>
            <a:r>
              <a:rPr sz="1800" spc="-5" dirty="0">
                <a:solidFill>
                  <a:srgbClr val="FFC000"/>
                </a:solidFill>
                <a:latin typeface="Calibri"/>
                <a:cs typeface="Calibri"/>
              </a:rPr>
              <a:t>dict(),</a:t>
            </a:r>
            <a:r>
              <a:rPr sz="1800" spc="30" dirty="0">
                <a:solidFill>
                  <a:srgbClr val="FFC000"/>
                </a:solidFill>
                <a:latin typeface="Calibri"/>
                <a:cs typeface="Calibri"/>
              </a:rPr>
              <a:t> </a:t>
            </a:r>
            <a:r>
              <a:rPr sz="1800" spc="-20" dirty="0">
                <a:solidFill>
                  <a:srgbClr val="FFC000"/>
                </a:solidFill>
                <a:latin typeface="Calibri"/>
                <a:cs typeface="Calibri"/>
              </a:rPr>
              <a:t>keys(), </a:t>
            </a:r>
            <a:r>
              <a:rPr sz="1800" spc="-15" dirty="0">
                <a:solidFill>
                  <a:srgbClr val="FFC000"/>
                </a:solidFill>
                <a:latin typeface="Calibri"/>
                <a:cs typeface="Calibri"/>
              </a:rPr>
              <a:t> </a:t>
            </a:r>
            <a:r>
              <a:rPr sz="1800" spc="-10" dirty="0">
                <a:solidFill>
                  <a:srgbClr val="FFC000"/>
                </a:solidFill>
                <a:latin typeface="Calibri"/>
                <a:cs typeface="Calibri"/>
              </a:rPr>
              <a:t>values(),</a:t>
            </a:r>
            <a:r>
              <a:rPr sz="1800" spc="10" dirty="0">
                <a:solidFill>
                  <a:srgbClr val="FFC000"/>
                </a:solidFill>
                <a:latin typeface="Calibri"/>
                <a:cs typeface="Calibri"/>
              </a:rPr>
              <a:t> </a:t>
            </a:r>
            <a:r>
              <a:rPr sz="3200" b="1" spc="-10" dirty="0">
                <a:solidFill>
                  <a:srgbClr val="FFFF00"/>
                </a:solidFill>
                <a:latin typeface="Calibri"/>
                <a:cs typeface="Calibri"/>
              </a:rPr>
              <a:t>items()</a:t>
            </a:r>
            <a:r>
              <a:rPr sz="1800" spc="-10" dirty="0">
                <a:solidFill>
                  <a:srgbClr val="FFC000"/>
                </a:solidFill>
                <a:latin typeface="Calibri"/>
                <a:cs typeface="Calibri"/>
              </a:rPr>
              <a:t>, </a:t>
            </a:r>
            <a:r>
              <a:rPr sz="1800" spc="-5" dirty="0">
                <a:solidFill>
                  <a:srgbClr val="FFC000"/>
                </a:solidFill>
                <a:latin typeface="Calibri"/>
                <a:cs typeface="Calibri"/>
              </a:rPr>
              <a:t> </a:t>
            </a:r>
            <a:r>
              <a:rPr sz="1800" spc="-10" dirty="0">
                <a:solidFill>
                  <a:srgbClr val="FFC000"/>
                </a:solidFill>
                <a:latin typeface="Calibri"/>
                <a:cs typeface="Calibri"/>
              </a:rPr>
              <a:t>get(),</a:t>
            </a:r>
            <a:r>
              <a:rPr sz="1800" dirty="0">
                <a:solidFill>
                  <a:srgbClr val="FFC000"/>
                </a:solidFill>
                <a:latin typeface="Calibri"/>
                <a:cs typeface="Calibri"/>
              </a:rPr>
              <a:t> </a:t>
            </a:r>
            <a:r>
              <a:rPr sz="1800" spc="-10" dirty="0">
                <a:solidFill>
                  <a:srgbClr val="FFC000"/>
                </a:solidFill>
                <a:latin typeface="Calibri"/>
                <a:cs typeface="Calibri"/>
              </a:rPr>
              <a:t>update(),</a:t>
            </a:r>
            <a:r>
              <a:rPr sz="1800" spc="25" dirty="0">
                <a:solidFill>
                  <a:srgbClr val="FFC000"/>
                </a:solidFill>
                <a:latin typeface="Calibri"/>
                <a:cs typeface="Calibri"/>
              </a:rPr>
              <a:t> </a:t>
            </a:r>
            <a:r>
              <a:rPr sz="1800" spc="-5" dirty="0">
                <a:solidFill>
                  <a:srgbClr val="FFC000"/>
                </a:solidFill>
                <a:latin typeface="Calibri"/>
                <a:cs typeface="Calibri"/>
              </a:rPr>
              <a:t>del(),</a:t>
            </a:r>
            <a:endParaRPr sz="1800">
              <a:latin typeface="Calibri"/>
              <a:cs typeface="Calibri"/>
            </a:endParaRPr>
          </a:p>
          <a:p>
            <a:pPr marL="12700">
              <a:lnSpc>
                <a:spcPct val="100000"/>
              </a:lnSpc>
            </a:pPr>
            <a:r>
              <a:rPr sz="1800" spc="-5" dirty="0">
                <a:solidFill>
                  <a:srgbClr val="FFC000"/>
                </a:solidFill>
                <a:latin typeface="Calibri"/>
                <a:cs typeface="Calibri"/>
              </a:rPr>
              <a:t>del,</a:t>
            </a:r>
            <a:r>
              <a:rPr sz="1800" spc="-25" dirty="0">
                <a:solidFill>
                  <a:srgbClr val="FFC000"/>
                </a:solidFill>
                <a:latin typeface="Calibri"/>
                <a:cs typeface="Calibri"/>
              </a:rPr>
              <a:t> </a:t>
            </a:r>
            <a:r>
              <a:rPr sz="1800" spc="-5" dirty="0">
                <a:solidFill>
                  <a:srgbClr val="FFC000"/>
                </a:solidFill>
                <a:latin typeface="Calibri"/>
                <a:cs typeface="Calibri"/>
              </a:rPr>
              <a:t>clear(),</a:t>
            </a:r>
            <a:r>
              <a:rPr sz="1800" spc="10" dirty="0">
                <a:solidFill>
                  <a:srgbClr val="FFC000"/>
                </a:solidFill>
                <a:latin typeface="Calibri"/>
                <a:cs typeface="Calibri"/>
              </a:rPr>
              <a:t> </a:t>
            </a:r>
            <a:r>
              <a:rPr sz="1800" spc="-15" dirty="0">
                <a:solidFill>
                  <a:srgbClr val="FFC000"/>
                </a:solidFill>
                <a:latin typeface="Calibri"/>
                <a:cs typeface="Calibri"/>
              </a:rPr>
              <a:t>fromkeys(),</a:t>
            </a:r>
            <a:endParaRPr sz="1800">
              <a:latin typeface="Calibri"/>
              <a:cs typeface="Calibri"/>
            </a:endParaRPr>
          </a:p>
          <a:p>
            <a:pPr marL="12700" marR="5080">
              <a:lnSpc>
                <a:spcPct val="100000"/>
              </a:lnSpc>
            </a:pPr>
            <a:r>
              <a:rPr sz="1800" spc="-10" dirty="0">
                <a:solidFill>
                  <a:srgbClr val="FFC000"/>
                </a:solidFill>
                <a:latin typeface="Calibri"/>
                <a:cs typeface="Calibri"/>
              </a:rPr>
              <a:t>copy(),</a:t>
            </a:r>
            <a:r>
              <a:rPr sz="1800" spc="25" dirty="0">
                <a:solidFill>
                  <a:srgbClr val="FFC000"/>
                </a:solidFill>
                <a:latin typeface="Calibri"/>
                <a:cs typeface="Calibri"/>
              </a:rPr>
              <a:t> </a:t>
            </a:r>
            <a:r>
              <a:rPr sz="1800" spc="-5" dirty="0">
                <a:solidFill>
                  <a:srgbClr val="FFC000"/>
                </a:solidFill>
                <a:latin typeface="Calibri"/>
                <a:cs typeface="Calibri"/>
              </a:rPr>
              <a:t>pop(), </a:t>
            </a:r>
            <a:r>
              <a:rPr sz="1800" dirty="0">
                <a:solidFill>
                  <a:srgbClr val="FFC000"/>
                </a:solidFill>
                <a:latin typeface="Calibri"/>
                <a:cs typeface="Calibri"/>
              </a:rPr>
              <a:t> </a:t>
            </a:r>
            <a:r>
              <a:rPr sz="1800" spc="-10" dirty="0">
                <a:solidFill>
                  <a:srgbClr val="FFC000"/>
                </a:solidFill>
                <a:latin typeface="Calibri"/>
                <a:cs typeface="Calibri"/>
              </a:rPr>
              <a:t>popitem(),</a:t>
            </a:r>
            <a:r>
              <a:rPr sz="1800" spc="5" dirty="0">
                <a:solidFill>
                  <a:srgbClr val="FFC000"/>
                </a:solidFill>
                <a:latin typeface="Calibri"/>
                <a:cs typeface="Calibri"/>
              </a:rPr>
              <a:t> </a:t>
            </a:r>
            <a:r>
              <a:rPr sz="1800" spc="-10" dirty="0">
                <a:solidFill>
                  <a:srgbClr val="FFC000"/>
                </a:solidFill>
                <a:latin typeface="Calibri"/>
                <a:cs typeface="Calibri"/>
              </a:rPr>
              <a:t>setdefault(), </a:t>
            </a:r>
            <a:r>
              <a:rPr sz="1800" spc="-390" dirty="0">
                <a:solidFill>
                  <a:srgbClr val="FFC000"/>
                </a:solidFill>
                <a:latin typeface="Calibri"/>
                <a:cs typeface="Calibri"/>
              </a:rPr>
              <a:t> </a:t>
            </a:r>
            <a:r>
              <a:rPr sz="1800" spc="-10" dirty="0">
                <a:solidFill>
                  <a:srgbClr val="FFC000"/>
                </a:solidFill>
                <a:latin typeface="Calibri"/>
                <a:cs typeface="Calibri"/>
              </a:rPr>
              <a:t>max(),</a:t>
            </a:r>
            <a:r>
              <a:rPr sz="1800" dirty="0">
                <a:solidFill>
                  <a:srgbClr val="FFC000"/>
                </a:solidFill>
                <a:latin typeface="Calibri"/>
                <a:cs typeface="Calibri"/>
              </a:rPr>
              <a:t> </a:t>
            </a:r>
            <a:r>
              <a:rPr sz="1800" spc="-5" dirty="0">
                <a:solidFill>
                  <a:srgbClr val="FFC000"/>
                </a:solidFill>
                <a:latin typeface="Calibri"/>
                <a:cs typeface="Calibri"/>
              </a:rPr>
              <a:t>min(),</a:t>
            </a:r>
            <a:r>
              <a:rPr sz="1800" spc="25" dirty="0">
                <a:solidFill>
                  <a:srgbClr val="FFC000"/>
                </a:solidFill>
                <a:latin typeface="Calibri"/>
                <a:cs typeface="Calibri"/>
              </a:rPr>
              <a:t> </a:t>
            </a:r>
            <a:r>
              <a:rPr sz="1800" spc="-10" dirty="0">
                <a:solidFill>
                  <a:srgbClr val="FFC000"/>
                </a:solidFill>
                <a:latin typeface="Calibri"/>
                <a:cs typeface="Calibri"/>
              </a:rPr>
              <a:t>sorted()</a:t>
            </a:r>
            <a:r>
              <a:rPr sz="1800" spc="5" dirty="0">
                <a:solidFill>
                  <a:srgbClr val="FFC000"/>
                </a:solidFill>
                <a:latin typeface="Calibri"/>
                <a:cs typeface="Calibri"/>
              </a:rPr>
              <a:t> </a:t>
            </a:r>
            <a:r>
              <a:rPr sz="1800" dirty="0">
                <a:solidFill>
                  <a:srgbClr val="FFC000"/>
                </a:solidFill>
                <a:latin typeface="Calibri"/>
                <a:cs typeface="Calibri"/>
              </a:rPr>
              <a:t>; </a:t>
            </a:r>
            <a:r>
              <a:rPr sz="1800" spc="5" dirty="0">
                <a:solidFill>
                  <a:srgbClr val="FFC000"/>
                </a:solidFill>
                <a:latin typeface="Calibri"/>
                <a:cs typeface="Calibri"/>
              </a:rPr>
              <a:t> </a:t>
            </a:r>
            <a:r>
              <a:rPr sz="2000" b="1" u="heavy" spc="-10" dirty="0">
                <a:solidFill>
                  <a:srgbClr val="FFC000"/>
                </a:solidFill>
                <a:uFill>
                  <a:solidFill>
                    <a:srgbClr val="FFC000"/>
                  </a:solidFill>
                </a:uFill>
                <a:latin typeface="Calibri"/>
                <a:cs typeface="Calibri"/>
              </a:rPr>
              <a:t>Suggested</a:t>
            </a:r>
            <a:r>
              <a:rPr sz="2000" b="1" u="heavy" spc="-35" dirty="0">
                <a:solidFill>
                  <a:srgbClr val="FFC000"/>
                </a:solidFill>
                <a:uFill>
                  <a:solidFill>
                    <a:srgbClr val="FFC000"/>
                  </a:solidFill>
                </a:uFill>
                <a:latin typeface="Calibri"/>
                <a:cs typeface="Calibri"/>
              </a:rPr>
              <a:t> </a:t>
            </a:r>
            <a:r>
              <a:rPr sz="2000" b="1" u="heavy" spc="-10" dirty="0">
                <a:solidFill>
                  <a:srgbClr val="FFC000"/>
                </a:solidFill>
                <a:uFill>
                  <a:solidFill>
                    <a:srgbClr val="FFC000"/>
                  </a:solidFill>
                </a:uFill>
                <a:latin typeface="Calibri"/>
                <a:cs typeface="Calibri"/>
              </a:rPr>
              <a:t>programs</a:t>
            </a:r>
            <a:endParaRPr sz="2000">
              <a:latin typeface="Calibri"/>
              <a:cs typeface="Calibri"/>
            </a:endParaRPr>
          </a:p>
        </p:txBody>
      </p:sp>
      <p:sp>
        <p:nvSpPr>
          <p:cNvPr id="5" name="object 5"/>
          <p:cNvSpPr/>
          <p:nvPr/>
        </p:nvSpPr>
        <p:spPr>
          <a:xfrm>
            <a:off x="0" y="0"/>
            <a:ext cx="9144000" cy="643255"/>
          </a:xfrm>
          <a:custGeom>
            <a:avLst/>
            <a:gdLst/>
            <a:ahLst/>
            <a:cxnLst/>
            <a:rect l="l" t="t" r="r" b="b"/>
            <a:pathLst>
              <a:path w="9144000" h="643255">
                <a:moveTo>
                  <a:pt x="9144000" y="0"/>
                </a:moveTo>
                <a:lnTo>
                  <a:pt x="0" y="0"/>
                </a:lnTo>
                <a:lnTo>
                  <a:pt x="0" y="642912"/>
                </a:lnTo>
                <a:lnTo>
                  <a:pt x="9144000" y="642912"/>
                </a:lnTo>
                <a:lnTo>
                  <a:pt x="9144000" y="0"/>
                </a:lnTo>
                <a:close/>
              </a:path>
            </a:pathLst>
          </a:custGeom>
          <a:solidFill>
            <a:srgbClr val="252525"/>
          </a:solidFill>
        </p:spPr>
        <p:txBody>
          <a:bodyPr wrap="square" lIns="0" tIns="0" rIns="0" bIns="0" rtlCol="0"/>
          <a:lstStyle/>
          <a:p>
            <a:endParaRPr/>
          </a:p>
        </p:txBody>
      </p:sp>
      <p:sp>
        <p:nvSpPr>
          <p:cNvPr id="6" name="object 6"/>
          <p:cNvSpPr txBox="1">
            <a:spLocks noGrp="1"/>
          </p:cNvSpPr>
          <p:nvPr>
            <p:ph type="title"/>
          </p:nvPr>
        </p:nvSpPr>
        <p:spPr>
          <a:xfrm>
            <a:off x="803554" y="0"/>
            <a:ext cx="7537450" cy="635000"/>
          </a:xfrm>
          <a:prstGeom prst="rect">
            <a:avLst/>
          </a:prstGeom>
        </p:spPr>
        <p:txBody>
          <a:bodyPr vert="horz" wrap="square" lIns="0" tIns="12065" rIns="0" bIns="0" rtlCol="0">
            <a:spAutoFit/>
          </a:bodyPr>
          <a:lstStyle/>
          <a:p>
            <a:pPr marL="12700">
              <a:lnSpc>
                <a:spcPct val="100000"/>
              </a:lnSpc>
              <a:spcBef>
                <a:spcPts val="95"/>
              </a:spcBef>
            </a:pPr>
            <a:r>
              <a:rPr sz="4000" i="0" u="heavy" spc="-5" dirty="0">
                <a:solidFill>
                  <a:srgbClr val="FFC000"/>
                </a:solidFill>
                <a:uFill>
                  <a:solidFill>
                    <a:srgbClr val="FFC000"/>
                  </a:solidFill>
                </a:uFill>
                <a:latin typeface="Calibri"/>
                <a:cs typeface="Calibri"/>
              </a:rPr>
              <a:t>FUNCTIONS</a:t>
            </a:r>
            <a:r>
              <a:rPr sz="4000" i="0" u="heavy" spc="-15" dirty="0">
                <a:solidFill>
                  <a:srgbClr val="FFC000"/>
                </a:solidFill>
                <a:uFill>
                  <a:solidFill>
                    <a:srgbClr val="FFC000"/>
                  </a:solidFill>
                </a:uFill>
                <a:latin typeface="Calibri"/>
                <a:cs typeface="Calibri"/>
              </a:rPr>
              <a:t> </a:t>
            </a:r>
            <a:r>
              <a:rPr sz="4000" i="0" u="heavy" dirty="0">
                <a:solidFill>
                  <a:srgbClr val="FFC000"/>
                </a:solidFill>
                <a:uFill>
                  <a:solidFill>
                    <a:srgbClr val="FFC000"/>
                  </a:solidFill>
                </a:uFill>
                <a:latin typeface="Calibri"/>
                <a:cs typeface="Calibri"/>
              </a:rPr>
              <a:t>IN</a:t>
            </a:r>
            <a:r>
              <a:rPr sz="4000" i="0" u="heavy" spc="-10" dirty="0">
                <a:solidFill>
                  <a:srgbClr val="FFC000"/>
                </a:solidFill>
                <a:uFill>
                  <a:solidFill>
                    <a:srgbClr val="FFC000"/>
                  </a:solidFill>
                </a:uFill>
                <a:latin typeface="Calibri"/>
                <a:cs typeface="Calibri"/>
              </a:rPr>
              <a:t> </a:t>
            </a:r>
            <a:r>
              <a:rPr sz="4000" i="0" u="heavy" spc="-40" dirty="0">
                <a:solidFill>
                  <a:srgbClr val="FFC000"/>
                </a:solidFill>
                <a:uFill>
                  <a:solidFill>
                    <a:srgbClr val="FFC000"/>
                  </a:solidFill>
                </a:uFill>
                <a:latin typeface="Calibri"/>
                <a:cs typeface="Calibri"/>
              </a:rPr>
              <a:t>DICTIONARY:</a:t>
            </a:r>
            <a:r>
              <a:rPr sz="4000" i="0" u="heavy" spc="5" dirty="0">
                <a:solidFill>
                  <a:srgbClr val="FFC000"/>
                </a:solidFill>
                <a:uFill>
                  <a:solidFill>
                    <a:srgbClr val="FFC000"/>
                  </a:solidFill>
                </a:uFill>
                <a:latin typeface="Calibri"/>
                <a:cs typeface="Calibri"/>
              </a:rPr>
              <a:t> </a:t>
            </a:r>
            <a:r>
              <a:rPr sz="4000" i="0" u="heavy" spc="-15" dirty="0">
                <a:solidFill>
                  <a:srgbClr val="FFFF00"/>
                </a:solidFill>
                <a:uFill>
                  <a:solidFill>
                    <a:srgbClr val="FFC000"/>
                  </a:solidFill>
                </a:uFill>
                <a:latin typeface="Calibri"/>
                <a:cs typeface="Calibri"/>
              </a:rPr>
              <a:t>items()</a:t>
            </a:r>
            <a:endParaRPr sz="4000">
              <a:latin typeface="Calibri"/>
              <a:cs typeface="Calibri"/>
            </a:endParaRPr>
          </a:p>
        </p:txBody>
      </p:sp>
      <p:sp>
        <p:nvSpPr>
          <p:cNvPr id="7" name="object 7"/>
          <p:cNvSpPr txBox="1"/>
          <p:nvPr/>
        </p:nvSpPr>
        <p:spPr>
          <a:xfrm>
            <a:off x="2857500" y="785876"/>
            <a:ext cx="6215380" cy="1446530"/>
          </a:xfrm>
          <a:prstGeom prst="rect">
            <a:avLst/>
          </a:prstGeom>
          <a:solidFill>
            <a:srgbClr val="CCFF99"/>
          </a:solidFill>
          <a:ln w="38100">
            <a:solidFill>
              <a:srgbClr val="FFC000"/>
            </a:solidFill>
          </a:ln>
        </p:spPr>
        <p:txBody>
          <a:bodyPr vert="horz" wrap="square" lIns="0" tIns="8890" rIns="0" bIns="0" rtlCol="0">
            <a:spAutoFit/>
          </a:bodyPr>
          <a:lstStyle/>
          <a:p>
            <a:pPr marL="92075">
              <a:lnSpc>
                <a:spcPct val="100000"/>
              </a:lnSpc>
              <a:spcBef>
                <a:spcPts val="70"/>
              </a:spcBef>
            </a:pPr>
            <a:r>
              <a:rPr sz="4000" b="1" spc="-140" dirty="0">
                <a:solidFill>
                  <a:srgbClr val="C00000"/>
                </a:solidFill>
                <a:latin typeface="Times New Roman"/>
                <a:cs typeface="Times New Roman"/>
              </a:rPr>
              <a:t>items(</a:t>
            </a:r>
            <a:r>
              <a:rPr sz="4000" b="1" spc="-80" dirty="0">
                <a:solidFill>
                  <a:srgbClr val="C00000"/>
                </a:solidFill>
                <a:latin typeface="Times New Roman"/>
                <a:cs typeface="Times New Roman"/>
              </a:rPr>
              <a:t> </a:t>
            </a:r>
            <a:r>
              <a:rPr sz="4000" b="1" spc="-160" dirty="0">
                <a:solidFill>
                  <a:srgbClr val="C00000"/>
                </a:solidFill>
                <a:latin typeface="Times New Roman"/>
                <a:cs typeface="Times New Roman"/>
              </a:rPr>
              <a:t>)</a:t>
            </a:r>
            <a:endParaRPr sz="4000">
              <a:latin typeface="Times New Roman"/>
              <a:cs typeface="Times New Roman"/>
            </a:endParaRPr>
          </a:p>
          <a:p>
            <a:pPr marL="92075" marR="662940">
              <a:lnSpc>
                <a:spcPct val="100000"/>
              </a:lnSpc>
              <a:spcBef>
                <a:spcPts val="135"/>
              </a:spcBef>
            </a:pPr>
            <a:r>
              <a:rPr sz="2400" spc="-10" dirty="0">
                <a:latin typeface="Calibri"/>
                <a:cs typeface="Calibri"/>
              </a:rPr>
              <a:t>Returns </a:t>
            </a:r>
            <a:r>
              <a:rPr sz="2400" dirty="0">
                <a:latin typeface="Calibri"/>
                <a:cs typeface="Calibri"/>
              </a:rPr>
              <a:t>a </a:t>
            </a:r>
            <a:r>
              <a:rPr sz="2400" spc="-10" dirty="0">
                <a:latin typeface="Calibri"/>
                <a:cs typeface="Calibri"/>
              </a:rPr>
              <a:t>list containing </a:t>
            </a:r>
            <a:r>
              <a:rPr sz="2400" dirty="0">
                <a:latin typeface="Calibri"/>
                <a:cs typeface="Calibri"/>
              </a:rPr>
              <a:t>a tuple </a:t>
            </a:r>
            <a:r>
              <a:rPr sz="2400" spc="-20" dirty="0">
                <a:latin typeface="Calibri"/>
                <a:cs typeface="Calibri"/>
              </a:rPr>
              <a:t>for </a:t>
            </a:r>
            <a:r>
              <a:rPr sz="2400" dirty="0">
                <a:latin typeface="Calibri"/>
                <a:cs typeface="Calibri"/>
              </a:rPr>
              <a:t>each </a:t>
            </a:r>
            <a:r>
              <a:rPr sz="2400" spc="-25" dirty="0">
                <a:latin typeface="Calibri"/>
                <a:cs typeface="Calibri"/>
              </a:rPr>
              <a:t>key </a:t>
            </a:r>
            <a:r>
              <a:rPr sz="2400" spc="-535" dirty="0">
                <a:latin typeface="Calibri"/>
                <a:cs typeface="Calibri"/>
              </a:rPr>
              <a:t> </a:t>
            </a:r>
            <a:r>
              <a:rPr sz="2400" spc="-10" dirty="0">
                <a:latin typeface="Calibri"/>
                <a:cs typeface="Calibri"/>
              </a:rPr>
              <a:t>value</a:t>
            </a:r>
            <a:r>
              <a:rPr sz="2400" spc="-5" dirty="0">
                <a:latin typeface="Calibri"/>
                <a:cs typeface="Calibri"/>
              </a:rPr>
              <a:t> </a:t>
            </a:r>
            <a:r>
              <a:rPr sz="2400" spc="-55" dirty="0">
                <a:latin typeface="Calibri"/>
                <a:cs typeface="Calibri"/>
              </a:rPr>
              <a:t>pair.</a:t>
            </a:r>
            <a:endParaRPr sz="2400">
              <a:latin typeface="Calibri"/>
              <a:cs typeface="Calibri"/>
            </a:endParaRPr>
          </a:p>
        </p:txBody>
      </p:sp>
      <p:grpSp>
        <p:nvGrpSpPr>
          <p:cNvPr id="8" name="object 8"/>
          <p:cNvGrpSpPr/>
          <p:nvPr/>
        </p:nvGrpSpPr>
        <p:grpSpPr>
          <a:xfrm>
            <a:off x="2757423" y="2328798"/>
            <a:ext cx="6343650" cy="1986280"/>
            <a:chOff x="2757423" y="2328798"/>
            <a:chExt cx="6343650" cy="1986280"/>
          </a:xfrm>
        </p:grpSpPr>
        <p:pic>
          <p:nvPicPr>
            <p:cNvPr id="9" name="object 9"/>
            <p:cNvPicPr/>
            <p:nvPr/>
          </p:nvPicPr>
          <p:blipFill>
            <a:blip r:embed="rId2" cstate="print"/>
            <a:stretch>
              <a:fillRect/>
            </a:stretch>
          </p:blipFill>
          <p:spPr>
            <a:xfrm>
              <a:off x="2861443" y="3477985"/>
              <a:ext cx="6162277" cy="734785"/>
            </a:xfrm>
            <a:prstGeom prst="rect">
              <a:avLst/>
            </a:prstGeom>
          </p:spPr>
        </p:pic>
        <p:pic>
          <p:nvPicPr>
            <p:cNvPr id="10" name="object 10"/>
            <p:cNvPicPr/>
            <p:nvPr/>
          </p:nvPicPr>
          <p:blipFill>
            <a:blip r:embed="rId3" cstate="print"/>
            <a:stretch>
              <a:fillRect/>
            </a:stretch>
          </p:blipFill>
          <p:spPr>
            <a:xfrm>
              <a:off x="2947890" y="2476499"/>
              <a:ext cx="5469571" cy="847725"/>
            </a:xfrm>
            <a:prstGeom prst="rect">
              <a:avLst/>
            </a:prstGeom>
          </p:spPr>
        </p:pic>
        <p:sp>
          <p:nvSpPr>
            <p:cNvPr id="11" name="object 11"/>
            <p:cNvSpPr/>
            <p:nvPr/>
          </p:nvSpPr>
          <p:spPr>
            <a:xfrm>
              <a:off x="2785998" y="2357373"/>
              <a:ext cx="6286500" cy="1929130"/>
            </a:xfrm>
            <a:custGeom>
              <a:avLst/>
              <a:gdLst/>
              <a:ahLst/>
              <a:cxnLst/>
              <a:rect l="l" t="t" r="r" b="b"/>
              <a:pathLst>
                <a:path w="6286500" h="1929129">
                  <a:moveTo>
                    <a:pt x="0" y="1928876"/>
                  </a:moveTo>
                  <a:lnTo>
                    <a:pt x="6286500" y="1928876"/>
                  </a:lnTo>
                  <a:lnTo>
                    <a:pt x="6286500" y="0"/>
                  </a:lnTo>
                  <a:lnTo>
                    <a:pt x="0" y="0"/>
                  </a:lnTo>
                  <a:lnTo>
                    <a:pt x="0" y="1928876"/>
                  </a:lnTo>
                  <a:close/>
                </a:path>
              </a:pathLst>
            </a:custGeom>
            <a:ln w="57149">
              <a:solidFill>
                <a:srgbClr val="C00000"/>
              </a:solidFill>
            </a:ln>
          </p:spPr>
          <p:txBody>
            <a:bodyPr wrap="square" lIns="0" tIns="0" rIns="0" bIns="0" rtlCol="0"/>
            <a:lstStyle/>
            <a:p>
              <a:endParaRPr/>
            </a:p>
          </p:txBody>
        </p:sp>
        <p:sp>
          <p:nvSpPr>
            <p:cNvPr id="12" name="object 12"/>
            <p:cNvSpPr/>
            <p:nvPr/>
          </p:nvSpPr>
          <p:spPr>
            <a:xfrm>
              <a:off x="5286375" y="3428999"/>
              <a:ext cx="666115" cy="391795"/>
            </a:xfrm>
            <a:custGeom>
              <a:avLst/>
              <a:gdLst/>
              <a:ahLst/>
              <a:cxnLst/>
              <a:rect l="l" t="t" r="r" b="b"/>
              <a:pathLst>
                <a:path w="666114" h="391795">
                  <a:moveTo>
                    <a:pt x="195834" y="0"/>
                  </a:moveTo>
                  <a:lnTo>
                    <a:pt x="0" y="195833"/>
                  </a:lnTo>
                  <a:lnTo>
                    <a:pt x="195834" y="391541"/>
                  </a:lnTo>
                  <a:lnTo>
                    <a:pt x="195834" y="293750"/>
                  </a:lnTo>
                  <a:lnTo>
                    <a:pt x="666114" y="293750"/>
                  </a:lnTo>
                  <a:lnTo>
                    <a:pt x="666114" y="97916"/>
                  </a:lnTo>
                  <a:lnTo>
                    <a:pt x="195834" y="97916"/>
                  </a:lnTo>
                  <a:lnTo>
                    <a:pt x="195834" y="0"/>
                  </a:lnTo>
                  <a:close/>
                </a:path>
              </a:pathLst>
            </a:custGeom>
            <a:solidFill>
              <a:srgbClr val="FFFF00"/>
            </a:solidFill>
          </p:spPr>
          <p:txBody>
            <a:bodyPr wrap="square" lIns="0" tIns="0" rIns="0" bIns="0" rtlCol="0"/>
            <a:lstStyle/>
            <a:p>
              <a:endParaRPr/>
            </a:p>
          </p:txBody>
        </p:sp>
        <p:sp>
          <p:nvSpPr>
            <p:cNvPr id="13" name="object 13"/>
            <p:cNvSpPr/>
            <p:nvPr/>
          </p:nvSpPr>
          <p:spPr>
            <a:xfrm>
              <a:off x="5286375" y="3428999"/>
              <a:ext cx="666115" cy="391795"/>
            </a:xfrm>
            <a:custGeom>
              <a:avLst/>
              <a:gdLst/>
              <a:ahLst/>
              <a:cxnLst/>
              <a:rect l="l" t="t" r="r" b="b"/>
              <a:pathLst>
                <a:path w="666114" h="391795">
                  <a:moveTo>
                    <a:pt x="666114" y="97916"/>
                  </a:moveTo>
                  <a:lnTo>
                    <a:pt x="195834" y="97916"/>
                  </a:lnTo>
                  <a:lnTo>
                    <a:pt x="195834" y="0"/>
                  </a:lnTo>
                  <a:lnTo>
                    <a:pt x="0" y="195833"/>
                  </a:lnTo>
                  <a:lnTo>
                    <a:pt x="195834" y="391541"/>
                  </a:lnTo>
                  <a:lnTo>
                    <a:pt x="195834" y="293750"/>
                  </a:lnTo>
                  <a:lnTo>
                    <a:pt x="666114" y="293750"/>
                  </a:lnTo>
                  <a:lnTo>
                    <a:pt x="666114" y="97916"/>
                  </a:lnTo>
                  <a:close/>
                </a:path>
              </a:pathLst>
            </a:custGeom>
            <a:ln w="25400">
              <a:solidFill>
                <a:srgbClr val="C00000"/>
              </a:solidFill>
            </a:ln>
          </p:spPr>
          <p:txBody>
            <a:bodyPr wrap="square" lIns="0" tIns="0" rIns="0" bIns="0" rtlCol="0"/>
            <a:lstStyle/>
            <a:p>
              <a:endParaRPr/>
            </a:p>
          </p:txBody>
        </p:sp>
      </p:grpSp>
      <p:grpSp>
        <p:nvGrpSpPr>
          <p:cNvPr id="14" name="object 14"/>
          <p:cNvGrpSpPr/>
          <p:nvPr/>
        </p:nvGrpSpPr>
        <p:grpSpPr>
          <a:xfrm>
            <a:off x="2543175" y="4471986"/>
            <a:ext cx="6558280" cy="2343150"/>
            <a:chOff x="2543175" y="4471986"/>
            <a:chExt cx="6558280" cy="2343150"/>
          </a:xfrm>
        </p:grpSpPr>
        <p:pic>
          <p:nvPicPr>
            <p:cNvPr id="15" name="object 15"/>
            <p:cNvPicPr/>
            <p:nvPr/>
          </p:nvPicPr>
          <p:blipFill>
            <a:blip r:embed="rId4" cstate="print"/>
            <a:stretch>
              <a:fillRect/>
            </a:stretch>
          </p:blipFill>
          <p:spPr>
            <a:xfrm>
              <a:off x="2704283" y="4636306"/>
              <a:ext cx="5822902" cy="1221581"/>
            </a:xfrm>
            <a:prstGeom prst="rect">
              <a:avLst/>
            </a:prstGeom>
          </p:spPr>
        </p:pic>
        <p:pic>
          <p:nvPicPr>
            <p:cNvPr id="16" name="object 16"/>
            <p:cNvPicPr/>
            <p:nvPr/>
          </p:nvPicPr>
          <p:blipFill>
            <a:blip r:embed="rId5" cstate="print"/>
            <a:stretch>
              <a:fillRect/>
            </a:stretch>
          </p:blipFill>
          <p:spPr>
            <a:xfrm>
              <a:off x="2663827" y="5978321"/>
              <a:ext cx="6387007" cy="734785"/>
            </a:xfrm>
            <a:prstGeom prst="rect">
              <a:avLst/>
            </a:prstGeom>
          </p:spPr>
        </p:pic>
        <p:sp>
          <p:nvSpPr>
            <p:cNvPr id="17" name="object 17"/>
            <p:cNvSpPr/>
            <p:nvPr/>
          </p:nvSpPr>
          <p:spPr>
            <a:xfrm>
              <a:off x="2571750" y="4500561"/>
              <a:ext cx="6501130" cy="2286000"/>
            </a:xfrm>
            <a:custGeom>
              <a:avLst/>
              <a:gdLst/>
              <a:ahLst/>
              <a:cxnLst/>
              <a:rect l="l" t="t" r="r" b="b"/>
              <a:pathLst>
                <a:path w="6501130" h="2286000">
                  <a:moveTo>
                    <a:pt x="0" y="2285999"/>
                  </a:moveTo>
                  <a:lnTo>
                    <a:pt x="6500876" y="2285999"/>
                  </a:lnTo>
                  <a:lnTo>
                    <a:pt x="6500876" y="0"/>
                  </a:lnTo>
                  <a:lnTo>
                    <a:pt x="0" y="0"/>
                  </a:lnTo>
                  <a:lnTo>
                    <a:pt x="0" y="2285999"/>
                  </a:lnTo>
                  <a:close/>
                </a:path>
              </a:pathLst>
            </a:custGeom>
            <a:ln w="57150">
              <a:solidFill>
                <a:srgbClr val="C00000"/>
              </a:solidFill>
            </a:ln>
          </p:spPr>
          <p:txBody>
            <a:bodyPr wrap="square" lIns="0" tIns="0" rIns="0" bIns="0" rtlCol="0"/>
            <a:lstStyle/>
            <a:p>
              <a:endParaRPr/>
            </a:p>
          </p:txBody>
        </p:sp>
        <p:sp>
          <p:nvSpPr>
            <p:cNvPr id="18" name="object 18"/>
            <p:cNvSpPr/>
            <p:nvPr/>
          </p:nvSpPr>
          <p:spPr>
            <a:xfrm>
              <a:off x="4071874" y="5894920"/>
              <a:ext cx="666115" cy="391795"/>
            </a:xfrm>
            <a:custGeom>
              <a:avLst/>
              <a:gdLst/>
              <a:ahLst/>
              <a:cxnLst/>
              <a:rect l="l" t="t" r="r" b="b"/>
              <a:pathLst>
                <a:path w="666114" h="391795">
                  <a:moveTo>
                    <a:pt x="195834" y="0"/>
                  </a:moveTo>
                  <a:lnTo>
                    <a:pt x="0" y="195795"/>
                  </a:lnTo>
                  <a:lnTo>
                    <a:pt x="195834" y="391604"/>
                  </a:lnTo>
                  <a:lnTo>
                    <a:pt x="195834" y="293700"/>
                  </a:lnTo>
                  <a:lnTo>
                    <a:pt x="666114" y="293700"/>
                  </a:lnTo>
                  <a:lnTo>
                    <a:pt x="666114" y="97904"/>
                  </a:lnTo>
                  <a:lnTo>
                    <a:pt x="195834" y="97904"/>
                  </a:lnTo>
                  <a:lnTo>
                    <a:pt x="195834" y="0"/>
                  </a:lnTo>
                  <a:close/>
                </a:path>
              </a:pathLst>
            </a:custGeom>
            <a:solidFill>
              <a:srgbClr val="FFFF00"/>
            </a:solidFill>
          </p:spPr>
          <p:txBody>
            <a:bodyPr wrap="square" lIns="0" tIns="0" rIns="0" bIns="0" rtlCol="0"/>
            <a:lstStyle/>
            <a:p>
              <a:endParaRPr/>
            </a:p>
          </p:txBody>
        </p:sp>
        <p:sp>
          <p:nvSpPr>
            <p:cNvPr id="19" name="object 19"/>
            <p:cNvSpPr/>
            <p:nvPr/>
          </p:nvSpPr>
          <p:spPr>
            <a:xfrm>
              <a:off x="4071874" y="5894920"/>
              <a:ext cx="666115" cy="391795"/>
            </a:xfrm>
            <a:custGeom>
              <a:avLst/>
              <a:gdLst/>
              <a:ahLst/>
              <a:cxnLst/>
              <a:rect l="l" t="t" r="r" b="b"/>
              <a:pathLst>
                <a:path w="666114" h="391795">
                  <a:moveTo>
                    <a:pt x="666114" y="97904"/>
                  </a:moveTo>
                  <a:lnTo>
                    <a:pt x="195834" y="97904"/>
                  </a:lnTo>
                  <a:lnTo>
                    <a:pt x="195834" y="0"/>
                  </a:lnTo>
                  <a:lnTo>
                    <a:pt x="0" y="195795"/>
                  </a:lnTo>
                  <a:lnTo>
                    <a:pt x="195834" y="391604"/>
                  </a:lnTo>
                  <a:lnTo>
                    <a:pt x="195834" y="293700"/>
                  </a:lnTo>
                  <a:lnTo>
                    <a:pt x="666114" y="293700"/>
                  </a:lnTo>
                  <a:lnTo>
                    <a:pt x="666114" y="97904"/>
                  </a:lnTo>
                  <a:close/>
                </a:path>
              </a:pathLst>
            </a:custGeom>
            <a:ln w="25400">
              <a:solidFill>
                <a:srgbClr val="C00000"/>
              </a:solidFill>
            </a:ln>
          </p:spPr>
          <p:txBody>
            <a:bodyPr wrap="square" lIns="0" tIns="0" rIns="0" bIns="0" rtlCol="0"/>
            <a:lstStyle/>
            <a:p>
              <a:endParaRPr/>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0063" y="596849"/>
            <a:ext cx="2319655" cy="514350"/>
          </a:xfrm>
          <a:prstGeom prst="rect">
            <a:avLst/>
          </a:prstGeom>
        </p:spPr>
        <p:txBody>
          <a:bodyPr vert="horz" wrap="square" lIns="0" tIns="13335" rIns="0" bIns="0" rtlCol="0">
            <a:spAutoFit/>
          </a:bodyPr>
          <a:lstStyle/>
          <a:p>
            <a:pPr marL="12700">
              <a:lnSpc>
                <a:spcPct val="100000"/>
              </a:lnSpc>
              <a:spcBef>
                <a:spcPts val="105"/>
              </a:spcBef>
            </a:pPr>
            <a:r>
              <a:rPr sz="3200" u="heavy" spc="50" dirty="0">
                <a:uFill>
                  <a:solidFill>
                    <a:srgbClr val="000000"/>
                  </a:solidFill>
                </a:uFill>
                <a:latin typeface="Arial MT"/>
                <a:cs typeface="Arial MT"/>
              </a:rPr>
              <a:t>CONTENTS</a:t>
            </a:r>
            <a:endParaRPr sz="3200">
              <a:latin typeface="Arial MT"/>
              <a:cs typeface="Arial MT"/>
            </a:endParaRPr>
          </a:p>
        </p:txBody>
      </p:sp>
      <p:sp>
        <p:nvSpPr>
          <p:cNvPr id="3" name="object 3"/>
          <p:cNvSpPr/>
          <p:nvPr/>
        </p:nvSpPr>
        <p:spPr>
          <a:xfrm>
            <a:off x="71405" y="1285800"/>
            <a:ext cx="2500630" cy="5509260"/>
          </a:xfrm>
          <a:custGeom>
            <a:avLst/>
            <a:gdLst/>
            <a:ahLst/>
            <a:cxnLst/>
            <a:rect l="l" t="t" r="r" b="b"/>
            <a:pathLst>
              <a:path w="2500630" h="5509259">
                <a:moveTo>
                  <a:pt x="2500376" y="0"/>
                </a:moveTo>
                <a:lnTo>
                  <a:pt x="0" y="0"/>
                </a:lnTo>
                <a:lnTo>
                  <a:pt x="0" y="5509260"/>
                </a:lnTo>
                <a:lnTo>
                  <a:pt x="2500376" y="5509260"/>
                </a:lnTo>
                <a:lnTo>
                  <a:pt x="2500376" y="0"/>
                </a:lnTo>
                <a:close/>
              </a:path>
            </a:pathLst>
          </a:custGeom>
          <a:solidFill>
            <a:srgbClr val="252525"/>
          </a:solidFill>
        </p:spPr>
        <p:txBody>
          <a:bodyPr wrap="square" lIns="0" tIns="0" rIns="0" bIns="0" rtlCol="0"/>
          <a:lstStyle/>
          <a:p>
            <a:endParaRPr/>
          </a:p>
        </p:txBody>
      </p:sp>
      <p:sp>
        <p:nvSpPr>
          <p:cNvPr id="4" name="object 4"/>
          <p:cNvSpPr txBox="1"/>
          <p:nvPr/>
        </p:nvSpPr>
        <p:spPr>
          <a:xfrm>
            <a:off x="150063" y="1299464"/>
            <a:ext cx="2283460" cy="5394960"/>
          </a:xfrm>
          <a:prstGeom prst="rect">
            <a:avLst/>
          </a:prstGeom>
        </p:spPr>
        <p:txBody>
          <a:bodyPr vert="horz" wrap="square" lIns="0" tIns="12700" rIns="0" bIns="0" rtlCol="0">
            <a:spAutoFit/>
          </a:bodyPr>
          <a:lstStyle/>
          <a:p>
            <a:pPr marL="12700">
              <a:lnSpc>
                <a:spcPct val="100000"/>
              </a:lnSpc>
              <a:spcBef>
                <a:spcPts val="100"/>
              </a:spcBef>
            </a:pPr>
            <a:r>
              <a:rPr sz="2400" b="1" u="heavy" spc="-10" dirty="0">
                <a:solidFill>
                  <a:srgbClr val="FFC000"/>
                </a:solidFill>
                <a:uFill>
                  <a:solidFill>
                    <a:srgbClr val="FFC000"/>
                  </a:solidFill>
                </a:uFill>
                <a:latin typeface="Calibri"/>
                <a:cs typeface="Calibri"/>
              </a:rPr>
              <a:t>Introduction</a:t>
            </a:r>
            <a:r>
              <a:rPr sz="2400" b="1" u="heavy" spc="-25" dirty="0">
                <a:solidFill>
                  <a:srgbClr val="FFC000"/>
                </a:solidFill>
                <a:uFill>
                  <a:solidFill>
                    <a:srgbClr val="FFC000"/>
                  </a:solidFill>
                </a:uFill>
                <a:latin typeface="Calibri"/>
                <a:cs typeface="Calibri"/>
              </a:rPr>
              <a:t> </a:t>
            </a:r>
            <a:r>
              <a:rPr sz="2400" b="1" u="heavy" dirty="0">
                <a:solidFill>
                  <a:srgbClr val="FFC000"/>
                </a:solidFill>
                <a:uFill>
                  <a:solidFill>
                    <a:srgbClr val="FFC000"/>
                  </a:solidFill>
                </a:uFill>
                <a:latin typeface="Calibri"/>
                <a:cs typeface="Calibri"/>
              </a:rPr>
              <a:t>:</a:t>
            </a:r>
            <a:endParaRPr sz="2400">
              <a:latin typeface="Calibri"/>
              <a:cs typeface="Calibri"/>
            </a:endParaRPr>
          </a:p>
          <a:p>
            <a:pPr marL="12700" marR="1290320">
              <a:lnSpc>
                <a:spcPct val="100000"/>
              </a:lnSpc>
              <a:spcBef>
                <a:spcPts val="35"/>
              </a:spcBef>
            </a:pPr>
            <a:r>
              <a:rPr sz="1800" spc="-5" dirty="0">
                <a:solidFill>
                  <a:srgbClr val="FFC000"/>
                </a:solidFill>
                <a:latin typeface="Calibri"/>
                <a:cs typeface="Calibri"/>
              </a:rPr>
              <a:t>D</a:t>
            </a:r>
            <a:r>
              <a:rPr sz="1800" spc="-15" dirty="0">
                <a:solidFill>
                  <a:srgbClr val="FFC000"/>
                </a:solidFill>
                <a:latin typeface="Calibri"/>
                <a:cs typeface="Calibri"/>
              </a:rPr>
              <a:t>e</a:t>
            </a:r>
            <a:r>
              <a:rPr sz="1800" spc="-5" dirty="0">
                <a:solidFill>
                  <a:srgbClr val="FFC000"/>
                </a:solidFill>
                <a:latin typeface="Calibri"/>
                <a:cs typeface="Calibri"/>
              </a:rPr>
              <a:t>fin</a:t>
            </a:r>
            <a:r>
              <a:rPr sz="1800" spc="-10" dirty="0">
                <a:solidFill>
                  <a:srgbClr val="FFC000"/>
                </a:solidFill>
                <a:latin typeface="Calibri"/>
                <a:cs typeface="Calibri"/>
              </a:rPr>
              <a:t>i</a:t>
            </a:r>
            <a:r>
              <a:rPr sz="1800" dirty="0">
                <a:solidFill>
                  <a:srgbClr val="FFC000"/>
                </a:solidFill>
                <a:latin typeface="Calibri"/>
                <a:cs typeface="Calibri"/>
              </a:rPr>
              <a:t>t</a:t>
            </a:r>
            <a:r>
              <a:rPr sz="1800" spc="-10" dirty="0">
                <a:solidFill>
                  <a:srgbClr val="FFC000"/>
                </a:solidFill>
                <a:latin typeface="Calibri"/>
                <a:cs typeface="Calibri"/>
              </a:rPr>
              <a:t>i</a:t>
            </a:r>
            <a:r>
              <a:rPr sz="1800" spc="-5" dirty="0">
                <a:solidFill>
                  <a:srgbClr val="FFC000"/>
                </a:solidFill>
                <a:latin typeface="Calibri"/>
                <a:cs typeface="Calibri"/>
              </a:rPr>
              <a:t>on,  </a:t>
            </a:r>
            <a:r>
              <a:rPr sz="1800" spc="-10" dirty="0">
                <a:solidFill>
                  <a:srgbClr val="FFC000"/>
                </a:solidFill>
                <a:latin typeface="Calibri"/>
                <a:cs typeface="Calibri"/>
              </a:rPr>
              <a:t>Creation,</a:t>
            </a:r>
            <a:endParaRPr sz="1800">
              <a:latin typeface="Calibri"/>
              <a:cs typeface="Calibri"/>
            </a:endParaRPr>
          </a:p>
          <a:p>
            <a:pPr marL="12700" marR="392430">
              <a:lnSpc>
                <a:spcPct val="100000"/>
              </a:lnSpc>
            </a:pPr>
            <a:r>
              <a:rPr sz="1800" spc="-5" dirty="0">
                <a:solidFill>
                  <a:srgbClr val="FFC000"/>
                </a:solidFill>
                <a:latin typeface="Calibri"/>
                <a:cs typeface="Calibri"/>
              </a:rPr>
              <a:t>Accessing elements, </a:t>
            </a:r>
            <a:r>
              <a:rPr sz="1800" spc="-395" dirty="0">
                <a:solidFill>
                  <a:srgbClr val="FFC000"/>
                </a:solidFill>
                <a:latin typeface="Calibri"/>
                <a:cs typeface="Calibri"/>
              </a:rPr>
              <a:t> </a:t>
            </a:r>
            <a:r>
              <a:rPr sz="1800" dirty="0">
                <a:solidFill>
                  <a:srgbClr val="FFC000"/>
                </a:solidFill>
                <a:latin typeface="Calibri"/>
                <a:cs typeface="Calibri"/>
              </a:rPr>
              <a:t>Add</a:t>
            </a:r>
            <a:r>
              <a:rPr sz="1800" spc="110" dirty="0">
                <a:solidFill>
                  <a:srgbClr val="FFC000"/>
                </a:solidFill>
                <a:latin typeface="Calibri"/>
                <a:cs typeface="Calibri"/>
              </a:rPr>
              <a:t> </a:t>
            </a:r>
            <a:r>
              <a:rPr sz="1800" dirty="0">
                <a:solidFill>
                  <a:srgbClr val="FFC000"/>
                </a:solidFill>
                <a:latin typeface="Calibri"/>
                <a:cs typeface="Calibri"/>
              </a:rPr>
              <a:t>an</a:t>
            </a:r>
            <a:r>
              <a:rPr sz="1800" spc="114" dirty="0">
                <a:solidFill>
                  <a:srgbClr val="FFC000"/>
                </a:solidFill>
                <a:latin typeface="Calibri"/>
                <a:cs typeface="Calibri"/>
              </a:rPr>
              <a:t> </a:t>
            </a:r>
            <a:r>
              <a:rPr sz="1800" spc="-10" dirty="0">
                <a:solidFill>
                  <a:srgbClr val="FFC000"/>
                </a:solidFill>
                <a:latin typeface="Calibri"/>
                <a:cs typeface="Calibri"/>
              </a:rPr>
              <a:t>item, </a:t>
            </a:r>
            <a:r>
              <a:rPr sz="1800" spc="-5" dirty="0">
                <a:solidFill>
                  <a:srgbClr val="FFC000"/>
                </a:solidFill>
                <a:latin typeface="Calibri"/>
                <a:cs typeface="Calibri"/>
              </a:rPr>
              <a:t> </a:t>
            </a:r>
            <a:r>
              <a:rPr sz="1800" dirty="0">
                <a:solidFill>
                  <a:srgbClr val="FFC000"/>
                </a:solidFill>
                <a:latin typeface="Calibri"/>
                <a:cs typeface="Calibri"/>
              </a:rPr>
              <a:t>Modify an </a:t>
            </a:r>
            <a:r>
              <a:rPr sz="1800" spc="-10" dirty="0">
                <a:solidFill>
                  <a:srgbClr val="FFC000"/>
                </a:solidFill>
                <a:latin typeface="Calibri"/>
                <a:cs typeface="Calibri"/>
              </a:rPr>
              <a:t>item, </a:t>
            </a:r>
            <a:r>
              <a:rPr sz="1800" spc="-5" dirty="0">
                <a:solidFill>
                  <a:srgbClr val="FFC000"/>
                </a:solidFill>
                <a:latin typeface="Calibri"/>
                <a:cs typeface="Calibri"/>
              </a:rPr>
              <a:t> </a:t>
            </a:r>
            <a:r>
              <a:rPr sz="1800" spc="-25" dirty="0">
                <a:solidFill>
                  <a:srgbClr val="FFC000"/>
                </a:solidFill>
                <a:latin typeface="Calibri"/>
                <a:cs typeface="Calibri"/>
              </a:rPr>
              <a:t>Traversal,</a:t>
            </a:r>
            <a:endParaRPr sz="1800">
              <a:latin typeface="Calibri"/>
              <a:cs typeface="Calibri"/>
            </a:endParaRPr>
          </a:p>
          <a:p>
            <a:pPr marL="12700" marR="112395" indent="51435">
              <a:lnSpc>
                <a:spcPct val="100000"/>
              </a:lnSpc>
            </a:pPr>
            <a:r>
              <a:rPr sz="1800" spc="-5" dirty="0">
                <a:solidFill>
                  <a:srgbClr val="FFC000"/>
                </a:solidFill>
                <a:latin typeface="Calibri"/>
                <a:cs typeface="Calibri"/>
              </a:rPr>
              <a:t>Membership </a:t>
            </a:r>
            <a:r>
              <a:rPr sz="1800" spc="-15" dirty="0">
                <a:solidFill>
                  <a:srgbClr val="FFC000"/>
                </a:solidFill>
                <a:latin typeface="Calibri"/>
                <a:cs typeface="Calibri"/>
              </a:rPr>
              <a:t>operator </a:t>
            </a:r>
            <a:r>
              <a:rPr sz="1800" spc="-10" dirty="0">
                <a:solidFill>
                  <a:srgbClr val="FFC000"/>
                </a:solidFill>
                <a:latin typeface="Calibri"/>
                <a:cs typeface="Calibri"/>
              </a:rPr>
              <a:t> </a:t>
            </a:r>
            <a:r>
              <a:rPr sz="2000" b="1" u="heavy" spc="-5" dirty="0">
                <a:solidFill>
                  <a:srgbClr val="FFFF00"/>
                </a:solidFill>
                <a:uFill>
                  <a:solidFill>
                    <a:srgbClr val="FFFF00"/>
                  </a:solidFill>
                </a:uFill>
                <a:latin typeface="Calibri"/>
                <a:cs typeface="Calibri"/>
              </a:rPr>
              <a:t>Functions/Methods: </a:t>
            </a:r>
            <a:r>
              <a:rPr sz="2000" b="1" spc="-440" dirty="0">
                <a:solidFill>
                  <a:srgbClr val="FFFF00"/>
                </a:solidFill>
                <a:latin typeface="Calibri"/>
                <a:cs typeface="Calibri"/>
              </a:rPr>
              <a:t> </a:t>
            </a:r>
            <a:r>
              <a:rPr sz="1800" spc="-5" dirty="0">
                <a:solidFill>
                  <a:srgbClr val="FFC000"/>
                </a:solidFill>
                <a:latin typeface="Calibri"/>
                <a:cs typeface="Calibri"/>
              </a:rPr>
              <a:t>len(),</a:t>
            </a:r>
            <a:r>
              <a:rPr sz="1800" spc="20" dirty="0">
                <a:solidFill>
                  <a:srgbClr val="FFC000"/>
                </a:solidFill>
                <a:latin typeface="Calibri"/>
                <a:cs typeface="Calibri"/>
              </a:rPr>
              <a:t> </a:t>
            </a:r>
            <a:r>
              <a:rPr sz="1800" spc="-5" dirty="0">
                <a:solidFill>
                  <a:srgbClr val="FFC000"/>
                </a:solidFill>
                <a:latin typeface="Calibri"/>
                <a:cs typeface="Calibri"/>
              </a:rPr>
              <a:t>dict(),</a:t>
            </a:r>
            <a:r>
              <a:rPr sz="1800" spc="30" dirty="0">
                <a:solidFill>
                  <a:srgbClr val="FFC000"/>
                </a:solidFill>
                <a:latin typeface="Calibri"/>
                <a:cs typeface="Calibri"/>
              </a:rPr>
              <a:t> </a:t>
            </a:r>
            <a:r>
              <a:rPr sz="1800" spc="-20" dirty="0">
                <a:solidFill>
                  <a:srgbClr val="FFC000"/>
                </a:solidFill>
                <a:latin typeface="Calibri"/>
                <a:cs typeface="Calibri"/>
              </a:rPr>
              <a:t>keys(), </a:t>
            </a:r>
            <a:r>
              <a:rPr sz="1800" spc="-15" dirty="0">
                <a:solidFill>
                  <a:srgbClr val="FFC000"/>
                </a:solidFill>
                <a:latin typeface="Calibri"/>
                <a:cs typeface="Calibri"/>
              </a:rPr>
              <a:t> </a:t>
            </a:r>
            <a:r>
              <a:rPr sz="1800" spc="-5" dirty="0">
                <a:solidFill>
                  <a:srgbClr val="FFC000"/>
                </a:solidFill>
                <a:latin typeface="Calibri"/>
                <a:cs typeface="Calibri"/>
              </a:rPr>
              <a:t>values(),</a:t>
            </a:r>
            <a:r>
              <a:rPr sz="1800" spc="5" dirty="0">
                <a:solidFill>
                  <a:srgbClr val="FFC000"/>
                </a:solidFill>
                <a:latin typeface="Calibri"/>
                <a:cs typeface="Calibri"/>
              </a:rPr>
              <a:t> </a:t>
            </a:r>
            <a:r>
              <a:rPr sz="1800" spc="-10" dirty="0">
                <a:solidFill>
                  <a:srgbClr val="FFC000"/>
                </a:solidFill>
                <a:latin typeface="Calibri"/>
                <a:cs typeface="Calibri"/>
              </a:rPr>
              <a:t>items(),</a:t>
            </a:r>
            <a:endParaRPr sz="1800">
              <a:latin typeface="Calibri"/>
              <a:cs typeface="Calibri"/>
            </a:endParaRPr>
          </a:p>
          <a:p>
            <a:pPr marL="12700">
              <a:lnSpc>
                <a:spcPts val="4215"/>
              </a:lnSpc>
            </a:pPr>
            <a:r>
              <a:rPr sz="3600" b="1" spc="-15" dirty="0">
                <a:solidFill>
                  <a:srgbClr val="FFFF00"/>
                </a:solidFill>
                <a:latin typeface="Calibri"/>
                <a:cs typeface="Calibri"/>
              </a:rPr>
              <a:t>get()</a:t>
            </a:r>
            <a:r>
              <a:rPr sz="1800" spc="-15" dirty="0">
                <a:solidFill>
                  <a:srgbClr val="FFC000"/>
                </a:solidFill>
                <a:latin typeface="Calibri"/>
                <a:cs typeface="Calibri"/>
              </a:rPr>
              <a:t>,</a:t>
            </a:r>
            <a:r>
              <a:rPr sz="1800" spc="10" dirty="0">
                <a:solidFill>
                  <a:srgbClr val="FFC000"/>
                </a:solidFill>
                <a:latin typeface="Calibri"/>
                <a:cs typeface="Calibri"/>
              </a:rPr>
              <a:t> </a:t>
            </a:r>
            <a:r>
              <a:rPr sz="1800" spc="-10" dirty="0">
                <a:solidFill>
                  <a:srgbClr val="FFC000"/>
                </a:solidFill>
                <a:latin typeface="Calibri"/>
                <a:cs typeface="Calibri"/>
              </a:rPr>
              <a:t>update(),</a:t>
            </a:r>
            <a:endParaRPr sz="1800">
              <a:latin typeface="Calibri"/>
              <a:cs typeface="Calibri"/>
            </a:endParaRPr>
          </a:p>
          <a:p>
            <a:pPr marL="12700">
              <a:lnSpc>
                <a:spcPct val="100000"/>
              </a:lnSpc>
              <a:spcBef>
                <a:spcPts val="110"/>
              </a:spcBef>
            </a:pPr>
            <a:r>
              <a:rPr sz="1800" spc="-5" dirty="0">
                <a:solidFill>
                  <a:srgbClr val="FFC000"/>
                </a:solidFill>
                <a:latin typeface="Calibri"/>
                <a:cs typeface="Calibri"/>
              </a:rPr>
              <a:t>del(), del,</a:t>
            </a:r>
            <a:r>
              <a:rPr sz="1800" spc="-20" dirty="0">
                <a:solidFill>
                  <a:srgbClr val="FFC000"/>
                </a:solidFill>
                <a:latin typeface="Calibri"/>
                <a:cs typeface="Calibri"/>
              </a:rPr>
              <a:t> </a:t>
            </a:r>
            <a:r>
              <a:rPr sz="1800" spc="-5" dirty="0">
                <a:solidFill>
                  <a:srgbClr val="FFC000"/>
                </a:solidFill>
                <a:latin typeface="Calibri"/>
                <a:cs typeface="Calibri"/>
              </a:rPr>
              <a:t>clear(),</a:t>
            </a:r>
            <a:endParaRPr sz="1800">
              <a:latin typeface="Calibri"/>
              <a:cs typeface="Calibri"/>
            </a:endParaRPr>
          </a:p>
          <a:p>
            <a:pPr marL="12700">
              <a:lnSpc>
                <a:spcPct val="100000"/>
              </a:lnSpc>
            </a:pPr>
            <a:r>
              <a:rPr sz="1800" spc="-15" dirty="0">
                <a:solidFill>
                  <a:srgbClr val="FFC000"/>
                </a:solidFill>
                <a:latin typeface="Calibri"/>
                <a:cs typeface="Calibri"/>
              </a:rPr>
              <a:t>fromkeys(),</a:t>
            </a:r>
            <a:r>
              <a:rPr sz="1800" spc="-25" dirty="0">
                <a:solidFill>
                  <a:srgbClr val="FFC000"/>
                </a:solidFill>
                <a:latin typeface="Calibri"/>
                <a:cs typeface="Calibri"/>
              </a:rPr>
              <a:t> </a:t>
            </a:r>
            <a:r>
              <a:rPr sz="1800" spc="-10" dirty="0">
                <a:solidFill>
                  <a:srgbClr val="FFC000"/>
                </a:solidFill>
                <a:latin typeface="Calibri"/>
                <a:cs typeface="Calibri"/>
              </a:rPr>
              <a:t>copy(),</a:t>
            </a:r>
            <a:endParaRPr sz="1800">
              <a:latin typeface="Calibri"/>
              <a:cs typeface="Calibri"/>
            </a:endParaRPr>
          </a:p>
          <a:p>
            <a:pPr marL="12700">
              <a:lnSpc>
                <a:spcPct val="100000"/>
              </a:lnSpc>
            </a:pPr>
            <a:r>
              <a:rPr sz="1800" spc="-5" dirty="0">
                <a:solidFill>
                  <a:srgbClr val="FFC000"/>
                </a:solidFill>
                <a:latin typeface="Calibri"/>
                <a:cs typeface="Calibri"/>
              </a:rPr>
              <a:t>pop(),</a:t>
            </a:r>
            <a:r>
              <a:rPr sz="1800" dirty="0">
                <a:solidFill>
                  <a:srgbClr val="FFC000"/>
                </a:solidFill>
                <a:latin typeface="Calibri"/>
                <a:cs typeface="Calibri"/>
              </a:rPr>
              <a:t> </a:t>
            </a:r>
            <a:r>
              <a:rPr sz="1800" spc="-10" dirty="0">
                <a:solidFill>
                  <a:srgbClr val="FFC000"/>
                </a:solidFill>
                <a:latin typeface="Calibri"/>
                <a:cs typeface="Calibri"/>
              </a:rPr>
              <a:t>popitem(),</a:t>
            </a:r>
            <a:endParaRPr sz="1800">
              <a:latin typeface="Calibri"/>
              <a:cs typeface="Calibri"/>
            </a:endParaRPr>
          </a:p>
          <a:p>
            <a:pPr marL="12700">
              <a:lnSpc>
                <a:spcPct val="100000"/>
              </a:lnSpc>
            </a:pPr>
            <a:r>
              <a:rPr sz="1800" spc="-10" dirty="0">
                <a:solidFill>
                  <a:srgbClr val="FFC000"/>
                </a:solidFill>
                <a:latin typeface="Calibri"/>
                <a:cs typeface="Calibri"/>
              </a:rPr>
              <a:t>setdefault(),</a:t>
            </a:r>
            <a:r>
              <a:rPr sz="1800" spc="-5" dirty="0">
                <a:solidFill>
                  <a:srgbClr val="FFC000"/>
                </a:solidFill>
                <a:latin typeface="Calibri"/>
                <a:cs typeface="Calibri"/>
              </a:rPr>
              <a:t> </a:t>
            </a:r>
            <a:r>
              <a:rPr sz="1800" spc="-10" dirty="0">
                <a:solidFill>
                  <a:srgbClr val="FFC000"/>
                </a:solidFill>
                <a:latin typeface="Calibri"/>
                <a:cs typeface="Calibri"/>
              </a:rPr>
              <a:t>max(),</a:t>
            </a:r>
            <a:endParaRPr sz="1800">
              <a:latin typeface="Calibri"/>
              <a:cs typeface="Calibri"/>
            </a:endParaRPr>
          </a:p>
          <a:p>
            <a:pPr marL="12700">
              <a:lnSpc>
                <a:spcPts val="2155"/>
              </a:lnSpc>
            </a:pPr>
            <a:r>
              <a:rPr sz="1800" spc="-5" dirty="0">
                <a:solidFill>
                  <a:srgbClr val="FFC000"/>
                </a:solidFill>
                <a:latin typeface="Calibri"/>
                <a:cs typeface="Calibri"/>
              </a:rPr>
              <a:t>min(),</a:t>
            </a:r>
            <a:r>
              <a:rPr sz="1800" spc="15" dirty="0">
                <a:solidFill>
                  <a:srgbClr val="FFC000"/>
                </a:solidFill>
                <a:latin typeface="Calibri"/>
                <a:cs typeface="Calibri"/>
              </a:rPr>
              <a:t> </a:t>
            </a:r>
            <a:r>
              <a:rPr sz="1800" spc="-10" dirty="0">
                <a:solidFill>
                  <a:srgbClr val="FFC000"/>
                </a:solidFill>
                <a:latin typeface="Calibri"/>
                <a:cs typeface="Calibri"/>
              </a:rPr>
              <a:t>sorted()</a:t>
            </a:r>
            <a:r>
              <a:rPr sz="1800" spc="-5" dirty="0">
                <a:solidFill>
                  <a:srgbClr val="FFC000"/>
                </a:solidFill>
                <a:latin typeface="Calibri"/>
                <a:cs typeface="Calibri"/>
              </a:rPr>
              <a:t> </a:t>
            </a:r>
            <a:r>
              <a:rPr sz="1800" dirty="0">
                <a:solidFill>
                  <a:srgbClr val="FFC000"/>
                </a:solidFill>
                <a:latin typeface="Calibri"/>
                <a:cs typeface="Calibri"/>
              </a:rPr>
              <a:t>;</a:t>
            </a:r>
            <a:endParaRPr sz="1800">
              <a:latin typeface="Calibri"/>
              <a:cs typeface="Calibri"/>
            </a:endParaRPr>
          </a:p>
          <a:p>
            <a:pPr marL="12700">
              <a:lnSpc>
                <a:spcPts val="2395"/>
              </a:lnSpc>
            </a:pPr>
            <a:r>
              <a:rPr sz="2000" b="1" u="heavy" spc="-10" dirty="0">
                <a:solidFill>
                  <a:srgbClr val="FFC000"/>
                </a:solidFill>
                <a:uFill>
                  <a:solidFill>
                    <a:srgbClr val="FFC000"/>
                  </a:solidFill>
                </a:uFill>
                <a:latin typeface="Calibri"/>
                <a:cs typeface="Calibri"/>
              </a:rPr>
              <a:t>Suggested</a:t>
            </a:r>
            <a:r>
              <a:rPr sz="2000" b="1" u="heavy" spc="-35" dirty="0">
                <a:solidFill>
                  <a:srgbClr val="FFC000"/>
                </a:solidFill>
                <a:uFill>
                  <a:solidFill>
                    <a:srgbClr val="FFC000"/>
                  </a:solidFill>
                </a:uFill>
                <a:latin typeface="Calibri"/>
                <a:cs typeface="Calibri"/>
              </a:rPr>
              <a:t> </a:t>
            </a:r>
            <a:r>
              <a:rPr sz="2000" b="1" u="heavy" spc="-10" dirty="0">
                <a:solidFill>
                  <a:srgbClr val="FFC000"/>
                </a:solidFill>
                <a:uFill>
                  <a:solidFill>
                    <a:srgbClr val="FFC000"/>
                  </a:solidFill>
                </a:uFill>
                <a:latin typeface="Calibri"/>
                <a:cs typeface="Calibri"/>
              </a:rPr>
              <a:t>programs</a:t>
            </a:r>
            <a:r>
              <a:rPr sz="2000" b="1" u="heavy" spc="-35" dirty="0">
                <a:solidFill>
                  <a:srgbClr val="FFC000"/>
                </a:solidFill>
                <a:uFill>
                  <a:solidFill>
                    <a:srgbClr val="FFC000"/>
                  </a:solidFill>
                </a:uFill>
                <a:latin typeface="Calibri"/>
                <a:cs typeface="Calibri"/>
              </a:rPr>
              <a:t> </a:t>
            </a:r>
            <a:r>
              <a:rPr sz="2000" b="1" u="heavy" dirty="0">
                <a:solidFill>
                  <a:srgbClr val="FFC000"/>
                </a:solidFill>
                <a:uFill>
                  <a:solidFill>
                    <a:srgbClr val="FFC000"/>
                  </a:solidFill>
                </a:uFill>
                <a:latin typeface="Calibri"/>
                <a:cs typeface="Calibri"/>
              </a:rPr>
              <a:t>:</a:t>
            </a:r>
            <a:endParaRPr sz="2000">
              <a:latin typeface="Calibri"/>
              <a:cs typeface="Calibri"/>
            </a:endParaRPr>
          </a:p>
        </p:txBody>
      </p:sp>
      <p:sp>
        <p:nvSpPr>
          <p:cNvPr id="5" name="object 5"/>
          <p:cNvSpPr/>
          <p:nvPr/>
        </p:nvSpPr>
        <p:spPr>
          <a:xfrm>
            <a:off x="0" y="0"/>
            <a:ext cx="9144000" cy="643255"/>
          </a:xfrm>
          <a:custGeom>
            <a:avLst/>
            <a:gdLst/>
            <a:ahLst/>
            <a:cxnLst/>
            <a:rect l="l" t="t" r="r" b="b"/>
            <a:pathLst>
              <a:path w="9144000" h="643255">
                <a:moveTo>
                  <a:pt x="9144000" y="0"/>
                </a:moveTo>
                <a:lnTo>
                  <a:pt x="0" y="0"/>
                </a:lnTo>
                <a:lnTo>
                  <a:pt x="0" y="642912"/>
                </a:lnTo>
                <a:lnTo>
                  <a:pt x="9144000" y="642912"/>
                </a:lnTo>
                <a:lnTo>
                  <a:pt x="9144000" y="0"/>
                </a:lnTo>
                <a:close/>
              </a:path>
            </a:pathLst>
          </a:custGeom>
          <a:solidFill>
            <a:srgbClr val="252525"/>
          </a:solidFill>
        </p:spPr>
        <p:txBody>
          <a:bodyPr wrap="square" lIns="0" tIns="0" rIns="0" bIns="0" rtlCol="0"/>
          <a:lstStyle/>
          <a:p>
            <a:endParaRPr/>
          </a:p>
        </p:txBody>
      </p:sp>
      <p:sp>
        <p:nvSpPr>
          <p:cNvPr id="6" name="object 6"/>
          <p:cNvSpPr txBox="1">
            <a:spLocks noGrp="1"/>
          </p:cNvSpPr>
          <p:nvPr>
            <p:ph type="title"/>
          </p:nvPr>
        </p:nvSpPr>
        <p:spPr>
          <a:xfrm>
            <a:off x="1055014" y="0"/>
            <a:ext cx="7035165" cy="635000"/>
          </a:xfrm>
          <a:prstGeom prst="rect">
            <a:avLst/>
          </a:prstGeom>
        </p:spPr>
        <p:txBody>
          <a:bodyPr vert="horz" wrap="square" lIns="0" tIns="12065" rIns="0" bIns="0" rtlCol="0">
            <a:spAutoFit/>
          </a:bodyPr>
          <a:lstStyle/>
          <a:p>
            <a:pPr marL="12700">
              <a:lnSpc>
                <a:spcPct val="100000"/>
              </a:lnSpc>
              <a:spcBef>
                <a:spcPts val="95"/>
              </a:spcBef>
            </a:pPr>
            <a:r>
              <a:rPr sz="4000" i="0" u="heavy" spc="-5" dirty="0">
                <a:solidFill>
                  <a:srgbClr val="FFC000"/>
                </a:solidFill>
                <a:uFill>
                  <a:solidFill>
                    <a:srgbClr val="FFC000"/>
                  </a:solidFill>
                </a:uFill>
                <a:latin typeface="Calibri"/>
                <a:cs typeface="Calibri"/>
              </a:rPr>
              <a:t>FUNCTIONS</a:t>
            </a:r>
            <a:r>
              <a:rPr sz="4000" i="0" u="heavy" spc="-20" dirty="0">
                <a:solidFill>
                  <a:srgbClr val="FFC000"/>
                </a:solidFill>
                <a:uFill>
                  <a:solidFill>
                    <a:srgbClr val="FFC000"/>
                  </a:solidFill>
                </a:uFill>
                <a:latin typeface="Calibri"/>
                <a:cs typeface="Calibri"/>
              </a:rPr>
              <a:t> </a:t>
            </a:r>
            <a:r>
              <a:rPr sz="4000" i="0" u="heavy" dirty="0">
                <a:solidFill>
                  <a:srgbClr val="FFC000"/>
                </a:solidFill>
                <a:uFill>
                  <a:solidFill>
                    <a:srgbClr val="FFC000"/>
                  </a:solidFill>
                </a:uFill>
                <a:latin typeface="Calibri"/>
                <a:cs typeface="Calibri"/>
              </a:rPr>
              <a:t>IN</a:t>
            </a:r>
            <a:r>
              <a:rPr sz="4000" i="0" u="heavy" spc="-15" dirty="0">
                <a:solidFill>
                  <a:srgbClr val="FFC000"/>
                </a:solidFill>
                <a:uFill>
                  <a:solidFill>
                    <a:srgbClr val="FFC000"/>
                  </a:solidFill>
                </a:uFill>
                <a:latin typeface="Calibri"/>
                <a:cs typeface="Calibri"/>
              </a:rPr>
              <a:t> </a:t>
            </a:r>
            <a:r>
              <a:rPr sz="4000" i="0" u="heavy" spc="-40" dirty="0">
                <a:solidFill>
                  <a:srgbClr val="FFC000"/>
                </a:solidFill>
                <a:uFill>
                  <a:solidFill>
                    <a:srgbClr val="FFC000"/>
                  </a:solidFill>
                </a:uFill>
                <a:latin typeface="Calibri"/>
                <a:cs typeface="Calibri"/>
              </a:rPr>
              <a:t>DICTIONARY:</a:t>
            </a:r>
            <a:r>
              <a:rPr sz="4000" i="0" u="heavy" spc="-5" dirty="0">
                <a:solidFill>
                  <a:srgbClr val="FFC000"/>
                </a:solidFill>
                <a:uFill>
                  <a:solidFill>
                    <a:srgbClr val="FFC000"/>
                  </a:solidFill>
                </a:uFill>
                <a:latin typeface="Calibri"/>
                <a:cs typeface="Calibri"/>
              </a:rPr>
              <a:t> </a:t>
            </a:r>
            <a:r>
              <a:rPr sz="4000" i="0" u="heavy" spc="-20" dirty="0">
                <a:solidFill>
                  <a:srgbClr val="FFFF00"/>
                </a:solidFill>
                <a:uFill>
                  <a:solidFill>
                    <a:srgbClr val="FFC000"/>
                  </a:solidFill>
                </a:uFill>
                <a:latin typeface="Calibri"/>
                <a:cs typeface="Calibri"/>
              </a:rPr>
              <a:t>get()</a:t>
            </a:r>
            <a:endParaRPr sz="4000">
              <a:latin typeface="Calibri"/>
              <a:cs typeface="Calibri"/>
            </a:endParaRPr>
          </a:p>
        </p:txBody>
      </p:sp>
      <p:sp>
        <p:nvSpPr>
          <p:cNvPr id="7" name="object 7"/>
          <p:cNvSpPr txBox="1"/>
          <p:nvPr/>
        </p:nvSpPr>
        <p:spPr>
          <a:xfrm>
            <a:off x="3214623" y="857250"/>
            <a:ext cx="5572125" cy="1077595"/>
          </a:xfrm>
          <a:prstGeom prst="rect">
            <a:avLst/>
          </a:prstGeom>
          <a:solidFill>
            <a:srgbClr val="CCFF99"/>
          </a:solidFill>
          <a:ln w="38100">
            <a:solidFill>
              <a:srgbClr val="FFC000"/>
            </a:solidFill>
          </a:ln>
        </p:spPr>
        <p:txBody>
          <a:bodyPr vert="horz" wrap="square" lIns="0" tIns="8890" rIns="0" bIns="0" rtlCol="0">
            <a:spAutoFit/>
          </a:bodyPr>
          <a:lstStyle/>
          <a:p>
            <a:pPr marL="92075">
              <a:lnSpc>
                <a:spcPct val="100000"/>
              </a:lnSpc>
              <a:spcBef>
                <a:spcPts val="70"/>
              </a:spcBef>
            </a:pPr>
            <a:r>
              <a:rPr sz="4000" b="1" spc="-175" dirty="0">
                <a:solidFill>
                  <a:srgbClr val="C00000"/>
                </a:solidFill>
                <a:latin typeface="Times New Roman"/>
                <a:cs typeface="Times New Roman"/>
              </a:rPr>
              <a:t>g</a:t>
            </a:r>
            <a:r>
              <a:rPr sz="4000" b="1" spc="-145" dirty="0">
                <a:solidFill>
                  <a:srgbClr val="C00000"/>
                </a:solidFill>
                <a:latin typeface="Times New Roman"/>
                <a:cs typeface="Times New Roman"/>
              </a:rPr>
              <a:t>e</a:t>
            </a:r>
            <a:r>
              <a:rPr sz="4000" b="1" spc="-235" dirty="0">
                <a:solidFill>
                  <a:srgbClr val="C00000"/>
                </a:solidFill>
                <a:latin typeface="Times New Roman"/>
                <a:cs typeface="Times New Roman"/>
              </a:rPr>
              <a:t>t</a:t>
            </a:r>
            <a:r>
              <a:rPr sz="4000" b="1" spc="-229" dirty="0">
                <a:solidFill>
                  <a:srgbClr val="C00000"/>
                </a:solidFill>
                <a:latin typeface="Times New Roman"/>
                <a:cs typeface="Times New Roman"/>
              </a:rPr>
              <a:t>(</a:t>
            </a:r>
            <a:r>
              <a:rPr sz="4000" b="1" spc="-25" dirty="0">
                <a:solidFill>
                  <a:srgbClr val="C00000"/>
                </a:solidFill>
                <a:latin typeface="Times New Roman"/>
                <a:cs typeface="Times New Roman"/>
              </a:rPr>
              <a:t> </a:t>
            </a:r>
            <a:r>
              <a:rPr sz="4000" b="1" spc="-160" dirty="0">
                <a:solidFill>
                  <a:srgbClr val="C00000"/>
                </a:solidFill>
                <a:latin typeface="Times New Roman"/>
                <a:cs typeface="Times New Roman"/>
              </a:rPr>
              <a:t>)</a:t>
            </a:r>
            <a:endParaRPr sz="4000">
              <a:latin typeface="Times New Roman"/>
              <a:cs typeface="Times New Roman"/>
            </a:endParaRPr>
          </a:p>
          <a:p>
            <a:pPr marL="92075">
              <a:lnSpc>
                <a:spcPct val="100000"/>
              </a:lnSpc>
              <a:spcBef>
                <a:spcPts val="135"/>
              </a:spcBef>
            </a:pPr>
            <a:r>
              <a:rPr sz="2400" spc="-10" dirty="0">
                <a:latin typeface="Calibri"/>
                <a:cs typeface="Calibri"/>
              </a:rPr>
              <a:t>Returns</a:t>
            </a:r>
            <a:r>
              <a:rPr sz="2400" spc="-20" dirty="0">
                <a:latin typeface="Calibri"/>
                <a:cs typeface="Calibri"/>
              </a:rPr>
              <a:t> </a:t>
            </a:r>
            <a:r>
              <a:rPr sz="2400" dirty="0">
                <a:latin typeface="Calibri"/>
                <a:cs typeface="Calibri"/>
              </a:rPr>
              <a:t>the</a:t>
            </a:r>
            <a:r>
              <a:rPr sz="2400" spc="-15" dirty="0">
                <a:latin typeface="Calibri"/>
                <a:cs typeface="Calibri"/>
              </a:rPr>
              <a:t> </a:t>
            </a:r>
            <a:r>
              <a:rPr sz="2400" spc="-10" dirty="0">
                <a:latin typeface="Calibri"/>
                <a:cs typeface="Calibri"/>
              </a:rPr>
              <a:t>value</a:t>
            </a:r>
            <a:r>
              <a:rPr sz="2400" spc="10" dirty="0">
                <a:latin typeface="Calibri"/>
                <a:cs typeface="Calibri"/>
              </a:rPr>
              <a:t> </a:t>
            </a:r>
            <a:r>
              <a:rPr sz="2400" spc="-5" dirty="0">
                <a:latin typeface="Calibri"/>
                <a:cs typeface="Calibri"/>
              </a:rPr>
              <a:t>of</a:t>
            </a:r>
            <a:r>
              <a:rPr sz="2400" spc="-15" dirty="0">
                <a:latin typeface="Calibri"/>
                <a:cs typeface="Calibri"/>
              </a:rPr>
              <a:t> </a:t>
            </a:r>
            <a:r>
              <a:rPr sz="2400" dirty="0">
                <a:latin typeface="Calibri"/>
                <a:cs typeface="Calibri"/>
              </a:rPr>
              <a:t>the </a:t>
            </a:r>
            <a:r>
              <a:rPr sz="2400" spc="-5" dirty="0">
                <a:latin typeface="Calibri"/>
                <a:cs typeface="Calibri"/>
              </a:rPr>
              <a:t>specified </a:t>
            </a:r>
            <a:r>
              <a:rPr sz="2400" spc="-25" dirty="0">
                <a:latin typeface="Calibri"/>
                <a:cs typeface="Calibri"/>
              </a:rPr>
              <a:t>key</a:t>
            </a:r>
            <a:endParaRPr sz="2400">
              <a:latin typeface="Calibri"/>
              <a:cs typeface="Calibri"/>
            </a:endParaRPr>
          </a:p>
        </p:txBody>
      </p:sp>
      <p:grpSp>
        <p:nvGrpSpPr>
          <p:cNvPr id="8" name="object 8"/>
          <p:cNvGrpSpPr/>
          <p:nvPr/>
        </p:nvGrpSpPr>
        <p:grpSpPr>
          <a:xfrm>
            <a:off x="2657475" y="2085975"/>
            <a:ext cx="6472555" cy="3362325"/>
            <a:chOff x="2657475" y="2085975"/>
            <a:chExt cx="6472555" cy="3362325"/>
          </a:xfrm>
        </p:grpSpPr>
        <p:pic>
          <p:nvPicPr>
            <p:cNvPr id="9" name="object 9"/>
            <p:cNvPicPr/>
            <p:nvPr/>
          </p:nvPicPr>
          <p:blipFill>
            <a:blip r:embed="rId2" cstate="print"/>
            <a:stretch>
              <a:fillRect/>
            </a:stretch>
          </p:blipFill>
          <p:spPr>
            <a:xfrm>
              <a:off x="2759526" y="2211456"/>
              <a:ext cx="6268198" cy="2992920"/>
            </a:xfrm>
            <a:prstGeom prst="rect">
              <a:avLst/>
            </a:prstGeom>
          </p:spPr>
        </p:pic>
        <p:sp>
          <p:nvSpPr>
            <p:cNvPr id="10" name="object 10"/>
            <p:cNvSpPr/>
            <p:nvPr/>
          </p:nvSpPr>
          <p:spPr>
            <a:xfrm>
              <a:off x="2686050" y="2114550"/>
              <a:ext cx="6415405" cy="3200400"/>
            </a:xfrm>
            <a:custGeom>
              <a:avLst/>
              <a:gdLst/>
              <a:ahLst/>
              <a:cxnLst/>
              <a:rect l="l" t="t" r="r" b="b"/>
              <a:pathLst>
                <a:path w="6415405" h="3200400">
                  <a:moveTo>
                    <a:pt x="0" y="3200400"/>
                  </a:moveTo>
                  <a:lnTo>
                    <a:pt x="6415151" y="3200400"/>
                  </a:lnTo>
                  <a:lnTo>
                    <a:pt x="6415151" y="0"/>
                  </a:lnTo>
                  <a:lnTo>
                    <a:pt x="0" y="0"/>
                  </a:lnTo>
                  <a:lnTo>
                    <a:pt x="0" y="3200400"/>
                  </a:lnTo>
                  <a:close/>
                </a:path>
              </a:pathLst>
            </a:custGeom>
            <a:ln w="57150">
              <a:solidFill>
                <a:srgbClr val="C00000"/>
              </a:solidFill>
            </a:ln>
          </p:spPr>
          <p:txBody>
            <a:bodyPr wrap="square" lIns="0" tIns="0" rIns="0" bIns="0" rtlCol="0"/>
            <a:lstStyle/>
            <a:p>
              <a:endParaRPr/>
            </a:p>
          </p:txBody>
        </p:sp>
        <p:sp>
          <p:nvSpPr>
            <p:cNvPr id="11" name="object 11"/>
            <p:cNvSpPr/>
            <p:nvPr/>
          </p:nvSpPr>
          <p:spPr>
            <a:xfrm>
              <a:off x="5000498" y="3067430"/>
              <a:ext cx="2229485" cy="2352040"/>
            </a:xfrm>
            <a:custGeom>
              <a:avLst/>
              <a:gdLst/>
              <a:ahLst/>
              <a:cxnLst/>
              <a:rect l="l" t="t" r="r" b="b"/>
              <a:pathLst>
                <a:path w="2229484" h="2352040">
                  <a:moveTo>
                    <a:pt x="142621" y="0"/>
                  </a:moveTo>
                  <a:lnTo>
                    <a:pt x="0" y="134112"/>
                  </a:lnTo>
                  <a:lnTo>
                    <a:pt x="2015108" y="2276475"/>
                  </a:lnTo>
                  <a:lnTo>
                    <a:pt x="1943861" y="2343531"/>
                  </a:lnTo>
                  <a:lnTo>
                    <a:pt x="2220595" y="2352040"/>
                  </a:lnTo>
                  <a:lnTo>
                    <a:pt x="2229104" y="2075307"/>
                  </a:lnTo>
                  <a:lnTo>
                    <a:pt x="2157729" y="2142363"/>
                  </a:lnTo>
                  <a:lnTo>
                    <a:pt x="142621" y="0"/>
                  </a:lnTo>
                  <a:close/>
                </a:path>
              </a:pathLst>
            </a:custGeom>
            <a:solidFill>
              <a:srgbClr val="FFFF00"/>
            </a:solidFill>
          </p:spPr>
          <p:txBody>
            <a:bodyPr wrap="square" lIns="0" tIns="0" rIns="0" bIns="0" rtlCol="0"/>
            <a:lstStyle/>
            <a:p>
              <a:endParaRPr/>
            </a:p>
          </p:txBody>
        </p:sp>
        <p:sp>
          <p:nvSpPr>
            <p:cNvPr id="12" name="object 12"/>
            <p:cNvSpPr/>
            <p:nvPr/>
          </p:nvSpPr>
          <p:spPr>
            <a:xfrm>
              <a:off x="5000498" y="3067430"/>
              <a:ext cx="2229485" cy="2352040"/>
            </a:xfrm>
            <a:custGeom>
              <a:avLst/>
              <a:gdLst/>
              <a:ahLst/>
              <a:cxnLst/>
              <a:rect l="l" t="t" r="r" b="b"/>
              <a:pathLst>
                <a:path w="2229484" h="2352040">
                  <a:moveTo>
                    <a:pt x="142621" y="0"/>
                  </a:moveTo>
                  <a:lnTo>
                    <a:pt x="2157729" y="2142363"/>
                  </a:lnTo>
                  <a:lnTo>
                    <a:pt x="2229104" y="2075307"/>
                  </a:lnTo>
                  <a:lnTo>
                    <a:pt x="2220595" y="2352040"/>
                  </a:lnTo>
                  <a:lnTo>
                    <a:pt x="1943861" y="2343531"/>
                  </a:lnTo>
                  <a:lnTo>
                    <a:pt x="2015108" y="2276475"/>
                  </a:lnTo>
                  <a:lnTo>
                    <a:pt x="0" y="134112"/>
                  </a:lnTo>
                  <a:lnTo>
                    <a:pt x="142621" y="0"/>
                  </a:lnTo>
                  <a:close/>
                </a:path>
              </a:pathLst>
            </a:custGeom>
            <a:ln w="25400">
              <a:solidFill>
                <a:srgbClr val="C00000"/>
              </a:solidFill>
            </a:ln>
          </p:spPr>
          <p:txBody>
            <a:bodyPr wrap="square" lIns="0" tIns="0" rIns="0" bIns="0" rtlCol="0"/>
            <a:lstStyle/>
            <a:p>
              <a:endParaRPr/>
            </a:p>
          </p:txBody>
        </p:sp>
        <p:sp>
          <p:nvSpPr>
            <p:cNvPr id="13" name="object 13"/>
            <p:cNvSpPr/>
            <p:nvPr/>
          </p:nvSpPr>
          <p:spPr>
            <a:xfrm>
              <a:off x="4564507" y="4352670"/>
              <a:ext cx="1066800" cy="1082675"/>
            </a:xfrm>
            <a:custGeom>
              <a:avLst/>
              <a:gdLst/>
              <a:ahLst/>
              <a:cxnLst/>
              <a:rect l="l" t="t" r="r" b="b"/>
              <a:pathLst>
                <a:path w="1066800" h="1082675">
                  <a:moveTo>
                    <a:pt x="139826" y="0"/>
                  </a:moveTo>
                  <a:lnTo>
                    <a:pt x="0" y="137159"/>
                  </a:lnTo>
                  <a:lnTo>
                    <a:pt x="856741" y="1011173"/>
                  </a:lnTo>
                  <a:lnTo>
                    <a:pt x="786764" y="1079626"/>
                  </a:lnTo>
                  <a:lnTo>
                    <a:pt x="1063625" y="1082420"/>
                  </a:lnTo>
                  <a:lnTo>
                    <a:pt x="1066418" y="805560"/>
                  </a:lnTo>
                  <a:lnTo>
                    <a:pt x="996568" y="874013"/>
                  </a:lnTo>
                  <a:lnTo>
                    <a:pt x="139826" y="0"/>
                  </a:lnTo>
                  <a:close/>
                </a:path>
              </a:pathLst>
            </a:custGeom>
            <a:solidFill>
              <a:srgbClr val="FFFF00"/>
            </a:solidFill>
          </p:spPr>
          <p:txBody>
            <a:bodyPr wrap="square" lIns="0" tIns="0" rIns="0" bIns="0" rtlCol="0"/>
            <a:lstStyle/>
            <a:p>
              <a:endParaRPr/>
            </a:p>
          </p:txBody>
        </p:sp>
        <p:sp>
          <p:nvSpPr>
            <p:cNvPr id="14" name="object 14"/>
            <p:cNvSpPr/>
            <p:nvPr/>
          </p:nvSpPr>
          <p:spPr>
            <a:xfrm>
              <a:off x="4564507" y="4352670"/>
              <a:ext cx="1066800" cy="1082675"/>
            </a:xfrm>
            <a:custGeom>
              <a:avLst/>
              <a:gdLst/>
              <a:ahLst/>
              <a:cxnLst/>
              <a:rect l="l" t="t" r="r" b="b"/>
              <a:pathLst>
                <a:path w="1066800" h="1082675">
                  <a:moveTo>
                    <a:pt x="139826" y="0"/>
                  </a:moveTo>
                  <a:lnTo>
                    <a:pt x="996568" y="874013"/>
                  </a:lnTo>
                  <a:lnTo>
                    <a:pt x="1066418" y="805560"/>
                  </a:lnTo>
                  <a:lnTo>
                    <a:pt x="1063625" y="1082420"/>
                  </a:lnTo>
                  <a:lnTo>
                    <a:pt x="786764" y="1079626"/>
                  </a:lnTo>
                  <a:lnTo>
                    <a:pt x="856741" y="1011173"/>
                  </a:lnTo>
                  <a:lnTo>
                    <a:pt x="0" y="137159"/>
                  </a:lnTo>
                  <a:lnTo>
                    <a:pt x="139826" y="0"/>
                  </a:lnTo>
                </a:path>
              </a:pathLst>
            </a:custGeom>
            <a:ln w="25400">
              <a:solidFill>
                <a:srgbClr val="C00000"/>
              </a:solidFill>
            </a:ln>
          </p:spPr>
          <p:txBody>
            <a:bodyPr wrap="square" lIns="0" tIns="0" rIns="0" bIns="0" rtlCol="0"/>
            <a:lstStyle/>
            <a:p>
              <a:endParaRPr/>
            </a:p>
          </p:txBody>
        </p:sp>
      </p:grpSp>
      <p:sp>
        <p:nvSpPr>
          <p:cNvPr id="15" name="object 15"/>
          <p:cNvSpPr txBox="1"/>
          <p:nvPr/>
        </p:nvSpPr>
        <p:spPr>
          <a:xfrm>
            <a:off x="2857500" y="5453265"/>
            <a:ext cx="6143625" cy="1262380"/>
          </a:xfrm>
          <a:prstGeom prst="rect">
            <a:avLst/>
          </a:prstGeom>
          <a:solidFill>
            <a:srgbClr val="FFFF00"/>
          </a:solidFill>
          <a:ln w="9525">
            <a:solidFill>
              <a:srgbClr val="C00000"/>
            </a:solidFill>
          </a:ln>
        </p:spPr>
        <p:txBody>
          <a:bodyPr vert="horz" wrap="square" lIns="0" tIns="20320" rIns="0" bIns="0" rtlCol="0">
            <a:spAutoFit/>
          </a:bodyPr>
          <a:lstStyle/>
          <a:p>
            <a:pPr marL="92075" marR="388620">
              <a:lnSpc>
                <a:spcPct val="100800"/>
              </a:lnSpc>
              <a:spcBef>
                <a:spcPts val="160"/>
              </a:spcBef>
            </a:pPr>
            <a:r>
              <a:rPr sz="2000" b="1" spc="-5" dirty="0">
                <a:solidFill>
                  <a:srgbClr val="FF0000"/>
                </a:solidFill>
                <a:latin typeface="Calibri"/>
                <a:cs typeface="Calibri"/>
              </a:rPr>
              <a:t>Elements </a:t>
            </a:r>
            <a:r>
              <a:rPr sz="2000" b="1" spc="-10" dirty="0">
                <a:solidFill>
                  <a:srgbClr val="FF0000"/>
                </a:solidFill>
                <a:latin typeface="Calibri"/>
                <a:cs typeface="Calibri"/>
              </a:rPr>
              <a:t>can </a:t>
            </a:r>
            <a:r>
              <a:rPr sz="2000" b="1" dirty="0">
                <a:solidFill>
                  <a:srgbClr val="FF0000"/>
                </a:solidFill>
                <a:latin typeface="Calibri"/>
                <a:cs typeface="Calibri"/>
              </a:rPr>
              <a:t>be </a:t>
            </a:r>
            <a:r>
              <a:rPr sz="2000" b="1" spc="-5" dirty="0">
                <a:solidFill>
                  <a:srgbClr val="FF0000"/>
                </a:solidFill>
                <a:latin typeface="Calibri"/>
                <a:cs typeface="Calibri"/>
              </a:rPr>
              <a:t>accessed </a:t>
            </a:r>
            <a:r>
              <a:rPr sz="2000" b="1" dirty="0">
                <a:solidFill>
                  <a:srgbClr val="FF0000"/>
                </a:solidFill>
                <a:latin typeface="Calibri"/>
                <a:cs typeface="Calibri"/>
              </a:rPr>
              <a:t>using </a:t>
            </a:r>
            <a:r>
              <a:rPr sz="2800" b="1" spc="-15" dirty="0">
                <a:solidFill>
                  <a:srgbClr val="FF0000"/>
                </a:solidFill>
                <a:latin typeface="Calibri"/>
                <a:cs typeface="Calibri"/>
              </a:rPr>
              <a:t>get() </a:t>
            </a:r>
            <a:r>
              <a:rPr sz="2000" b="1" dirty="0">
                <a:solidFill>
                  <a:srgbClr val="FF0000"/>
                </a:solidFill>
                <a:latin typeface="Calibri"/>
                <a:cs typeface="Calibri"/>
              </a:rPr>
              <a:t>method with </a:t>
            </a:r>
            <a:r>
              <a:rPr sz="2000" b="1" spc="5" dirty="0">
                <a:solidFill>
                  <a:srgbClr val="FF0000"/>
                </a:solidFill>
                <a:latin typeface="Calibri"/>
                <a:cs typeface="Calibri"/>
              </a:rPr>
              <a:t> </a:t>
            </a:r>
            <a:r>
              <a:rPr sz="2000" b="1" spc="-5" dirty="0">
                <a:solidFill>
                  <a:srgbClr val="FF0000"/>
                </a:solidFill>
                <a:latin typeface="Calibri"/>
                <a:cs typeface="Calibri"/>
              </a:rPr>
              <a:t>Dictionary</a:t>
            </a:r>
            <a:r>
              <a:rPr sz="2000" b="1" spc="-20" dirty="0">
                <a:solidFill>
                  <a:srgbClr val="FF0000"/>
                </a:solidFill>
                <a:latin typeface="Calibri"/>
                <a:cs typeface="Calibri"/>
              </a:rPr>
              <a:t> </a:t>
            </a:r>
            <a:r>
              <a:rPr sz="2000" b="1" dirty="0">
                <a:solidFill>
                  <a:srgbClr val="FF0000"/>
                </a:solidFill>
                <a:latin typeface="Calibri"/>
                <a:cs typeface="Calibri"/>
              </a:rPr>
              <a:t>or</a:t>
            </a:r>
            <a:r>
              <a:rPr sz="2000" b="1" spc="-10" dirty="0">
                <a:solidFill>
                  <a:srgbClr val="FF0000"/>
                </a:solidFill>
                <a:latin typeface="Calibri"/>
                <a:cs typeface="Calibri"/>
              </a:rPr>
              <a:t> </a:t>
            </a:r>
            <a:r>
              <a:rPr sz="2000" b="1" spc="-5" dirty="0">
                <a:solidFill>
                  <a:srgbClr val="FF0000"/>
                </a:solidFill>
                <a:latin typeface="Calibri"/>
                <a:cs typeface="Calibri"/>
              </a:rPr>
              <a:t>directly</a:t>
            </a:r>
            <a:r>
              <a:rPr sz="2000" b="1" spc="-10" dirty="0">
                <a:solidFill>
                  <a:srgbClr val="FF0000"/>
                </a:solidFill>
                <a:latin typeface="Calibri"/>
                <a:cs typeface="Calibri"/>
              </a:rPr>
              <a:t> </a:t>
            </a:r>
            <a:r>
              <a:rPr sz="2000" b="1" spc="-5" dirty="0">
                <a:solidFill>
                  <a:srgbClr val="FF0000"/>
                </a:solidFill>
                <a:latin typeface="Calibri"/>
                <a:cs typeface="Calibri"/>
              </a:rPr>
              <a:t>by</a:t>
            </a:r>
            <a:r>
              <a:rPr sz="2000" b="1" spc="-10" dirty="0">
                <a:solidFill>
                  <a:srgbClr val="FF0000"/>
                </a:solidFill>
                <a:latin typeface="Calibri"/>
                <a:cs typeface="Calibri"/>
              </a:rPr>
              <a:t> </a:t>
            </a:r>
            <a:r>
              <a:rPr sz="2000" b="1" spc="-5" dirty="0">
                <a:solidFill>
                  <a:srgbClr val="FF0000"/>
                </a:solidFill>
                <a:latin typeface="Calibri"/>
                <a:cs typeface="Calibri"/>
              </a:rPr>
              <a:t>writing</a:t>
            </a:r>
            <a:r>
              <a:rPr sz="2000" b="1" spc="-15" dirty="0">
                <a:solidFill>
                  <a:srgbClr val="FF0000"/>
                </a:solidFill>
                <a:latin typeface="Calibri"/>
                <a:cs typeface="Calibri"/>
              </a:rPr>
              <a:t> </a:t>
            </a:r>
            <a:r>
              <a:rPr sz="2000" b="1" dirty="0">
                <a:solidFill>
                  <a:srgbClr val="FF0000"/>
                </a:solidFill>
                <a:latin typeface="Calibri"/>
                <a:cs typeface="Calibri"/>
              </a:rPr>
              <a:t>the </a:t>
            </a:r>
            <a:r>
              <a:rPr sz="2800" b="1" i="1" spc="-45" dirty="0">
                <a:solidFill>
                  <a:srgbClr val="FF0000"/>
                </a:solidFill>
                <a:latin typeface="Calibri"/>
                <a:cs typeface="Calibri"/>
              </a:rPr>
              <a:t>key</a:t>
            </a:r>
            <a:r>
              <a:rPr sz="2800" b="1" i="1" spc="15" dirty="0">
                <a:solidFill>
                  <a:srgbClr val="FF0000"/>
                </a:solidFill>
                <a:latin typeface="Calibri"/>
                <a:cs typeface="Calibri"/>
              </a:rPr>
              <a:t> </a:t>
            </a:r>
            <a:r>
              <a:rPr sz="2800" b="1" spc="-5" dirty="0">
                <a:solidFill>
                  <a:srgbClr val="FF0000"/>
                </a:solidFill>
                <a:latin typeface="Calibri"/>
                <a:cs typeface="Calibri"/>
              </a:rPr>
              <a:t>inside</a:t>
            </a:r>
            <a:r>
              <a:rPr sz="2800" b="1" spc="5" dirty="0">
                <a:solidFill>
                  <a:srgbClr val="FF0000"/>
                </a:solidFill>
                <a:latin typeface="Calibri"/>
                <a:cs typeface="Calibri"/>
              </a:rPr>
              <a:t> </a:t>
            </a:r>
            <a:r>
              <a:rPr sz="2800" b="1" spc="-5" dirty="0">
                <a:solidFill>
                  <a:srgbClr val="FF0000"/>
                </a:solidFill>
                <a:latin typeface="Calibri"/>
                <a:cs typeface="Calibri"/>
              </a:rPr>
              <a:t>[</a:t>
            </a:r>
            <a:r>
              <a:rPr sz="2800" b="1" spc="5" dirty="0">
                <a:solidFill>
                  <a:srgbClr val="FF0000"/>
                </a:solidFill>
                <a:latin typeface="Calibri"/>
                <a:cs typeface="Calibri"/>
              </a:rPr>
              <a:t> </a:t>
            </a:r>
            <a:r>
              <a:rPr sz="2800" b="1" spc="-5" dirty="0">
                <a:solidFill>
                  <a:srgbClr val="FF0000"/>
                </a:solidFill>
                <a:latin typeface="Calibri"/>
                <a:cs typeface="Calibri"/>
              </a:rPr>
              <a:t>] </a:t>
            </a:r>
            <a:r>
              <a:rPr sz="2800" b="1" spc="-620" dirty="0">
                <a:solidFill>
                  <a:srgbClr val="FF0000"/>
                </a:solidFill>
                <a:latin typeface="Calibri"/>
                <a:cs typeface="Calibri"/>
              </a:rPr>
              <a:t> </a:t>
            </a:r>
            <a:r>
              <a:rPr sz="2000" b="1" spc="-5" dirty="0">
                <a:solidFill>
                  <a:srgbClr val="FF0000"/>
                </a:solidFill>
                <a:latin typeface="Calibri"/>
                <a:cs typeface="Calibri"/>
              </a:rPr>
              <a:t>with</a:t>
            </a:r>
            <a:r>
              <a:rPr sz="2000" b="1" spc="-30" dirty="0">
                <a:solidFill>
                  <a:srgbClr val="FF0000"/>
                </a:solidFill>
                <a:latin typeface="Calibri"/>
                <a:cs typeface="Calibri"/>
              </a:rPr>
              <a:t> </a:t>
            </a:r>
            <a:r>
              <a:rPr sz="2000" b="1" dirty="0">
                <a:solidFill>
                  <a:srgbClr val="FF0000"/>
                </a:solidFill>
                <a:latin typeface="Calibri"/>
                <a:cs typeface="Calibri"/>
              </a:rPr>
              <a:t>the Dictionary</a:t>
            </a:r>
            <a:r>
              <a:rPr sz="2000" b="1" spc="-20" dirty="0">
                <a:solidFill>
                  <a:srgbClr val="FF0000"/>
                </a:solidFill>
                <a:latin typeface="Calibri"/>
                <a:cs typeface="Calibri"/>
              </a:rPr>
              <a:t> </a:t>
            </a:r>
            <a:r>
              <a:rPr sz="2000" b="1" dirty="0">
                <a:solidFill>
                  <a:srgbClr val="FF0000"/>
                </a:solidFill>
                <a:latin typeface="Calibri"/>
                <a:cs typeface="Calibri"/>
              </a:rPr>
              <a:t>name</a:t>
            </a:r>
            <a:endParaRPr sz="2000">
              <a:latin typeface="Calibri"/>
              <a:cs typeface="Calibri"/>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9143999" cy="6857997"/>
          </a:xfrm>
          <a:prstGeom prst="rect">
            <a:avLst/>
          </a:prstGeom>
        </p:spPr>
      </p:pic>
      <p:sp>
        <p:nvSpPr>
          <p:cNvPr id="3" name="object 3"/>
          <p:cNvSpPr txBox="1"/>
          <p:nvPr/>
        </p:nvSpPr>
        <p:spPr>
          <a:xfrm>
            <a:off x="3293490" y="1821560"/>
            <a:ext cx="2493010" cy="549275"/>
          </a:xfrm>
          <a:prstGeom prst="rect">
            <a:avLst/>
          </a:prstGeom>
          <a:solidFill>
            <a:srgbClr val="EDEBE0"/>
          </a:solidFill>
        </p:spPr>
        <p:txBody>
          <a:bodyPr vert="horz" wrap="square" lIns="0" tIns="0" rIns="0" bIns="0" rtlCol="0">
            <a:spAutoFit/>
          </a:bodyPr>
          <a:lstStyle/>
          <a:p>
            <a:pPr marL="91440">
              <a:lnSpc>
                <a:spcPts val="3725"/>
              </a:lnSpc>
            </a:pPr>
            <a:r>
              <a:rPr sz="3200" b="1" u="heavy" dirty="0">
                <a:solidFill>
                  <a:srgbClr val="006FC0"/>
                </a:solidFill>
                <a:uFill>
                  <a:solidFill>
                    <a:srgbClr val="006FC0"/>
                  </a:solidFill>
                </a:uFill>
                <a:latin typeface="Calibri"/>
                <a:cs typeface="Calibri"/>
              </a:rPr>
              <a:t>XI</a:t>
            </a:r>
            <a:r>
              <a:rPr sz="3200" b="1" u="heavy" spc="-20" dirty="0">
                <a:solidFill>
                  <a:srgbClr val="006FC0"/>
                </a:solidFill>
                <a:uFill>
                  <a:solidFill>
                    <a:srgbClr val="006FC0"/>
                  </a:solidFill>
                </a:uFill>
                <a:latin typeface="Calibri"/>
                <a:cs typeface="Calibri"/>
              </a:rPr>
              <a:t> </a:t>
            </a:r>
            <a:r>
              <a:rPr sz="3200" b="1" u="heavy" spc="-10" dirty="0">
                <a:solidFill>
                  <a:srgbClr val="006FC0"/>
                </a:solidFill>
                <a:uFill>
                  <a:solidFill>
                    <a:srgbClr val="006FC0"/>
                  </a:solidFill>
                </a:uFill>
                <a:latin typeface="Calibri"/>
                <a:cs typeface="Calibri"/>
              </a:rPr>
              <a:t>CS</a:t>
            </a:r>
            <a:r>
              <a:rPr sz="3200" b="1" u="heavy" spc="-20" dirty="0">
                <a:solidFill>
                  <a:srgbClr val="006FC0"/>
                </a:solidFill>
                <a:uFill>
                  <a:solidFill>
                    <a:srgbClr val="006FC0"/>
                  </a:solidFill>
                </a:uFill>
                <a:latin typeface="Calibri"/>
                <a:cs typeface="Calibri"/>
              </a:rPr>
              <a:t> </a:t>
            </a:r>
            <a:r>
              <a:rPr sz="3200" b="1" u="heavy" spc="-5" dirty="0">
                <a:solidFill>
                  <a:srgbClr val="006FC0"/>
                </a:solidFill>
                <a:uFill>
                  <a:solidFill>
                    <a:srgbClr val="006FC0"/>
                  </a:solidFill>
                </a:uFill>
                <a:latin typeface="Calibri"/>
                <a:cs typeface="Calibri"/>
              </a:rPr>
              <a:t>2020-21</a:t>
            </a:r>
            <a:endParaRPr sz="3200">
              <a:latin typeface="Calibri"/>
              <a:cs typeface="Calibri"/>
            </a:endParaRPr>
          </a:p>
        </p:txBody>
      </p:sp>
      <p:sp>
        <p:nvSpPr>
          <p:cNvPr id="4" name="object 4"/>
          <p:cNvSpPr/>
          <p:nvPr/>
        </p:nvSpPr>
        <p:spPr>
          <a:xfrm>
            <a:off x="2071623" y="990561"/>
            <a:ext cx="5329555" cy="831215"/>
          </a:xfrm>
          <a:custGeom>
            <a:avLst/>
            <a:gdLst/>
            <a:ahLst/>
            <a:cxnLst/>
            <a:rect l="l" t="t" r="r" b="b"/>
            <a:pathLst>
              <a:path w="5329555" h="831214">
                <a:moveTo>
                  <a:pt x="5329174" y="0"/>
                </a:moveTo>
                <a:lnTo>
                  <a:pt x="0" y="0"/>
                </a:lnTo>
                <a:lnTo>
                  <a:pt x="0" y="830999"/>
                </a:lnTo>
                <a:lnTo>
                  <a:pt x="5329174" y="830999"/>
                </a:lnTo>
                <a:lnTo>
                  <a:pt x="5329174" y="0"/>
                </a:lnTo>
                <a:close/>
              </a:path>
            </a:pathLst>
          </a:custGeom>
          <a:solidFill>
            <a:srgbClr val="000000"/>
          </a:solidFill>
        </p:spPr>
        <p:txBody>
          <a:bodyPr wrap="square" lIns="0" tIns="0" rIns="0" bIns="0" rtlCol="0"/>
          <a:lstStyle/>
          <a:p>
            <a:endParaRPr/>
          </a:p>
        </p:txBody>
      </p:sp>
      <p:sp>
        <p:nvSpPr>
          <p:cNvPr id="5" name="object 5"/>
          <p:cNvSpPr txBox="1"/>
          <p:nvPr/>
        </p:nvSpPr>
        <p:spPr>
          <a:xfrm>
            <a:off x="2071623" y="990561"/>
            <a:ext cx="5329555" cy="831215"/>
          </a:xfrm>
          <a:prstGeom prst="rect">
            <a:avLst/>
          </a:prstGeom>
        </p:spPr>
        <p:txBody>
          <a:bodyPr vert="horz" wrap="square" lIns="0" tIns="6350" rIns="0" bIns="0" rtlCol="0">
            <a:spAutoFit/>
          </a:bodyPr>
          <a:lstStyle/>
          <a:p>
            <a:pPr marL="91440">
              <a:lnSpc>
                <a:spcPct val="100000"/>
              </a:lnSpc>
              <a:spcBef>
                <a:spcPts val="50"/>
              </a:spcBef>
            </a:pPr>
            <a:r>
              <a:rPr sz="4800" b="1" u="heavy" spc="-5" dirty="0">
                <a:solidFill>
                  <a:srgbClr val="FFC000"/>
                </a:solidFill>
                <a:uFill>
                  <a:solidFill>
                    <a:srgbClr val="FFC000"/>
                  </a:solidFill>
                </a:uFill>
                <a:latin typeface="Calibri"/>
                <a:cs typeface="Calibri"/>
              </a:rPr>
              <a:t>DI</a:t>
            </a:r>
            <a:r>
              <a:rPr sz="4800" b="1" u="heavy" spc="25" dirty="0">
                <a:solidFill>
                  <a:srgbClr val="FFC000"/>
                </a:solidFill>
                <a:uFill>
                  <a:solidFill>
                    <a:srgbClr val="FFC000"/>
                  </a:solidFill>
                </a:uFill>
                <a:latin typeface="Calibri"/>
                <a:cs typeface="Calibri"/>
              </a:rPr>
              <a:t>C</a:t>
            </a:r>
            <a:r>
              <a:rPr sz="4800" b="1" u="heavy" spc="-5" dirty="0">
                <a:solidFill>
                  <a:srgbClr val="FFC000"/>
                </a:solidFill>
                <a:uFill>
                  <a:solidFill>
                    <a:srgbClr val="FFC000"/>
                  </a:solidFill>
                </a:uFill>
                <a:latin typeface="Calibri"/>
                <a:cs typeface="Calibri"/>
              </a:rPr>
              <a:t>TIONA</a:t>
            </a:r>
            <a:r>
              <a:rPr sz="4800" b="1" u="heavy" spc="-90" dirty="0">
                <a:solidFill>
                  <a:srgbClr val="FFC000"/>
                </a:solidFill>
                <a:uFill>
                  <a:solidFill>
                    <a:srgbClr val="FFC000"/>
                  </a:solidFill>
                </a:uFill>
                <a:latin typeface="Calibri"/>
                <a:cs typeface="Calibri"/>
              </a:rPr>
              <a:t>R</a:t>
            </a:r>
            <a:r>
              <a:rPr sz="4800" b="1" u="heavy" spc="5" dirty="0">
                <a:solidFill>
                  <a:srgbClr val="FFC000"/>
                </a:solidFill>
                <a:uFill>
                  <a:solidFill>
                    <a:srgbClr val="FFC000"/>
                  </a:solidFill>
                </a:uFill>
                <a:latin typeface="Calibri"/>
                <a:cs typeface="Calibri"/>
              </a:rPr>
              <a:t>Y</a:t>
            </a:r>
            <a:r>
              <a:rPr sz="3600" b="1" u="heavy" spc="-5" dirty="0">
                <a:solidFill>
                  <a:srgbClr val="C5D9F0"/>
                </a:solidFill>
                <a:uFill>
                  <a:solidFill>
                    <a:srgbClr val="FFC000"/>
                  </a:solidFill>
                </a:uFill>
                <a:latin typeface="Calibri"/>
                <a:cs typeface="Calibri"/>
              </a:rPr>
              <a:t> </a:t>
            </a:r>
            <a:r>
              <a:rPr sz="3600" b="1" u="heavy" dirty="0">
                <a:solidFill>
                  <a:srgbClr val="C5D9F0"/>
                </a:solidFill>
                <a:uFill>
                  <a:solidFill>
                    <a:srgbClr val="FFC000"/>
                  </a:solidFill>
                </a:uFill>
                <a:latin typeface="Calibri"/>
                <a:cs typeface="Calibri"/>
              </a:rPr>
              <a:t>in </a:t>
            </a:r>
            <a:r>
              <a:rPr sz="3600" b="1" u="heavy" spc="25" dirty="0">
                <a:solidFill>
                  <a:srgbClr val="C5D9F0"/>
                </a:solidFill>
                <a:uFill>
                  <a:solidFill>
                    <a:srgbClr val="FFC000"/>
                  </a:solidFill>
                </a:uFill>
                <a:latin typeface="Calibri"/>
                <a:cs typeface="Calibri"/>
              </a:rPr>
              <a:t>P</a:t>
            </a:r>
            <a:r>
              <a:rPr sz="3600" b="1" u="heavy" dirty="0">
                <a:solidFill>
                  <a:srgbClr val="C5D9F0"/>
                </a:solidFill>
                <a:uFill>
                  <a:solidFill>
                    <a:srgbClr val="FFC000"/>
                  </a:solidFill>
                </a:uFill>
                <a:latin typeface="Calibri"/>
                <a:cs typeface="Calibri"/>
              </a:rPr>
              <a:t>ython</a:t>
            </a:r>
            <a:endParaRPr sz="3600">
              <a:latin typeface="Calibri"/>
              <a:cs typeface="Calibri"/>
            </a:endParaRPr>
          </a:p>
        </p:txBody>
      </p:sp>
      <p:grpSp>
        <p:nvGrpSpPr>
          <p:cNvPr id="6" name="object 6"/>
          <p:cNvGrpSpPr/>
          <p:nvPr/>
        </p:nvGrpSpPr>
        <p:grpSpPr>
          <a:xfrm>
            <a:off x="1358900" y="0"/>
            <a:ext cx="6578600" cy="1451610"/>
            <a:chOff x="1358900" y="0"/>
            <a:chExt cx="6578600" cy="1451610"/>
          </a:xfrm>
        </p:grpSpPr>
        <p:sp>
          <p:nvSpPr>
            <p:cNvPr id="7" name="object 7"/>
            <p:cNvSpPr/>
            <p:nvPr/>
          </p:nvSpPr>
          <p:spPr>
            <a:xfrm>
              <a:off x="1371600" y="0"/>
              <a:ext cx="6553200" cy="1148080"/>
            </a:xfrm>
            <a:custGeom>
              <a:avLst/>
              <a:gdLst/>
              <a:ahLst/>
              <a:cxnLst/>
              <a:rect l="l" t="t" r="r" b="b"/>
              <a:pathLst>
                <a:path w="6553200" h="1148080">
                  <a:moveTo>
                    <a:pt x="6361938" y="0"/>
                  </a:moveTo>
                  <a:lnTo>
                    <a:pt x="191262" y="0"/>
                  </a:lnTo>
                  <a:lnTo>
                    <a:pt x="147397" y="5049"/>
                  </a:lnTo>
                  <a:lnTo>
                    <a:pt x="107135" y="19434"/>
                  </a:lnTo>
                  <a:lnTo>
                    <a:pt x="71623" y="42007"/>
                  </a:lnTo>
                  <a:lnTo>
                    <a:pt x="42007" y="71623"/>
                  </a:lnTo>
                  <a:lnTo>
                    <a:pt x="19434" y="107135"/>
                  </a:lnTo>
                  <a:lnTo>
                    <a:pt x="5049" y="147397"/>
                  </a:lnTo>
                  <a:lnTo>
                    <a:pt x="0" y="191261"/>
                  </a:lnTo>
                  <a:lnTo>
                    <a:pt x="0" y="956437"/>
                  </a:lnTo>
                  <a:lnTo>
                    <a:pt x="5049" y="1000301"/>
                  </a:lnTo>
                  <a:lnTo>
                    <a:pt x="19434" y="1040563"/>
                  </a:lnTo>
                  <a:lnTo>
                    <a:pt x="42007" y="1076075"/>
                  </a:lnTo>
                  <a:lnTo>
                    <a:pt x="71623" y="1105691"/>
                  </a:lnTo>
                  <a:lnTo>
                    <a:pt x="107135" y="1128264"/>
                  </a:lnTo>
                  <a:lnTo>
                    <a:pt x="147397" y="1142649"/>
                  </a:lnTo>
                  <a:lnTo>
                    <a:pt x="191262" y="1147699"/>
                  </a:lnTo>
                  <a:lnTo>
                    <a:pt x="6361938" y="1147699"/>
                  </a:lnTo>
                  <a:lnTo>
                    <a:pt x="6405802" y="1142649"/>
                  </a:lnTo>
                  <a:lnTo>
                    <a:pt x="6446064" y="1128264"/>
                  </a:lnTo>
                  <a:lnTo>
                    <a:pt x="6481576" y="1105691"/>
                  </a:lnTo>
                  <a:lnTo>
                    <a:pt x="6511192" y="1076075"/>
                  </a:lnTo>
                  <a:lnTo>
                    <a:pt x="6533765" y="1040563"/>
                  </a:lnTo>
                  <a:lnTo>
                    <a:pt x="6548150" y="1000301"/>
                  </a:lnTo>
                  <a:lnTo>
                    <a:pt x="6553200" y="956437"/>
                  </a:lnTo>
                  <a:lnTo>
                    <a:pt x="6553200" y="191261"/>
                  </a:lnTo>
                  <a:lnTo>
                    <a:pt x="6548150" y="147397"/>
                  </a:lnTo>
                  <a:lnTo>
                    <a:pt x="6533765" y="107135"/>
                  </a:lnTo>
                  <a:lnTo>
                    <a:pt x="6511192" y="71623"/>
                  </a:lnTo>
                  <a:lnTo>
                    <a:pt x="6481576" y="42007"/>
                  </a:lnTo>
                  <a:lnTo>
                    <a:pt x="6446064" y="19434"/>
                  </a:lnTo>
                  <a:lnTo>
                    <a:pt x="6405802" y="5049"/>
                  </a:lnTo>
                  <a:lnTo>
                    <a:pt x="6361938" y="0"/>
                  </a:lnTo>
                  <a:close/>
                </a:path>
              </a:pathLst>
            </a:custGeom>
            <a:solidFill>
              <a:srgbClr val="000000"/>
            </a:solidFill>
          </p:spPr>
          <p:txBody>
            <a:bodyPr wrap="square" lIns="0" tIns="0" rIns="0" bIns="0" rtlCol="0"/>
            <a:lstStyle/>
            <a:p>
              <a:endParaRPr/>
            </a:p>
          </p:txBody>
        </p:sp>
        <p:sp>
          <p:nvSpPr>
            <p:cNvPr id="8" name="object 8"/>
            <p:cNvSpPr/>
            <p:nvPr/>
          </p:nvSpPr>
          <p:spPr>
            <a:xfrm>
              <a:off x="1371600" y="0"/>
              <a:ext cx="6553200" cy="1148080"/>
            </a:xfrm>
            <a:custGeom>
              <a:avLst/>
              <a:gdLst/>
              <a:ahLst/>
              <a:cxnLst/>
              <a:rect l="l" t="t" r="r" b="b"/>
              <a:pathLst>
                <a:path w="6553200" h="1148080">
                  <a:moveTo>
                    <a:pt x="0" y="191261"/>
                  </a:moveTo>
                  <a:lnTo>
                    <a:pt x="5049" y="147397"/>
                  </a:lnTo>
                  <a:lnTo>
                    <a:pt x="19434" y="107135"/>
                  </a:lnTo>
                  <a:lnTo>
                    <a:pt x="42007" y="71623"/>
                  </a:lnTo>
                  <a:lnTo>
                    <a:pt x="71623" y="42007"/>
                  </a:lnTo>
                  <a:lnTo>
                    <a:pt x="107135" y="19434"/>
                  </a:lnTo>
                  <a:lnTo>
                    <a:pt x="147397" y="5049"/>
                  </a:lnTo>
                  <a:lnTo>
                    <a:pt x="191262" y="0"/>
                  </a:lnTo>
                  <a:lnTo>
                    <a:pt x="6361938" y="0"/>
                  </a:lnTo>
                  <a:lnTo>
                    <a:pt x="6405802" y="5049"/>
                  </a:lnTo>
                  <a:lnTo>
                    <a:pt x="6446064" y="19434"/>
                  </a:lnTo>
                  <a:lnTo>
                    <a:pt x="6481576" y="42007"/>
                  </a:lnTo>
                  <a:lnTo>
                    <a:pt x="6511192" y="71623"/>
                  </a:lnTo>
                  <a:lnTo>
                    <a:pt x="6533765" y="107135"/>
                  </a:lnTo>
                  <a:lnTo>
                    <a:pt x="6548150" y="147397"/>
                  </a:lnTo>
                  <a:lnTo>
                    <a:pt x="6553200" y="191261"/>
                  </a:lnTo>
                  <a:lnTo>
                    <a:pt x="6553200" y="956437"/>
                  </a:lnTo>
                  <a:lnTo>
                    <a:pt x="6548150" y="1000301"/>
                  </a:lnTo>
                  <a:lnTo>
                    <a:pt x="6533765" y="1040563"/>
                  </a:lnTo>
                  <a:lnTo>
                    <a:pt x="6511192" y="1076075"/>
                  </a:lnTo>
                  <a:lnTo>
                    <a:pt x="6481576" y="1105691"/>
                  </a:lnTo>
                  <a:lnTo>
                    <a:pt x="6446064" y="1128264"/>
                  </a:lnTo>
                  <a:lnTo>
                    <a:pt x="6405802" y="1142649"/>
                  </a:lnTo>
                  <a:lnTo>
                    <a:pt x="6361938" y="1147699"/>
                  </a:lnTo>
                  <a:lnTo>
                    <a:pt x="191262" y="1147699"/>
                  </a:lnTo>
                  <a:lnTo>
                    <a:pt x="147397" y="1142649"/>
                  </a:lnTo>
                  <a:lnTo>
                    <a:pt x="107135" y="1128264"/>
                  </a:lnTo>
                  <a:lnTo>
                    <a:pt x="71623" y="1105691"/>
                  </a:lnTo>
                  <a:lnTo>
                    <a:pt x="42007" y="1076075"/>
                  </a:lnTo>
                  <a:lnTo>
                    <a:pt x="19434" y="1040563"/>
                  </a:lnTo>
                  <a:lnTo>
                    <a:pt x="5049" y="1000301"/>
                  </a:lnTo>
                  <a:lnTo>
                    <a:pt x="0" y="956437"/>
                  </a:lnTo>
                  <a:lnTo>
                    <a:pt x="0" y="191261"/>
                  </a:lnTo>
                  <a:close/>
                </a:path>
              </a:pathLst>
            </a:custGeom>
            <a:ln w="25399">
              <a:solidFill>
                <a:srgbClr val="385D89"/>
              </a:solidFill>
            </a:ln>
          </p:spPr>
          <p:txBody>
            <a:bodyPr wrap="square" lIns="0" tIns="0" rIns="0" bIns="0" rtlCol="0"/>
            <a:lstStyle/>
            <a:p>
              <a:endParaRPr/>
            </a:p>
          </p:txBody>
        </p:sp>
        <p:pic>
          <p:nvPicPr>
            <p:cNvPr id="9" name="object 9"/>
            <p:cNvPicPr/>
            <p:nvPr/>
          </p:nvPicPr>
          <p:blipFill>
            <a:blip r:embed="rId3" cstate="print"/>
            <a:stretch>
              <a:fillRect/>
            </a:stretch>
          </p:blipFill>
          <p:spPr>
            <a:xfrm>
              <a:off x="2999232" y="0"/>
              <a:ext cx="3329940" cy="890015"/>
            </a:xfrm>
            <a:prstGeom prst="rect">
              <a:avLst/>
            </a:prstGeom>
          </p:spPr>
        </p:pic>
        <p:pic>
          <p:nvPicPr>
            <p:cNvPr id="10" name="object 10"/>
            <p:cNvPicPr/>
            <p:nvPr/>
          </p:nvPicPr>
          <p:blipFill>
            <a:blip r:embed="rId4" cstate="print"/>
            <a:stretch>
              <a:fillRect/>
            </a:stretch>
          </p:blipFill>
          <p:spPr>
            <a:xfrm>
              <a:off x="3273551" y="510540"/>
              <a:ext cx="2781300" cy="91439"/>
            </a:xfrm>
            <a:prstGeom prst="rect">
              <a:avLst/>
            </a:prstGeom>
          </p:spPr>
        </p:pic>
        <p:pic>
          <p:nvPicPr>
            <p:cNvPr id="11" name="object 11"/>
            <p:cNvPicPr/>
            <p:nvPr/>
          </p:nvPicPr>
          <p:blipFill>
            <a:blip r:embed="rId5" cstate="print"/>
            <a:stretch>
              <a:fillRect/>
            </a:stretch>
          </p:blipFill>
          <p:spPr>
            <a:xfrm>
              <a:off x="2334767" y="426719"/>
              <a:ext cx="990600" cy="1011936"/>
            </a:xfrm>
            <a:prstGeom prst="rect">
              <a:avLst/>
            </a:prstGeom>
          </p:spPr>
        </p:pic>
        <p:pic>
          <p:nvPicPr>
            <p:cNvPr id="12" name="object 12"/>
            <p:cNvPicPr/>
            <p:nvPr/>
          </p:nvPicPr>
          <p:blipFill>
            <a:blip r:embed="rId6" cstate="print"/>
            <a:stretch>
              <a:fillRect/>
            </a:stretch>
          </p:blipFill>
          <p:spPr>
            <a:xfrm>
              <a:off x="2816352" y="617219"/>
              <a:ext cx="3816096" cy="691896"/>
            </a:xfrm>
            <a:prstGeom prst="rect">
              <a:avLst/>
            </a:prstGeom>
          </p:spPr>
        </p:pic>
        <p:pic>
          <p:nvPicPr>
            <p:cNvPr id="13" name="object 13"/>
            <p:cNvPicPr/>
            <p:nvPr/>
          </p:nvPicPr>
          <p:blipFill>
            <a:blip r:embed="rId7" cstate="print"/>
            <a:stretch>
              <a:fillRect/>
            </a:stretch>
          </p:blipFill>
          <p:spPr>
            <a:xfrm>
              <a:off x="6214871" y="609600"/>
              <a:ext cx="688848" cy="691896"/>
            </a:xfrm>
            <a:prstGeom prst="rect">
              <a:avLst/>
            </a:prstGeom>
          </p:spPr>
        </p:pic>
        <p:pic>
          <p:nvPicPr>
            <p:cNvPr id="14" name="object 14"/>
            <p:cNvPicPr/>
            <p:nvPr/>
          </p:nvPicPr>
          <p:blipFill>
            <a:blip r:embed="rId8" cstate="print"/>
            <a:stretch>
              <a:fillRect/>
            </a:stretch>
          </p:blipFill>
          <p:spPr>
            <a:xfrm>
              <a:off x="2609088" y="1040891"/>
              <a:ext cx="4111752" cy="77724"/>
            </a:xfrm>
            <a:prstGeom prst="rect">
              <a:avLst/>
            </a:prstGeom>
          </p:spPr>
        </p:pic>
      </p:grpSp>
      <p:sp>
        <p:nvSpPr>
          <p:cNvPr id="15" name="object 15"/>
          <p:cNvSpPr txBox="1"/>
          <p:nvPr/>
        </p:nvSpPr>
        <p:spPr>
          <a:xfrm>
            <a:off x="3270250" y="0"/>
            <a:ext cx="2741930" cy="574040"/>
          </a:xfrm>
          <a:prstGeom prst="rect">
            <a:avLst/>
          </a:prstGeom>
        </p:spPr>
        <p:txBody>
          <a:bodyPr vert="horz" wrap="square" lIns="0" tIns="12700" rIns="0" bIns="0" rtlCol="0">
            <a:spAutoFit/>
          </a:bodyPr>
          <a:lstStyle/>
          <a:p>
            <a:pPr marL="12700">
              <a:lnSpc>
                <a:spcPct val="100000"/>
              </a:lnSpc>
              <a:spcBef>
                <a:spcPts val="100"/>
              </a:spcBef>
            </a:pPr>
            <a:r>
              <a:rPr sz="3600" b="1" u="heavy" spc="80" dirty="0">
                <a:solidFill>
                  <a:srgbClr val="C5D9F0"/>
                </a:solidFill>
                <a:uFill>
                  <a:solidFill>
                    <a:srgbClr val="C5D9F0"/>
                  </a:solidFill>
                </a:uFill>
                <a:latin typeface="Comic Sans MS"/>
                <a:cs typeface="Comic Sans MS"/>
              </a:rPr>
              <a:t>CONTENTS</a:t>
            </a:r>
            <a:endParaRPr sz="3600">
              <a:latin typeface="Comic Sans MS"/>
              <a:cs typeface="Comic Sans MS"/>
            </a:endParaRPr>
          </a:p>
        </p:txBody>
      </p:sp>
      <p:sp>
        <p:nvSpPr>
          <p:cNvPr id="16" name="object 16"/>
          <p:cNvSpPr txBox="1">
            <a:spLocks noGrp="1"/>
          </p:cNvSpPr>
          <p:nvPr>
            <p:ph type="title"/>
          </p:nvPr>
        </p:nvSpPr>
        <p:spPr>
          <a:xfrm>
            <a:off x="2605785" y="538429"/>
            <a:ext cx="4072254" cy="574675"/>
          </a:xfrm>
          <a:prstGeom prst="rect">
            <a:avLst/>
          </a:prstGeom>
        </p:spPr>
        <p:txBody>
          <a:bodyPr vert="horz" wrap="square" lIns="0" tIns="12700" rIns="0" bIns="0" rtlCol="0">
            <a:spAutoFit/>
          </a:bodyPr>
          <a:lstStyle/>
          <a:p>
            <a:pPr marL="12700">
              <a:lnSpc>
                <a:spcPct val="100000"/>
              </a:lnSpc>
              <a:spcBef>
                <a:spcPts val="100"/>
              </a:spcBef>
            </a:pPr>
            <a:r>
              <a:rPr sz="3600" i="0" u="heavy" dirty="0">
                <a:solidFill>
                  <a:srgbClr val="C5D9F0"/>
                </a:solidFill>
                <a:uFill>
                  <a:solidFill>
                    <a:srgbClr val="C5D9F0"/>
                  </a:solidFill>
                </a:uFill>
                <a:latin typeface="Comic Sans MS"/>
                <a:cs typeface="Comic Sans MS"/>
              </a:rPr>
              <a:t>(</a:t>
            </a:r>
            <a:r>
              <a:rPr sz="3600" i="0" u="heavy" spc="160" dirty="0">
                <a:solidFill>
                  <a:srgbClr val="C5D9F0"/>
                </a:solidFill>
                <a:uFill>
                  <a:solidFill>
                    <a:srgbClr val="C5D9F0"/>
                  </a:solidFill>
                </a:uFill>
                <a:latin typeface="Comic Sans MS"/>
                <a:cs typeface="Comic Sans MS"/>
              </a:rPr>
              <a:t> </a:t>
            </a:r>
            <a:r>
              <a:rPr sz="2400" i="0" u="heavy" spc="80" dirty="0">
                <a:solidFill>
                  <a:srgbClr val="C5D9F0"/>
                </a:solidFill>
                <a:uFill>
                  <a:solidFill>
                    <a:srgbClr val="C5D9F0"/>
                  </a:solidFill>
                </a:uFill>
                <a:latin typeface="Comic Sans MS"/>
                <a:cs typeface="Comic Sans MS"/>
              </a:rPr>
              <a:t>Learning</a:t>
            </a:r>
            <a:r>
              <a:rPr sz="2400" i="0" u="heavy" spc="210" dirty="0">
                <a:solidFill>
                  <a:srgbClr val="C5D9F0"/>
                </a:solidFill>
                <a:uFill>
                  <a:solidFill>
                    <a:srgbClr val="C5D9F0"/>
                  </a:solidFill>
                </a:uFill>
                <a:latin typeface="Comic Sans MS"/>
                <a:cs typeface="Comic Sans MS"/>
              </a:rPr>
              <a:t> </a:t>
            </a:r>
            <a:r>
              <a:rPr sz="2400" i="0" u="heavy" spc="80" dirty="0">
                <a:solidFill>
                  <a:srgbClr val="C5D9F0"/>
                </a:solidFill>
                <a:uFill>
                  <a:solidFill>
                    <a:srgbClr val="C5D9F0"/>
                  </a:solidFill>
                </a:uFill>
                <a:latin typeface="Comic Sans MS"/>
                <a:cs typeface="Comic Sans MS"/>
              </a:rPr>
              <a:t>Outcomes</a:t>
            </a:r>
            <a:r>
              <a:rPr sz="2400" i="0" u="heavy" spc="175" dirty="0">
                <a:solidFill>
                  <a:srgbClr val="C5D9F0"/>
                </a:solidFill>
                <a:uFill>
                  <a:solidFill>
                    <a:srgbClr val="C5D9F0"/>
                  </a:solidFill>
                </a:uFill>
                <a:latin typeface="Comic Sans MS"/>
                <a:cs typeface="Comic Sans MS"/>
              </a:rPr>
              <a:t> </a:t>
            </a:r>
            <a:r>
              <a:rPr sz="2400" i="0" u="heavy" dirty="0">
                <a:solidFill>
                  <a:srgbClr val="C5D9F0"/>
                </a:solidFill>
                <a:uFill>
                  <a:solidFill>
                    <a:srgbClr val="C5D9F0"/>
                  </a:solidFill>
                </a:uFill>
                <a:latin typeface="Comic Sans MS"/>
                <a:cs typeface="Comic Sans MS"/>
              </a:rPr>
              <a:t>)</a:t>
            </a:r>
            <a:r>
              <a:rPr sz="2400" i="0" u="heavy" spc="220" dirty="0">
                <a:solidFill>
                  <a:srgbClr val="C5D9F0"/>
                </a:solidFill>
                <a:uFill>
                  <a:solidFill>
                    <a:srgbClr val="C5D9F0"/>
                  </a:solidFill>
                </a:uFill>
                <a:latin typeface="Comic Sans MS"/>
                <a:cs typeface="Comic Sans MS"/>
              </a:rPr>
              <a:t> </a:t>
            </a:r>
            <a:r>
              <a:rPr sz="2400" b="0" i="0" u="heavy" dirty="0">
                <a:solidFill>
                  <a:srgbClr val="C5D9F0"/>
                </a:solidFill>
                <a:uFill>
                  <a:solidFill>
                    <a:srgbClr val="C5D9F0"/>
                  </a:solidFill>
                </a:uFill>
                <a:latin typeface="Wingdings"/>
                <a:cs typeface="Wingdings"/>
              </a:rPr>
              <a:t></a:t>
            </a:r>
            <a:endParaRPr sz="2400">
              <a:latin typeface="Wingdings"/>
              <a:cs typeface="Wingdings"/>
            </a:endParaRPr>
          </a:p>
        </p:txBody>
      </p:sp>
      <p:pic>
        <p:nvPicPr>
          <p:cNvPr id="17" name="object 17"/>
          <p:cNvPicPr/>
          <p:nvPr/>
        </p:nvPicPr>
        <p:blipFill>
          <a:blip r:embed="rId9" cstate="print"/>
          <a:stretch>
            <a:fillRect/>
          </a:stretch>
        </p:blipFill>
        <p:spPr>
          <a:xfrm>
            <a:off x="6172200" y="152400"/>
            <a:ext cx="1752600" cy="457200"/>
          </a:xfrm>
          <a:prstGeom prst="rect">
            <a:avLst/>
          </a:prstGeom>
        </p:spPr>
      </p:pic>
      <p:sp>
        <p:nvSpPr>
          <p:cNvPr id="18" name="object 18"/>
          <p:cNvSpPr txBox="1"/>
          <p:nvPr/>
        </p:nvSpPr>
        <p:spPr>
          <a:xfrm>
            <a:off x="435965" y="2322703"/>
            <a:ext cx="8357870" cy="2906395"/>
          </a:xfrm>
          <a:prstGeom prst="rect">
            <a:avLst/>
          </a:prstGeom>
        </p:spPr>
        <p:txBody>
          <a:bodyPr vert="horz" wrap="square" lIns="0" tIns="12700" rIns="0" bIns="0" rtlCol="0">
            <a:spAutoFit/>
          </a:bodyPr>
          <a:lstStyle/>
          <a:p>
            <a:pPr marL="12700" marR="5080">
              <a:lnSpc>
                <a:spcPct val="100000"/>
              </a:lnSpc>
              <a:spcBef>
                <a:spcPts val="100"/>
              </a:spcBef>
            </a:pPr>
            <a:r>
              <a:rPr sz="2100" b="1" u="heavy" spc="-5" dirty="0">
                <a:uFill>
                  <a:solidFill>
                    <a:srgbClr val="000000"/>
                  </a:solidFill>
                </a:uFill>
                <a:latin typeface="Calibri"/>
                <a:cs typeface="Calibri"/>
              </a:rPr>
              <a:t>Introduction</a:t>
            </a:r>
            <a:r>
              <a:rPr sz="2100" b="1" u="heavy" spc="-30" dirty="0">
                <a:uFill>
                  <a:solidFill>
                    <a:srgbClr val="000000"/>
                  </a:solidFill>
                </a:uFill>
                <a:latin typeface="Calibri"/>
                <a:cs typeface="Calibri"/>
              </a:rPr>
              <a:t> </a:t>
            </a:r>
            <a:r>
              <a:rPr sz="2100" b="1" u="heavy" spc="-10" dirty="0">
                <a:uFill>
                  <a:solidFill>
                    <a:srgbClr val="000000"/>
                  </a:solidFill>
                </a:uFill>
                <a:latin typeface="Calibri"/>
                <a:cs typeface="Calibri"/>
              </a:rPr>
              <a:t>:</a:t>
            </a:r>
            <a:r>
              <a:rPr sz="2100" spc="-10" dirty="0">
                <a:latin typeface="Calibri"/>
                <a:cs typeface="Calibri"/>
              </a:rPr>
              <a:t>Definition,</a:t>
            </a:r>
            <a:r>
              <a:rPr sz="2100" spc="15" dirty="0">
                <a:latin typeface="Calibri"/>
                <a:cs typeface="Calibri"/>
              </a:rPr>
              <a:t> </a:t>
            </a:r>
            <a:r>
              <a:rPr sz="2100" spc="-10" dirty="0">
                <a:latin typeface="Calibri"/>
                <a:cs typeface="Calibri"/>
              </a:rPr>
              <a:t>Creation,</a:t>
            </a:r>
            <a:r>
              <a:rPr sz="2100" spc="15" dirty="0">
                <a:latin typeface="Calibri"/>
                <a:cs typeface="Calibri"/>
              </a:rPr>
              <a:t> </a:t>
            </a:r>
            <a:r>
              <a:rPr sz="2100" spc="-5" dirty="0">
                <a:latin typeface="Calibri"/>
                <a:cs typeface="Calibri"/>
              </a:rPr>
              <a:t>Accessing</a:t>
            </a:r>
            <a:r>
              <a:rPr sz="2100" spc="20" dirty="0">
                <a:latin typeface="Calibri"/>
                <a:cs typeface="Calibri"/>
              </a:rPr>
              <a:t> </a:t>
            </a:r>
            <a:r>
              <a:rPr sz="2100" spc="-5" dirty="0">
                <a:latin typeface="Calibri"/>
                <a:cs typeface="Calibri"/>
              </a:rPr>
              <a:t>elements</a:t>
            </a:r>
            <a:r>
              <a:rPr sz="2100" spc="10" dirty="0">
                <a:latin typeface="Calibri"/>
                <a:cs typeface="Calibri"/>
              </a:rPr>
              <a:t> </a:t>
            </a:r>
            <a:r>
              <a:rPr sz="2100" spc="-5" dirty="0">
                <a:latin typeface="Calibri"/>
                <a:cs typeface="Calibri"/>
              </a:rPr>
              <a:t>of</a:t>
            </a:r>
            <a:r>
              <a:rPr sz="2100" spc="5" dirty="0">
                <a:latin typeface="Calibri"/>
                <a:cs typeface="Calibri"/>
              </a:rPr>
              <a:t> </a:t>
            </a:r>
            <a:r>
              <a:rPr sz="2100" dirty="0">
                <a:latin typeface="Calibri"/>
                <a:cs typeface="Calibri"/>
              </a:rPr>
              <a:t>a</a:t>
            </a:r>
            <a:r>
              <a:rPr sz="2100" spc="-5" dirty="0">
                <a:latin typeface="Calibri"/>
                <a:cs typeface="Calibri"/>
              </a:rPr>
              <a:t> </a:t>
            </a:r>
            <a:r>
              <a:rPr sz="2100" spc="-15" dirty="0">
                <a:latin typeface="Calibri"/>
                <a:cs typeface="Calibri"/>
              </a:rPr>
              <a:t>dictionary,</a:t>
            </a:r>
            <a:r>
              <a:rPr sz="2100" dirty="0">
                <a:latin typeface="Calibri"/>
                <a:cs typeface="Calibri"/>
              </a:rPr>
              <a:t> add</a:t>
            </a:r>
            <a:r>
              <a:rPr sz="2100" spc="-20" dirty="0">
                <a:latin typeface="Calibri"/>
                <a:cs typeface="Calibri"/>
              </a:rPr>
              <a:t> </a:t>
            </a:r>
            <a:r>
              <a:rPr sz="2100" dirty="0">
                <a:latin typeface="Calibri"/>
                <a:cs typeface="Calibri"/>
              </a:rPr>
              <a:t>an </a:t>
            </a:r>
            <a:r>
              <a:rPr sz="2100" spc="-459" dirty="0">
                <a:latin typeface="Calibri"/>
                <a:cs typeface="Calibri"/>
              </a:rPr>
              <a:t> </a:t>
            </a:r>
            <a:r>
              <a:rPr sz="2100" spc="-5" dirty="0">
                <a:latin typeface="Calibri"/>
                <a:cs typeface="Calibri"/>
              </a:rPr>
              <a:t>item,</a:t>
            </a:r>
            <a:r>
              <a:rPr sz="2100" dirty="0">
                <a:latin typeface="Calibri"/>
                <a:cs typeface="Calibri"/>
              </a:rPr>
              <a:t> modify</a:t>
            </a:r>
            <a:r>
              <a:rPr sz="2100" spc="15" dirty="0">
                <a:latin typeface="Calibri"/>
                <a:cs typeface="Calibri"/>
              </a:rPr>
              <a:t> </a:t>
            </a:r>
            <a:r>
              <a:rPr sz="2100" dirty="0">
                <a:latin typeface="Calibri"/>
                <a:cs typeface="Calibri"/>
              </a:rPr>
              <a:t>an</a:t>
            </a:r>
            <a:r>
              <a:rPr sz="2100" spc="-15" dirty="0">
                <a:latin typeface="Calibri"/>
                <a:cs typeface="Calibri"/>
              </a:rPr>
              <a:t> </a:t>
            </a:r>
            <a:r>
              <a:rPr sz="2100" spc="-10" dirty="0">
                <a:latin typeface="Calibri"/>
                <a:cs typeface="Calibri"/>
              </a:rPr>
              <a:t>item</a:t>
            </a:r>
            <a:r>
              <a:rPr sz="2100" dirty="0">
                <a:latin typeface="Calibri"/>
                <a:cs typeface="Calibri"/>
              </a:rPr>
              <a:t> in</a:t>
            </a:r>
            <a:r>
              <a:rPr sz="2100" spc="10" dirty="0">
                <a:latin typeface="Calibri"/>
                <a:cs typeface="Calibri"/>
              </a:rPr>
              <a:t> </a:t>
            </a:r>
            <a:r>
              <a:rPr sz="2100" dirty="0">
                <a:latin typeface="Calibri"/>
                <a:cs typeface="Calibri"/>
              </a:rPr>
              <a:t>a</a:t>
            </a:r>
            <a:r>
              <a:rPr sz="2100" spc="-15" dirty="0">
                <a:latin typeface="Calibri"/>
                <a:cs typeface="Calibri"/>
              </a:rPr>
              <a:t> </a:t>
            </a:r>
            <a:r>
              <a:rPr sz="2100" spc="-20" dirty="0">
                <a:latin typeface="Calibri"/>
                <a:cs typeface="Calibri"/>
              </a:rPr>
              <a:t>dictionary;Traversal,</a:t>
            </a:r>
            <a:endParaRPr sz="2100">
              <a:latin typeface="Calibri"/>
              <a:cs typeface="Calibri"/>
            </a:endParaRPr>
          </a:p>
          <a:p>
            <a:pPr marL="12700">
              <a:lnSpc>
                <a:spcPct val="100000"/>
              </a:lnSpc>
            </a:pPr>
            <a:r>
              <a:rPr sz="2100" b="1" u="heavy" spc="-5" dirty="0">
                <a:uFill>
                  <a:solidFill>
                    <a:srgbClr val="000000"/>
                  </a:solidFill>
                </a:uFill>
                <a:latin typeface="Calibri"/>
                <a:cs typeface="Calibri"/>
              </a:rPr>
              <a:t>Functions/Methods</a:t>
            </a:r>
            <a:r>
              <a:rPr sz="2100" b="1" spc="-25" dirty="0">
                <a:latin typeface="Calibri"/>
                <a:cs typeface="Calibri"/>
              </a:rPr>
              <a:t> </a:t>
            </a:r>
            <a:r>
              <a:rPr sz="2100" dirty="0">
                <a:latin typeface="Calibri"/>
                <a:cs typeface="Calibri"/>
              </a:rPr>
              <a:t>–</a:t>
            </a:r>
            <a:r>
              <a:rPr sz="2100" spc="5" dirty="0">
                <a:latin typeface="Calibri"/>
                <a:cs typeface="Calibri"/>
              </a:rPr>
              <a:t> </a:t>
            </a:r>
            <a:r>
              <a:rPr sz="2100" spc="-5" dirty="0">
                <a:latin typeface="Calibri"/>
                <a:cs typeface="Calibri"/>
              </a:rPr>
              <a:t>len(),</a:t>
            </a:r>
            <a:r>
              <a:rPr sz="2100" dirty="0">
                <a:latin typeface="Calibri"/>
                <a:cs typeface="Calibri"/>
              </a:rPr>
              <a:t> </a:t>
            </a:r>
            <a:r>
              <a:rPr sz="2100" spc="-5" dirty="0">
                <a:latin typeface="Calibri"/>
                <a:cs typeface="Calibri"/>
              </a:rPr>
              <a:t>dict(), </a:t>
            </a:r>
            <a:r>
              <a:rPr sz="2100" spc="-20" dirty="0">
                <a:latin typeface="Calibri"/>
                <a:cs typeface="Calibri"/>
              </a:rPr>
              <a:t>keys(),</a:t>
            </a:r>
            <a:r>
              <a:rPr sz="2100" spc="20" dirty="0">
                <a:latin typeface="Calibri"/>
                <a:cs typeface="Calibri"/>
              </a:rPr>
              <a:t> </a:t>
            </a:r>
            <a:r>
              <a:rPr sz="2100" spc="-10" dirty="0">
                <a:latin typeface="Calibri"/>
                <a:cs typeface="Calibri"/>
              </a:rPr>
              <a:t>values(),</a:t>
            </a:r>
            <a:r>
              <a:rPr sz="2100" spc="15" dirty="0">
                <a:latin typeface="Calibri"/>
                <a:cs typeface="Calibri"/>
              </a:rPr>
              <a:t> </a:t>
            </a:r>
            <a:r>
              <a:rPr sz="2100" spc="-5" dirty="0">
                <a:latin typeface="Calibri"/>
                <a:cs typeface="Calibri"/>
              </a:rPr>
              <a:t>items(),</a:t>
            </a:r>
            <a:r>
              <a:rPr sz="2100" spc="10" dirty="0">
                <a:latin typeface="Calibri"/>
                <a:cs typeface="Calibri"/>
              </a:rPr>
              <a:t> </a:t>
            </a:r>
            <a:r>
              <a:rPr sz="2100" spc="-5" dirty="0">
                <a:latin typeface="Calibri"/>
                <a:cs typeface="Calibri"/>
              </a:rPr>
              <a:t>get(),</a:t>
            </a:r>
            <a:r>
              <a:rPr sz="2100" spc="5" dirty="0">
                <a:latin typeface="Calibri"/>
                <a:cs typeface="Calibri"/>
              </a:rPr>
              <a:t> </a:t>
            </a:r>
            <a:r>
              <a:rPr sz="2100" spc="-10" dirty="0">
                <a:latin typeface="Calibri"/>
                <a:cs typeface="Calibri"/>
              </a:rPr>
              <a:t>update(),</a:t>
            </a:r>
            <a:endParaRPr sz="2100">
              <a:latin typeface="Calibri"/>
              <a:cs typeface="Calibri"/>
            </a:endParaRPr>
          </a:p>
          <a:p>
            <a:pPr marL="12700" marR="386715">
              <a:lnSpc>
                <a:spcPct val="100000"/>
              </a:lnSpc>
            </a:pPr>
            <a:r>
              <a:rPr sz="2100" spc="-5" dirty="0">
                <a:latin typeface="Calibri"/>
                <a:cs typeface="Calibri"/>
              </a:rPr>
              <a:t>del(),</a:t>
            </a:r>
            <a:r>
              <a:rPr sz="2100" spc="-10" dirty="0">
                <a:latin typeface="Calibri"/>
                <a:cs typeface="Calibri"/>
              </a:rPr>
              <a:t> </a:t>
            </a:r>
            <a:r>
              <a:rPr sz="2100" spc="-5" dirty="0">
                <a:latin typeface="Calibri"/>
                <a:cs typeface="Calibri"/>
              </a:rPr>
              <a:t>del,</a:t>
            </a:r>
            <a:r>
              <a:rPr sz="2100" dirty="0">
                <a:latin typeface="Calibri"/>
                <a:cs typeface="Calibri"/>
              </a:rPr>
              <a:t> clear(),</a:t>
            </a:r>
            <a:r>
              <a:rPr sz="2100" spc="15" dirty="0">
                <a:latin typeface="Calibri"/>
                <a:cs typeface="Calibri"/>
              </a:rPr>
              <a:t> </a:t>
            </a:r>
            <a:r>
              <a:rPr sz="2100" spc="-20" dirty="0">
                <a:latin typeface="Calibri"/>
                <a:cs typeface="Calibri"/>
              </a:rPr>
              <a:t>fromkeys(),</a:t>
            </a:r>
            <a:r>
              <a:rPr sz="2100" spc="15" dirty="0">
                <a:latin typeface="Calibri"/>
                <a:cs typeface="Calibri"/>
              </a:rPr>
              <a:t> </a:t>
            </a:r>
            <a:r>
              <a:rPr sz="2100" spc="-5" dirty="0">
                <a:latin typeface="Calibri"/>
                <a:cs typeface="Calibri"/>
              </a:rPr>
              <a:t>copy(),</a:t>
            </a:r>
            <a:r>
              <a:rPr sz="2100" dirty="0">
                <a:latin typeface="Calibri"/>
                <a:cs typeface="Calibri"/>
              </a:rPr>
              <a:t> </a:t>
            </a:r>
            <a:r>
              <a:rPr sz="2100" spc="-5" dirty="0">
                <a:latin typeface="Calibri"/>
                <a:cs typeface="Calibri"/>
              </a:rPr>
              <a:t>pop(),</a:t>
            </a:r>
            <a:r>
              <a:rPr sz="2100" spc="-10" dirty="0">
                <a:latin typeface="Calibri"/>
                <a:cs typeface="Calibri"/>
              </a:rPr>
              <a:t> </a:t>
            </a:r>
            <a:r>
              <a:rPr sz="2100" spc="-5" dirty="0">
                <a:latin typeface="Calibri"/>
                <a:cs typeface="Calibri"/>
              </a:rPr>
              <a:t>popitem(),</a:t>
            </a:r>
            <a:r>
              <a:rPr sz="2100" dirty="0">
                <a:latin typeface="Calibri"/>
                <a:cs typeface="Calibri"/>
              </a:rPr>
              <a:t> </a:t>
            </a:r>
            <a:r>
              <a:rPr sz="2100" spc="-10" dirty="0">
                <a:latin typeface="Calibri"/>
                <a:cs typeface="Calibri"/>
              </a:rPr>
              <a:t>setdefault(),</a:t>
            </a:r>
            <a:r>
              <a:rPr sz="2100" spc="5" dirty="0">
                <a:latin typeface="Calibri"/>
                <a:cs typeface="Calibri"/>
              </a:rPr>
              <a:t> </a:t>
            </a:r>
            <a:r>
              <a:rPr sz="2100" spc="-10" dirty="0">
                <a:latin typeface="Calibri"/>
                <a:cs typeface="Calibri"/>
              </a:rPr>
              <a:t>max(), </a:t>
            </a:r>
            <a:r>
              <a:rPr sz="2100" spc="-459" dirty="0">
                <a:latin typeface="Calibri"/>
                <a:cs typeface="Calibri"/>
              </a:rPr>
              <a:t> </a:t>
            </a:r>
            <a:r>
              <a:rPr sz="2100" dirty="0">
                <a:latin typeface="Calibri"/>
                <a:cs typeface="Calibri"/>
              </a:rPr>
              <a:t>min(),</a:t>
            </a:r>
            <a:r>
              <a:rPr sz="2100" spc="-5" dirty="0">
                <a:latin typeface="Calibri"/>
                <a:cs typeface="Calibri"/>
              </a:rPr>
              <a:t> </a:t>
            </a:r>
            <a:r>
              <a:rPr sz="2100" spc="-10" dirty="0">
                <a:latin typeface="Calibri"/>
                <a:cs typeface="Calibri"/>
              </a:rPr>
              <a:t>sorted()</a:t>
            </a:r>
            <a:r>
              <a:rPr sz="2100" spc="25" dirty="0">
                <a:latin typeface="Calibri"/>
                <a:cs typeface="Calibri"/>
              </a:rPr>
              <a:t> </a:t>
            </a:r>
            <a:r>
              <a:rPr sz="2100" dirty="0">
                <a:latin typeface="Calibri"/>
                <a:cs typeface="Calibri"/>
              </a:rPr>
              <a:t>;</a:t>
            </a:r>
            <a:endParaRPr sz="2100">
              <a:latin typeface="Calibri"/>
              <a:cs typeface="Calibri"/>
            </a:endParaRPr>
          </a:p>
          <a:p>
            <a:pPr marL="12700">
              <a:lnSpc>
                <a:spcPct val="100000"/>
              </a:lnSpc>
            </a:pPr>
            <a:r>
              <a:rPr sz="2100" b="1" u="heavy" spc="-10" dirty="0">
                <a:uFill>
                  <a:solidFill>
                    <a:srgbClr val="000000"/>
                  </a:solidFill>
                </a:uFill>
                <a:latin typeface="Calibri"/>
                <a:cs typeface="Calibri"/>
              </a:rPr>
              <a:t>Suggested</a:t>
            </a:r>
            <a:r>
              <a:rPr sz="2100" b="1" u="heavy" spc="-30" dirty="0">
                <a:uFill>
                  <a:solidFill>
                    <a:srgbClr val="000000"/>
                  </a:solidFill>
                </a:uFill>
                <a:latin typeface="Calibri"/>
                <a:cs typeface="Calibri"/>
              </a:rPr>
              <a:t> </a:t>
            </a:r>
            <a:r>
              <a:rPr sz="2100" b="1" u="heavy" spc="-10" dirty="0">
                <a:uFill>
                  <a:solidFill>
                    <a:srgbClr val="000000"/>
                  </a:solidFill>
                </a:uFill>
                <a:latin typeface="Calibri"/>
                <a:cs typeface="Calibri"/>
              </a:rPr>
              <a:t>programs </a:t>
            </a:r>
            <a:r>
              <a:rPr sz="2100" b="1" u="heavy" dirty="0">
                <a:uFill>
                  <a:solidFill>
                    <a:srgbClr val="000000"/>
                  </a:solidFill>
                </a:uFill>
                <a:latin typeface="Calibri"/>
                <a:cs typeface="Calibri"/>
              </a:rPr>
              <a:t>:</a:t>
            </a:r>
            <a:endParaRPr sz="2100">
              <a:latin typeface="Calibri"/>
              <a:cs typeface="Calibri"/>
            </a:endParaRPr>
          </a:p>
          <a:p>
            <a:pPr marL="226060" indent="-213360">
              <a:lnSpc>
                <a:spcPct val="100000"/>
              </a:lnSpc>
              <a:spcBef>
                <a:spcPts val="5"/>
              </a:spcBef>
              <a:buFont typeface="Arial MT"/>
              <a:buChar char="•"/>
              <a:tabLst>
                <a:tab pos="226060" algn="l"/>
              </a:tabLst>
            </a:pPr>
            <a:r>
              <a:rPr sz="2100" spc="-10" dirty="0">
                <a:latin typeface="Calibri"/>
                <a:cs typeface="Calibri"/>
              </a:rPr>
              <a:t>count</a:t>
            </a:r>
            <a:r>
              <a:rPr sz="2100" spc="-5" dirty="0">
                <a:latin typeface="Calibri"/>
                <a:cs typeface="Calibri"/>
              </a:rPr>
              <a:t> </a:t>
            </a:r>
            <a:r>
              <a:rPr sz="2100" dirty="0">
                <a:latin typeface="Calibri"/>
                <a:cs typeface="Calibri"/>
              </a:rPr>
              <a:t>the</a:t>
            </a:r>
            <a:r>
              <a:rPr sz="2100" spc="-10" dirty="0">
                <a:latin typeface="Calibri"/>
                <a:cs typeface="Calibri"/>
              </a:rPr>
              <a:t> </a:t>
            </a:r>
            <a:r>
              <a:rPr sz="2100" spc="-5" dirty="0">
                <a:latin typeface="Calibri"/>
                <a:cs typeface="Calibri"/>
              </a:rPr>
              <a:t>number</a:t>
            </a:r>
            <a:r>
              <a:rPr sz="2100" spc="-20" dirty="0">
                <a:latin typeface="Calibri"/>
                <a:cs typeface="Calibri"/>
              </a:rPr>
              <a:t> </a:t>
            </a:r>
            <a:r>
              <a:rPr sz="2100" spc="-5" dirty="0">
                <a:latin typeface="Calibri"/>
                <a:cs typeface="Calibri"/>
              </a:rPr>
              <a:t>of</a:t>
            </a:r>
            <a:r>
              <a:rPr sz="2100" spc="15" dirty="0">
                <a:latin typeface="Calibri"/>
                <a:cs typeface="Calibri"/>
              </a:rPr>
              <a:t> </a:t>
            </a:r>
            <a:r>
              <a:rPr sz="2100" dirty="0">
                <a:latin typeface="Calibri"/>
                <a:cs typeface="Calibri"/>
              </a:rPr>
              <a:t>times</a:t>
            </a:r>
            <a:r>
              <a:rPr sz="2100" spc="-15" dirty="0">
                <a:latin typeface="Calibri"/>
                <a:cs typeface="Calibri"/>
              </a:rPr>
              <a:t> </a:t>
            </a:r>
            <a:r>
              <a:rPr sz="2100" dirty="0">
                <a:latin typeface="Calibri"/>
                <a:cs typeface="Calibri"/>
              </a:rPr>
              <a:t>each </a:t>
            </a:r>
            <a:r>
              <a:rPr sz="2100" spc="-10" dirty="0">
                <a:latin typeface="Calibri"/>
                <a:cs typeface="Calibri"/>
              </a:rPr>
              <a:t>character </a:t>
            </a:r>
            <a:r>
              <a:rPr sz="2100" spc="-5" dirty="0">
                <a:latin typeface="Calibri"/>
                <a:cs typeface="Calibri"/>
              </a:rPr>
              <a:t>appears</a:t>
            </a:r>
            <a:r>
              <a:rPr sz="2100" spc="-20" dirty="0">
                <a:latin typeface="Calibri"/>
                <a:cs typeface="Calibri"/>
              </a:rPr>
              <a:t> </a:t>
            </a:r>
            <a:r>
              <a:rPr sz="2100" dirty="0">
                <a:latin typeface="Calibri"/>
                <a:cs typeface="Calibri"/>
              </a:rPr>
              <a:t>in a</a:t>
            </a:r>
            <a:r>
              <a:rPr sz="2100" spc="-5" dirty="0">
                <a:latin typeface="Calibri"/>
                <a:cs typeface="Calibri"/>
              </a:rPr>
              <a:t> </a:t>
            </a:r>
            <a:r>
              <a:rPr sz="2100" spc="-10" dirty="0">
                <a:latin typeface="Calibri"/>
                <a:cs typeface="Calibri"/>
              </a:rPr>
              <a:t>given</a:t>
            </a:r>
            <a:r>
              <a:rPr sz="2100" spc="10" dirty="0">
                <a:latin typeface="Calibri"/>
                <a:cs typeface="Calibri"/>
              </a:rPr>
              <a:t> </a:t>
            </a:r>
            <a:r>
              <a:rPr sz="2100" spc="-5" dirty="0">
                <a:latin typeface="Calibri"/>
                <a:cs typeface="Calibri"/>
              </a:rPr>
              <a:t>string</a:t>
            </a:r>
            <a:r>
              <a:rPr sz="2100" spc="5" dirty="0">
                <a:latin typeface="Calibri"/>
                <a:cs typeface="Calibri"/>
              </a:rPr>
              <a:t> </a:t>
            </a:r>
            <a:r>
              <a:rPr sz="2100" spc="-5" dirty="0">
                <a:latin typeface="Calibri"/>
                <a:cs typeface="Calibri"/>
              </a:rPr>
              <a:t>using</a:t>
            </a:r>
            <a:r>
              <a:rPr sz="2100" dirty="0">
                <a:latin typeface="Calibri"/>
                <a:cs typeface="Calibri"/>
              </a:rPr>
              <a:t> a</a:t>
            </a:r>
            <a:endParaRPr sz="2100">
              <a:latin typeface="Calibri"/>
              <a:cs typeface="Calibri"/>
            </a:endParaRPr>
          </a:p>
          <a:p>
            <a:pPr marL="12700">
              <a:lnSpc>
                <a:spcPct val="100000"/>
              </a:lnSpc>
            </a:pPr>
            <a:r>
              <a:rPr sz="2100" spc="-20" dirty="0">
                <a:latin typeface="Calibri"/>
                <a:cs typeface="Calibri"/>
              </a:rPr>
              <a:t>dictionary,</a:t>
            </a:r>
            <a:endParaRPr sz="2100">
              <a:latin typeface="Calibri"/>
              <a:cs typeface="Calibri"/>
            </a:endParaRPr>
          </a:p>
          <a:p>
            <a:pPr marL="226060" indent="-213360">
              <a:lnSpc>
                <a:spcPct val="100000"/>
              </a:lnSpc>
              <a:buFont typeface="Arial MT"/>
              <a:buChar char="•"/>
              <a:tabLst>
                <a:tab pos="226060" algn="l"/>
              </a:tabLst>
            </a:pPr>
            <a:r>
              <a:rPr sz="2100" spc="-15" dirty="0">
                <a:latin typeface="Calibri"/>
                <a:cs typeface="Calibri"/>
              </a:rPr>
              <a:t>create</a:t>
            </a:r>
            <a:r>
              <a:rPr sz="2100" dirty="0">
                <a:latin typeface="Calibri"/>
                <a:cs typeface="Calibri"/>
              </a:rPr>
              <a:t> a </a:t>
            </a:r>
            <a:r>
              <a:rPr sz="2100" spc="-5" dirty="0">
                <a:latin typeface="Calibri"/>
                <a:cs typeface="Calibri"/>
              </a:rPr>
              <a:t>dictionary</a:t>
            </a:r>
            <a:r>
              <a:rPr sz="2100" dirty="0">
                <a:latin typeface="Calibri"/>
                <a:cs typeface="Calibri"/>
              </a:rPr>
              <a:t> with</a:t>
            </a:r>
            <a:r>
              <a:rPr sz="2100" spc="5" dirty="0">
                <a:latin typeface="Calibri"/>
                <a:cs typeface="Calibri"/>
              </a:rPr>
              <a:t> </a:t>
            </a:r>
            <a:r>
              <a:rPr sz="2100" spc="-10" dirty="0">
                <a:latin typeface="Calibri"/>
                <a:cs typeface="Calibri"/>
              </a:rPr>
              <a:t>employee</a:t>
            </a:r>
            <a:r>
              <a:rPr sz="2100" spc="25" dirty="0">
                <a:latin typeface="Calibri"/>
                <a:cs typeface="Calibri"/>
              </a:rPr>
              <a:t> </a:t>
            </a:r>
            <a:r>
              <a:rPr sz="2100" spc="-5" dirty="0">
                <a:latin typeface="Calibri"/>
                <a:cs typeface="Calibri"/>
              </a:rPr>
              <a:t>no., names of </a:t>
            </a:r>
            <a:r>
              <a:rPr sz="2100" spc="-10" dirty="0">
                <a:latin typeface="Calibri"/>
                <a:cs typeface="Calibri"/>
              </a:rPr>
              <a:t>employees,</a:t>
            </a:r>
            <a:r>
              <a:rPr sz="2100" spc="35" dirty="0">
                <a:latin typeface="Calibri"/>
                <a:cs typeface="Calibri"/>
              </a:rPr>
              <a:t> </a:t>
            </a:r>
            <a:r>
              <a:rPr sz="2100" dirty="0">
                <a:latin typeface="Calibri"/>
                <a:cs typeface="Calibri"/>
              </a:rPr>
              <a:t>their</a:t>
            </a:r>
            <a:r>
              <a:rPr sz="2100" spc="15" dirty="0">
                <a:latin typeface="Calibri"/>
                <a:cs typeface="Calibri"/>
              </a:rPr>
              <a:t> </a:t>
            </a:r>
            <a:r>
              <a:rPr sz="2100" spc="-5" dirty="0">
                <a:latin typeface="Calibri"/>
                <a:cs typeface="Calibri"/>
              </a:rPr>
              <a:t>salary</a:t>
            </a:r>
            <a:endParaRPr sz="2100">
              <a:latin typeface="Calibri"/>
              <a:cs typeface="Calibri"/>
            </a:endParaRPr>
          </a:p>
        </p:txBody>
      </p:sp>
      <p:sp>
        <p:nvSpPr>
          <p:cNvPr id="19" name="object 19"/>
          <p:cNvSpPr txBox="1"/>
          <p:nvPr/>
        </p:nvSpPr>
        <p:spPr>
          <a:xfrm>
            <a:off x="435965" y="5203697"/>
            <a:ext cx="1945005" cy="345440"/>
          </a:xfrm>
          <a:prstGeom prst="rect">
            <a:avLst/>
          </a:prstGeom>
        </p:spPr>
        <p:txBody>
          <a:bodyPr vert="horz" wrap="square" lIns="0" tIns="12700" rIns="0" bIns="0" rtlCol="0">
            <a:spAutoFit/>
          </a:bodyPr>
          <a:lstStyle/>
          <a:p>
            <a:pPr marL="12700">
              <a:lnSpc>
                <a:spcPct val="100000"/>
              </a:lnSpc>
              <a:spcBef>
                <a:spcPts val="100"/>
              </a:spcBef>
            </a:pPr>
            <a:r>
              <a:rPr sz="2100" dirty="0">
                <a:latin typeface="Calibri"/>
                <a:cs typeface="Calibri"/>
              </a:rPr>
              <a:t>and</a:t>
            </a:r>
            <a:r>
              <a:rPr sz="2100" spc="-60" dirty="0">
                <a:latin typeface="Calibri"/>
                <a:cs typeface="Calibri"/>
              </a:rPr>
              <a:t> </a:t>
            </a:r>
            <a:r>
              <a:rPr sz="2100" spc="-10" dirty="0">
                <a:latin typeface="Calibri"/>
                <a:cs typeface="Calibri"/>
              </a:rPr>
              <a:t>display</a:t>
            </a:r>
            <a:r>
              <a:rPr sz="2100" spc="-40" dirty="0">
                <a:latin typeface="Calibri"/>
                <a:cs typeface="Calibri"/>
              </a:rPr>
              <a:t> </a:t>
            </a:r>
            <a:r>
              <a:rPr sz="2100" spc="-5" dirty="0">
                <a:latin typeface="Calibri"/>
                <a:cs typeface="Calibri"/>
              </a:rPr>
              <a:t>them.</a:t>
            </a:r>
            <a:endParaRPr sz="2100">
              <a:latin typeface="Calibri"/>
              <a:cs typeface="Calibri"/>
            </a:endParaRPr>
          </a:p>
        </p:txBody>
      </p:sp>
      <p:sp>
        <p:nvSpPr>
          <p:cNvPr id="20" name="object 20"/>
          <p:cNvSpPr txBox="1"/>
          <p:nvPr/>
        </p:nvSpPr>
        <p:spPr>
          <a:xfrm>
            <a:off x="364642" y="5948273"/>
            <a:ext cx="8484870" cy="666115"/>
          </a:xfrm>
          <a:prstGeom prst="rect">
            <a:avLst/>
          </a:prstGeom>
        </p:spPr>
        <p:txBody>
          <a:bodyPr vert="horz" wrap="square" lIns="0" tIns="12700" rIns="0" bIns="0" rtlCol="0">
            <a:spAutoFit/>
          </a:bodyPr>
          <a:lstStyle/>
          <a:p>
            <a:pPr marL="12700">
              <a:lnSpc>
                <a:spcPct val="100000"/>
              </a:lnSpc>
              <a:spcBef>
                <a:spcPts val="100"/>
              </a:spcBef>
            </a:pPr>
            <a:r>
              <a:rPr sz="2100" spc="-5" dirty="0">
                <a:latin typeface="Calibri"/>
                <a:cs typeface="Calibri"/>
              </a:rPr>
              <a:t>Dictionary:</a:t>
            </a:r>
            <a:r>
              <a:rPr sz="2100" spc="-10" dirty="0">
                <a:latin typeface="Calibri"/>
                <a:cs typeface="Calibri"/>
              </a:rPr>
              <a:t> concept</a:t>
            </a:r>
            <a:r>
              <a:rPr sz="2100" spc="5" dirty="0">
                <a:latin typeface="Calibri"/>
                <a:cs typeface="Calibri"/>
              </a:rPr>
              <a:t> </a:t>
            </a:r>
            <a:r>
              <a:rPr sz="2100" spc="-5" dirty="0">
                <a:latin typeface="Calibri"/>
                <a:cs typeface="Calibri"/>
              </a:rPr>
              <a:t>of </a:t>
            </a:r>
            <a:r>
              <a:rPr sz="2100" spc="-15" dirty="0">
                <a:latin typeface="Calibri"/>
                <a:cs typeface="Calibri"/>
              </a:rPr>
              <a:t>key-value</a:t>
            </a:r>
            <a:r>
              <a:rPr sz="2100" spc="-5" dirty="0">
                <a:latin typeface="Calibri"/>
                <a:cs typeface="Calibri"/>
              </a:rPr>
              <a:t> </a:t>
            </a:r>
            <a:r>
              <a:rPr sz="2100" spc="-40" dirty="0">
                <a:latin typeface="Calibri"/>
                <a:cs typeface="Calibri"/>
              </a:rPr>
              <a:t>pair,</a:t>
            </a:r>
            <a:r>
              <a:rPr sz="2100" dirty="0">
                <a:latin typeface="Calibri"/>
                <a:cs typeface="Calibri"/>
              </a:rPr>
              <a:t> </a:t>
            </a:r>
            <a:r>
              <a:rPr sz="2100" spc="-5" dirty="0">
                <a:latin typeface="Calibri"/>
                <a:cs typeface="Calibri"/>
              </a:rPr>
              <a:t>creating,</a:t>
            </a:r>
            <a:r>
              <a:rPr sz="2100" spc="10" dirty="0">
                <a:latin typeface="Calibri"/>
                <a:cs typeface="Calibri"/>
              </a:rPr>
              <a:t> </a:t>
            </a:r>
            <a:r>
              <a:rPr sz="2100" dirty="0">
                <a:latin typeface="Calibri"/>
                <a:cs typeface="Calibri"/>
              </a:rPr>
              <a:t>initializing,</a:t>
            </a:r>
            <a:r>
              <a:rPr sz="2100" spc="20" dirty="0">
                <a:latin typeface="Calibri"/>
                <a:cs typeface="Calibri"/>
              </a:rPr>
              <a:t> </a:t>
            </a:r>
            <a:r>
              <a:rPr sz="2100" spc="-15" dirty="0">
                <a:latin typeface="Calibri"/>
                <a:cs typeface="Calibri"/>
              </a:rPr>
              <a:t>traversing,</a:t>
            </a:r>
            <a:r>
              <a:rPr sz="2100" spc="20" dirty="0">
                <a:latin typeface="Calibri"/>
                <a:cs typeface="Calibri"/>
              </a:rPr>
              <a:t> </a:t>
            </a:r>
            <a:r>
              <a:rPr sz="2100" spc="-5" dirty="0">
                <a:latin typeface="Calibri"/>
                <a:cs typeface="Calibri"/>
              </a:rPr>
              <a:t>updating</a:t>
            </a:r>
            <a:endParaRPr sz="2100">
              <a:latin typeface="Calibri"/>
              <a:cs typeface="Calibri"/>
            </a:endParaRPr>
          </a:p>
          <a:p>
            <a:pPr marL="12700">
              <a:lnSpc>
                <a:spcPct val="100000"/>
              </a:lnSpc>
            </a:pPr>
            <a:r>
              <a:rPr sz="2100" dirty="0">
                <a:latin typeface="Calibri"/>
                <a:cs typeface="Calibri"/>
              </a:rPr>
              <a:t>and</a:t>
            </a:r>
            <a:r>
              <a:rPr sz="2100" spc="-20" dirty="0">
                <a:latin typeface="Calibri"/>
                <a:cs typeface="Calibri"/>
              </a:rPr>
              <a:t> </a:t>
            </a:r>
            <a:r>
              <a:rPr sz="2100" spc="-5" dirty="0">
                <a:latin typeface="Calibri"/>
                <a:cs typeface="Calibri"/>
              </a:rPr>
              <a:t>deleting</a:t>
            </a:r>
            <a:r>
              <a:rPr sz="2100" spc="10" dirty="0">
                <a:latin typeface="Calibri"/>
                <a:cs typeface="Calibri"/>
              </a:rPr>
              <a:t> </a:t>
            </a:r>
            <a:r>
              <a:rPr sz="2100" spc="-5" dirty="0">
                <a:latin typeface="Calibri"/>
                <a:cs typeface="Calibri"/>
              </a:rPr>
              <a:t>elements,</a:t>
            </a:r>
            <a:r>
              <a:rPr sz="2100" spc="20" dirty="0">
                <a:latin typeface="Calibri"/>
                <a:cs typeface="Calibri"/>
              </a:rPr>
              <a:t> </a:t>
            </a:r>
            <a:r>
              <a:rPr sz="2100" spc="-5" dirty="0">
                <a:latin typeface="Calibri"/>
                <a:cs typeface="Calibri"/>
              </a:rPr>
              <a:t>dictionary</a:t>
            </a:r>
            <a:r>
              <a:rPr sz="2100" dirty="0">
                <a:latin typeface="Calibri"/>
                <a:cs typeface="Calibri"/>
              </a:rPr>
              <a:t> </a:t>
            </a:r>
            <a:r>
              <a:rPr sz="2100" spc="-5" dirty="0">
                <a:latin typeface="Calibri"/>
                <a:cs typeface="Calibri"/>
              </a:rPr>
              <a:t>methods</a:t>
            </a:r>
            <a:r>
              <a:rPr sz="2100" spc="5" dirty="0">
                <a:latin typeface="Calibri"/>
                <a:cs typeface="Calibri"/>
              </a:rPr>
              <a:t> </a:t>
            </a:r>
            <a:r>
              <a:rPr sz="2100" dirty="0">
                <a:latin typeface="Calibri"/>
                <a:cs typeface="Calibri"/>
              </a:rPr>
              <a:t>and</a:t>
            </a:r>
            <a:r>
              <a:rPr sz="2100" spc="-15" dirty="0">
                <a:latin typeface="Calibri"/>
                <a:cs typeface="Calibri"/>
              </a:rPr>
              <a:t> </a:t>
            </a:r>
            <a:r>
              <a:rPr sz="2100" dirty="0">
                <a:latin typeface="Calibri"/>
                <a:cs typeface="Calibri"/>
              </a:rPr>
              <a:t>built-in</a:t>
            </a:r>
            <a:r>
              <a:rPr sz="2100" spc="-10" dirty="0">
                <a:latin typeface="Calibri"/>
                <a:cs typeface="Calibri"/>
              </a:rPr>
              <a:t> functions</a:t>
            </a:r>
            <a:endParaRPr sz="2100">
              <a:latin typeface="Calibri"/>
              <a:cs typeface="Calibri"/>
            </a:endParaRPr>
          </a:p>
        </p:txBody>
      </p:sp>
      <p:sp>
        <p:nvSpPr>
          <p:cNvPr id="21" name="object 21"/>
          <p:cNvSpPr txBox="1"/>
          <p:nvPr/>
        </p:nvSpPr>
        <p:spPr>
          <a:xfrm>
            <a:off x="3293490" y="5364505"/>
            <a:ext cx="2493010" cy="584835"/>
          </a:xfrm>
          <a:prstGeom prst="rect">
            <a:avLst/>
          </a:prstGeom>
          <a:solidFill>
            <a:srgbClr val="EDEBE0"/>
          </a:solidFill>
        </p:spPr>
        <p:txBody>
          <a:bodyPr vert="horz" wrap="square" lIns="0" tIns="21590" rIns="0" bIns="0" rtlCol="0">
            <a:spAutoFit/>
          </a:bodyPr>
          <a:lstStyle/>
          <a:p>
            <a:pPr marL="91440">
              <a:lnSpc>
                <a:spcPct val="100000"/>
              </a:lnSpc>
              <a:spcBef>
                <a:spcPts val="170"/>
              </a:spcBef>
            </a:pPr>
            <a:r>
              <a:rPr sz="3200" b="1" u="heavy" dirty="0">
                <a:solidFill>
                  <a:srgbClr val="006FC0"/>
                </a:solidFill>
                <a:uFill>
                  <a:solidFill>
                    <a:srgbClr val="006FC0"/>
                  </a:solidFill>
                </a:uFill>
                <a:latin typeface="Calibri"/>
                <a:cs typeface="Calibri"/>
              </a:rPr>
              <a:t>XI</a:t>
            </a:r>
            <a:r>
              <a:rPr sz="3200" b="1" u="heavy" spc="-25" dirty="0">
                <a:solidFill>
                  <a:srgbClr val="006FC0"/>
                </a:solidFill>
                <a:uFill>
                  <a:solidFill>
                    <a:srgbClr val="006FC0"/>
                  </a:solidFill>
                </a:uFill>
                <a:latin typeface="Calibri"/>
                <a:cs typeface="Calibri"/>
              </a:rPr>
              <a:t> </a:t>
            </a:r>
            <a:r>
              <a:rPr sz="3200" b="1" u="heavy" spc="-10" dirty="0">
                <a:solidFill>
                  <a:srgbClr val="006FC0"/>
                </a:solidFill>
                <a:uFill>
                  <a:solidFill>
                    <a:srgbClr val="006FC0"/>
                  </a:solidFill>
                </a:uFill>
                <a:latin typeface="Calibri"/>
                <a:cs typeface="Calibri"/>
              </a:rPr>
              <a:t>IP</a:t>
            </a:r>
            <a:r>
              <a:rPr sz="3200" b="1" u="heavy" spc="-25" dirty="0">
                <a:solidFill>
                  <a:srgbClr val="006FC0"/>
                </a:solidFill>
                <a:uFill>
                  <a:solidFill>
                    <a:srgbClr val="006FC0"/>
                  </a:solidFill>
                </a:uFill>
                <a:latin typeface="Calibri"/>
                <a:cs typeface="Calibri"/>
              </a:rPr>
              <a:t> </a:t>
            </a:r>
            <a:r>
              <a:rPr sz="3200" b="1" u="heavy" spc="-5" dirty="0">
                <a:solidFill>
                  <a:srgbClr val="006FC0"/>
                </a:solidFill>
                <a:uFill>
                  <a:solidFill>
                    <a:srgbClr val="006FC0"/>
                  </a:solidFill>
                </a:uFill>
                <a:latin typeface="Calibri"/>
                <a:cs typeface="Calibri"/>
              </a:rPr>
              <a:t>2020-21</a:t>
            </a:r>
            <a:endParaRPr sz="3200">
              <a:latin typeface="Calibri"/>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7416" y="646937"/>
            <a:ext cx="2026285" cy="452120"/>
          </a:xfrm>
          <a:prstGeom prst="rect">
            <a:avLst/>
          </a:prstGeom>
        </p:spPr>
        <p:txBody>
          <a:bodyPr vert="horz" wrap="square" lIns="0" tIns="12065" rIns="0" bIns="0" rtlCol="0">
            <a:spAutoFit/>
          </a:bodyPr>
          <a:lstStyle/>
          <a:p>
            <a:pPr marL="12700">
              <a:lnSpc>
                <a:spcPct val="100000"/>
              </a:lnSpc>
              <a:spcBef>
                <a:spcPts val="95"/>
              </a:spcBef>
            </a:pPr>
            <a:r>
              <a:rPr sz="2800" u="heavy" spc="35" dirty="0">
                <a:uFill>
                  <a:solidFill>
                    <a:srgbClr val="000000"/>
                  </a:solidFill>
                </a:uFill>
                <a:latin typeface="Arial MT"/>
                <a:cs typeface="Arial MT"/>
              </a:rPr>
              <a:t>CONTENTS</a:t>
            </a:r>
            <a:endParaRPr sz="2800">
              <a:latin typeface="Arial MT"/>
              <a:cs typeface="Arial MT"/>
            </a:endParaRPr>
          </a:p>
        </p:txBody>
      </p:sp>
      <p:sp>
        <p:nvSpPr>
          <p:cNvPr id="3" name="object 3"/>
          <p:cNvSpPr/>
          <p:nvPr/>
        </p:nvSpPr>
        <p:spPr>
          <a:xfrm>
            <a:off x="-32" y="1187272"/>
            <a:ext cx="2143125" cy="4893945"/>
          </a:xfrm>
          <a:custGeom>
            <a:avLst/>
            <a:gdLst/>
            <a:ahLst/>
            <a:cxnLst/>
            <a:rect l="l" t="t" r="r" b="b"/>
            <a:pathLst>
              <a:path w="2143125" h="4893945">
                <a:moveTo>
                  <a:pt x="2143125" y="0"/>
                </a:moveTo>
                <a:lnTo>
                  <a:pt x="0" y="0"/>
                </a:lnTo>
                <a:lnTo>
                  <a:pt x="0" y="4893691"/>
                </a:lnTo>
                <a:lnTo>
                  <a:pt x="2143125" y="4893691"/>
                </a:lnTo>
                <a:lnTo>
                  <a:pt x="2143125" y="0"/>
                </a:lnTo>
                <a:close/>
              </a:path>
            </a:pathLst>
          </a:custGeom>
          <a:solidFill>
            <a:srgbClr val="252525"/>
          </a:solidFill>
        </p:spPr>
        <p:txBody>
          <a:bodyPr wrap="square" lIns="0" tIns="0" rIns="0" bIns="0" rtlCol="0"/>
          <a:lstStyle/>
          <a:p>
            <a:endParaRPr/>
          </a:p>
        </p:txBody>
      </p:sp>
      <p:sp>
        <p:nvSpPr>
          <p:cNvPr id="4" name="object 4"/>
          <p:cNvSpPr txBox="1"/>
          <p:nvPr/>
        </p:nvSpPr>
        <p:spPr>
          <a:xfrm>
            <a:off x="78739" y="1203782"/>
            <a:ext cx="1953895" cy="4783455"/>
          </a:xfrm>
          <a:prstGeom prst="rect">
            <a:avLst/>
          </a:prstGeom>
        </p:spPr>
        <p:txBody>
          <a:bodyPr vert="horz" wrap="square" lIns="0" tIns="13335" rIns="0" bIns="0" rtlCol="0">
            <a:spAutoFit/>
          </a:bodyPr>
          <a:lstStyle/>
          <a:p>
            <a:pPr marL="12700">
              <a:lnSpc>
                <a:spcPct val="100000"/>
              </a:lnSpc>
              <a:spcBef>
                <a:spcPts val="105"/>
              </a:spcBef>
            </a:pPr>
            <a:r>
              <a:rPr sz="2000" b="1" u="heavy" spc="-5" dirty="0">
                <a:solidFill>
                  <a:srgbClr val="FFC000"/>
                </a:solidFill>
                <a:uFill>
                  <a:solidFill>
                    <a:srgbClr val="FFC000"/>
                  </a:solidFill>
                </a:uFill>
                <a:latin typeface="Calibri"/>
                <a:cs typeface="Calibri"/>
              </a:rPr>
              <a:t>Introduction</a:t>
            </a:r>
            <a:r>
              <a:rPr sz="2000" b="1" u="heavy" spc="-60" dirty="0">
                <a:solidFill>
                  <a:srgbClr val="FFC000"/>
                </a:solidFill>
                <a:uFill>
                  <a:solidFill>
                    <a:srgbClr val="FFC000"/>
                  </a:solidFill>
                </a:uFill>
                <a:latin typeface="Calibri"/>
                <a:cs typeface="Calibri"/>
              </a:rPr>
              <a:t> </a:t>
            </a:r>
            <a:r>
              <a:rPr sz="2000" b="1" u="heavy" dirty="0">
                <a:solidFill>
                  <a:srgbClr val="FFC000"/>
                </a:solidFill>
                <a:uFill>
                  <a:solidFill>
                    <a:srgbClr val="FFC000"/>
                  </a:solidFill>
                </a:uFill>
                <a:latin typeface="Calibri"/>
                <a:cs typeface="Calibri"/>
              </a:rPr>
              <a:t>:</a:t>
            </a:r>
            <a:endParaRPr sz="2000">
              <a:latin typeface="Calibri"/>
              <a:cs typeface="Calibri"/>
            </a:endParaRPr>
          </a:p>
          <a:p>
            <a:pPr marL="12700" marR="1067435">
              <a:lnSpc>
                <a:spcPct val="100000"/>
              </a:lnSpc>
              <a:spcBef>
                <a:spcPts val="30"/>
              </a:spcBef>
            </a:pPr>
            <a:r>
              <a:rPr sz="1600" spc="-10" dirty="0">
                <a:solidFill>
                  <a:srgbClr val="FFC000"/>
                </a:solidFill>
                <a:latin typeface="Calibri"/>
                <a:cs typeface="Calibri"/>
              </a:rPr>
              <a:t>D</a:t>
            </a:r>
            <a:r>
              <a:rPr sz="1600" spc="-20" dirty="0">
                <a:solidFill>
                  <a:srgbClr val="FFC000"/>
                </a:solidFill>
                <a:latin typeface="Calibri"/>
                <a:cs typeface="Calibri"/>
              </a:rPr>
              <a:t>e</a:t>
            </a:r>
            <a:r>
              <a:rPr sz="1600" spc="-5" dirty="0">
                <a:solidFill>
                  <a:srgbClr val="FFC000"/>
                </a:solidFill>
                <a:latin typeface="Calibri"/>
                <a:cs typeface="Calibri"/>
              </a:rPr>
              <a:t>fi</a:t>
            </a:r>
            <a:r>
              <a:rPr sz="1600" spc="-10" dirty="0">
                <a:solidFill>
                  <a:srgbClr val="FFC000"/>
                </a:solidFill>
                <a:latin typeface="Calibri"/>
                <a:cs typeface="Calibri"/>
              </a:rPr>
              <a:t>n</a:t>
            </a:r>
            <a:r>
              <a:rPr sz="1600" spc="-5" dirty="0">
                <a:solidFill>
                  <a:srgbClr val="FFC000"/>
                </a:solidFill>
                <a:latin typeface="Calibri"/>
                <a:cs typeface="Calibri"/>
              </a:rPr>
              <a:t>iti</a:t>
            </a:r>
            <a:r>
              <a:rPr sz="1600" spc="-10" dirty="0">
                <a:solidFill>
                  <a:srgbClr val="FFC000"/>
                </a:solidFill>
                <a:latin typeface="Calibri"/>
                <a:cs typeface="Calibri"/>
              </a:rPr>
              <a:t>on,  Creation,</a:t>
            </a:r>
            <a:endParaRPr sz="1600">
              <a:latin typeface="Calibri"/>
              <a:cs typeface="Calibri"/>
            </a:endParaRPr>
          </a:p>
          <a:p>
            <a:pPr marL="12700" marR="276225">
              <a:lnSpc>
                <a:spcPct val="100000"/>
              </a:lnSpc>
            </a:pPr>
            <a:r>
              <a:rPr sz="1600" spc="-5" dirty="0">
                <a:solidFill>
                  <a:srgbClr val="FFC000"/>
                </a:solidFill>
                <a:latin typeface="Calibri"/>
                <a:cs typeface="Calibri"/>
              </a:rPr>
              <a:t>Accessing </a:t>
            </a:r>
            <a:r>
              <a:rPr sz="1600" spc="-10" dirty="0">
                <a:solidFill>
                  <a:srgbClr val="FFC000"/>
                </a:solidFill>
                <a:latin typeface="Calibri"/>
                <a:cs typeface="Calibri"/>
              </a:rPr>
              <a:t>elements, </a:t>
            </a:r>
            <a:r>
              <a:rPr sz="1600" spc="-350" dirty="0">
                <a:solidFill>
                  <a:srgbClr val="FFC000"/>
                </a:solidFill>
                <a:latin typeface="Calibri"/>
                <a:cs typeface="Calibri"/>
              </a:rPr>
              <a:t> </a:t>
            </a:r>
            <a:r>
              <a:rPr sz="1600" spc="-5" dirty="0">
                <a:solidFill>
                  <a:srgbClr val="FFC000"/>
                </a:solidFill>
                <a:latin typeface="Calibri"/>
                <a:cs typeface="Calibri"/>
              </a:rPr>
              <a:t>Add</a:t>
            </a:r>
            <a:r>
              <a:rPr sz="1600" spc="350" dirty="0">
                <a:solidFill>
                  <a:srgbClr val="FFC000"/>
                </a:solidFill>
                <a:latin typeface="Calibri"/>
                <a:cs typeface="Calibri"/>
              </a:rPr>
              <a:t> </a:t>
            </a:r>
            <a:r>
              <a:rPr sz="1600" spc="-5" dirty="0">
                <a:solidFill>
                  <a:srgbClr val="FFC000"/>
                </a:solidFill>
                <a:latin typeface="Calibri"/>
                <a:cs typeface="Calibri"/>
              </a:rPr>
              <a:t>an </a:t>
            </a:r>
            <a:r>
              <a:rPr sz="1600" spc="-10" dirty="0">
                <a:solidFill>
                  <a:srgbClr val="FFC000"/>
                </a:solidFill>
                <a:latin typeface="Calibri"/>
                <a:cs typeface="Calibri"/>
              </a:rPr>
              <a:t>item, </a:t>
            </a:r>
            <a:r>
              <a:rPr sz="1600" spc="-5" dirty="0">
                <a:solidFill>
                  <a:srgbClr val="FFC000"/>
                </a:solidFill>
                <a:latin typeface="Calibri"/>
                <a:cs typeface="Calibri"/>
              </a:rPr>
              <a:t> </a:t>
            </a:r>
            <a:r>
              <a:rPr sz="1600" dirty="0">
                <a:solidFill>
                  <a:srgbClr val="FFC000"/>
                </a:solidFill>
                <a:latin typeface="Calibri"/>
                <a:cs typeface="Calibri"/>
              </a:rPr>
              <a:t>Modify </a:t>
            </a:r>
            <a:r>
              <a:rPr sz="1600" spc="-5" dirty="0">
                <a:solidFill>
                  <a:srgbClr val="FFC000"/>
                </a:solidFill>
                <a:latin typeface="Calibri"/>
                <a:cs typeface="Calibri"/>
              </a:rPr>
              <a:t>an item, </a:t>
            </a:r>
            <a:r>
              <a:rPr sz="1600" dirty="0">
                <a:solidFill>
                  <a:srgbClr val="FFC000"/>
                </a:solidFill>
                <a:latin typeface="Calibri"/>
                <a:cs typeface="Calibri"/>
              </a:rPr>
              <a:t> </a:t>
            </a:r>
            <a:r>
              <a:rPr sz="1600" spc="-25" dirty="0">
                <a:solidFill>
                  <a:srgbClr val="FFC000"/>
                </a:solidFill>
                <a:latin typeface="Calibri"/>
                <a:cs typeface="Calibri"/>
              </a:rPr>
              <a:t>Traversal,</a:t>
            </a:r>
            <a:endParaRPr sz="1600">
              <a:latin typeface="Calibri"/>
              <a:cs typeface="Calibri"/>
            </a:endParaRPr>
          </a:p>
          <a:p>
            <a:pPr marL="12700" marR="5080">
              <a:lnSpc>
                <a:spcPct val="100000"/>
              </a:lnSpc>
            </a:pPr>
            <a:r>
              <a:rPr sz="1600" spc="-10" dirty="0">
                <a:solidFill>
                  <a:srgbClr val="FFC000"/>
                </a:solidFill>
                <a:latin typeface="Calibri"/>
                <a:cs typeface="Calibri"/>
              </a:rPr>
              <a:t>Membership </a:t>
            </a:r>
            <a:r>
              <a:rPr sz="1600" spc="-15" dirty="0">
                <a:solidFill>
                  <a:srgbClr val="FFC000"/>
                </a:solidFill>
                <a:latin typeface="Calibri"/>
                <a:cs typeface="Calibri"/>
              </a:rPr>
              <a:t>operator </a:t>
            </a:r>
            <a:r>
              <a:rPr sz="1600" spc="-10" dirty="0">
                <a:solidFill>
                  <a:srgbClr val="FFC000"/>
                </a:solidFill>
                <a:latin typeface="Calibri"/>
                <a:cs typeface="Calibri"/>
              </a:rPr>
              <a:t> </a:t>
            </a:r>
            <a:r>
              <a:rPr sz="1800" b="1" u="heavy" dirty="0">
                <a:solidFill>
                  <a:srgbClr val="FFFF00"/>
                </a:solidFill>
                <a:uFill>
                  <a:solidFill>
                    <a:srgbClr val="FFFF00"/>
                  </a:solidFill>
                </a:uFill>
                <a:latin typeface="Calibri"/>
                <a:cs typeface="Calibri"/>
              </a:rPr>
              <a:t>F</a:t>
            </a:r>
            <a:r>
              <a:rPr sz="1800" b="1" u="heavy" spc="5" dirty="0">
                <a:solidFill>
                  <a:srgbClr val="FFFF00"/>
                </a:solidFill>
                <a:uFill>
                  <a:solidFill>
                    <a:srgbClr val="FFFF00"/>
                  </a:solidFill>
                </a:uFill>
                <a:latin typeface="Calibri"/>
                <a:cs typeface="Calibri"/>
              </a:rPr>
              <a:t>u</a:t>
            </a:r>
            <a:r>
              <a:rPr sz="1800" b="1" u="heavy" dirty="0">
                <a:solidFill>
                  <a:srgbClr val="FFFF00"/>
                </a:solidFill>
                <a:uFill>
                  <a:solidFill>
                    <a:srgbClr val="FFFF00"/>
                  </a:solidFill>
                </a:uFill>
                <a:latin typeface="Calibri"/>
                <a:cs typeface="Calibri"/>
              </a:rPr>
              <a:t>n</a:t>
            </a:r>
            <a:r>
              <a:rPr sz="1800" b="1" u="heavy" spc="-5" dirty="0">
                <a:solidFill>
                  <a:srgbClr val="FFFF00"/>
                </a:solidFill>
                <a:uFill>
                  <a:solidFill>
                    <a:srgbClr val="FFFF00"/>
                  </a:solidFill>
                </a:uFill>
                <a:latin typeface="Calibri"/>
                <a:cs typeface="Calibri"/>
              </a:rPr>
              <a:t>ction</a:t>
            </a:r>
            <a:r>
              <a:rPr sz="1800" b="1" u="heavy" spc="-10" dirty="0">
                <a:solidFill>
                  <a:srgbClr val="FFFF00"/>
                </a:solidFill>
                <a:uFill>
                  <a:solidFill>
                    <a:srgbClr val="FFFF00"/>
                  </a:solidFill>
                </a:uFill>
                <a:latin typeface="Calibri"/>
                <a:cs typeface="Calibri"/>
              </a:rPr>
              <a:t>s</a:t>
            </a:r>
            <a:r>
              <a:rPr sz="1800" b="1" u="heavy" spc="-5" dirty="0">
                <a:solidFill>
                  <a:srgbClr val="FFFF00"/>
                </a:solidFill>
                <a:uFill>
                  <a:solidFill>
                    <a:srgbClr val="FFFF00"/>
                  </a:solidFill>
                </a:uFill>
                <a:latin typeface="Calibri"/>
                <a:cs typeface="Calibri"/>
              </a:rPr>
              <a:t>/</a:t>
            </a:r>
            <a:r>
              <a:rPr sz="1800" b="1" u="heavy" dirty="0">
                <a:solidFill>
                  <a:srgbClr val="FFFF00"/>
                </a:solidFill>
                <a:uFill>
                  <a:solidFill>
                    <a:srgbClr val="FFFF00"/>
                  </a:solidFill>
                </a:uFill>
                <a:latin typeface="Calibri"/>
                <a:cs typeface="Calibri"/>
              </a:rPr>
              <a:t>M</a:t>
            </a:r>
            <a:r>
              <a:rPr sz="1800" b="1" u="heavy" spc="-10" dirty="0">
                <a:solidFill>
                  <a:srgbClr val="FFFF00"/>
                </a:solidFill>
                <a:uFill>
                  <a:solidFill>
                    <a:srgbClr val="FFFF00"/>
                  </a:solidFill>
                </a:uFill>
                <a:latin typeface="Calibri"/>
                <a:cs typeface="Calibri"/>
              </a:rPr>
              <a:t>e</a:t>
            </a:r>
            <a:r>
              <a:rPr sz="1800" b="1" u="heavy" dirty="0">
                <a:solidFill>
                  <a:srgbClr val="FFFF00"/>
                </a:solidFill>
                <a:uFill>
                  <a:solidFill>
                    <a:srgbClr val="FFFF00"/>
                  </a:solidFill>
                </a:uFill>
                <a:latin typeface="Calibri"/>
                <a:cs typeface="Calibri"/>
              </a:rPr>
              <a:t>t</a:t>
            </a:r>
            <a:r>
              <a:rPr sz="1800" b="1" u="heavy" spc="-10" dirty="0">
                <a:solidFill>
                  <a:srgbClr val="FFFF00"/>
                </a:solidFill>
                <a:uFill>
                  <a:solidFill>
                    <a:srgbClr val="FFFF00"/>
                  </a:solidFill>
                </a:uFill>
                <a:latin typeface="Calibri"/>
                <a:cs typeface="Calibri"/>
              </a:rPr>
              <a:t>ho</a:t>
            </a:r>
            <a:r>
              <a:rPr sz="1800" b="1" u="heavy" dirty="0">
                <a:solidFill>
                  <a:srgbClr val="FFFF00"/>
                </a:solidFill>
                <a:uFill>
                  <a:solidFill>
                    <a:srgbClr val="FFFF00"/>
                  </a:solidFill>
                </a:uFill>
                <a:latin typeface="Calibri"/>
                <a:cs typeface="Calibri"/>
              </a:rPr>
              <a:t>d</a:t>
            </a:r>
            <a:r>
              <a:rPr sz="1800" b="1" u="heavy" spc="-15" dirty="0">
                <a:solidFill>
                  <a:srgbClr val="FFFF00"/>
                </a:solidFill>
                <a:uFill>
                  <a:solidFill>
                    <a:srgbClr val="FFFF00"/>
                  </a:solidFill>
                </a:uFill>
                <a:latin typeface="Calibri"/>
                <a:cs typeface="Calibri"/>
              </a:rPr>
              <a:t>s</a:t>
            </a:r>
            <a:r>
              <a:rPr sz="1800" b="1" u="heavy" dirty="0">
                <a:solidFill>
                  <a:srgbClr val="FFFF00"/>
                </a:solidFill>
                <a:uFill>
                  <a:solidFill>
                    <a:srgbClr val="FFFF00"/>
                  </a:solidFill>
                </a:uFill>
                <a:latin typeface="Calibri"/>
                <a:cs typeface="Calibri"/>
              </a:rPr>
              <a:t>: </a:t>
            </a:r>
            <a:r>
              <a:rPr sz="1800" b="1" dirty="0">
                <a:solidFill>
                  <a:srgbClr val="FFFF00"/>
                </a:solidFill>
                <a:latin typeface="Calibri"/>
                <a:cs typeface="Calibri"/>
              </a:rPr>
              <a:t> </a:t>
            </a:r>
            <a:r>
              <a:rPr sz="1600" spc="-5" dirty="0">
                <a:solidFill>
                  <a:srgbClr val="FFC000"/>
                </a:solidFill>
                <a:latin typeface="Calibri"/>
                <a:cs typeface="Calibri"/>
              </a:rPr>
              <a:t>len(),</a:t>
            </a:r>
            <a:r>
              <a:rPr sz="1600" spc="5" dirty="0">
                <a:solidFill>
                  <a:srgbClr val="FFC000"/>
                </a:solidFill>
                <a:latin typeface="Calibri"/>
                <a:cs typeface="Calibri"/>
              </a:rPr>
              <a:t> </a:t>
            </a:r>
            <a:r>
              <a:rPr sz="1600" spc="-5" dirty="0">
                <a:solidFill>
                  <a:srgbClr val="FFC000"/>
                </a:solidFill>
                <a:latin typeface="Calibri"/>
                <a:cs typeface="Calibri"/>
              </a:rPr>
              <a:t>dict(),</a:t>
            </a:r>
            <a:r>
              <a:rPr sz="1600" dirty="0">
                <a:solidFill>
                  <a:srgbClr val="FFC000"/>
                </a:solidFill>
                <a:latin typeface="Calibri"/>
                <a:cs typeface="Calibri"/>
              </a:rPr>
              <a:t> </a:t>
            </a:r>
            <a:r>
              <a:rPr sz="1600" spc="-20" dirty="0">
                <a:solidFill>
                  <a:srgbClr val="FFC000"/>
                </a:solidFill>
                <a:latin typeface="Calibri"/>
                <a:cs typeface="Calibri"/>
              </a:rPr>
              <a:t>keys(),</a:t>
            </a:r>
            <a:endParaRPr sz="1600">
              <a:latin typeface="Calibri"/>
              <a:cs typeface="Calibri"/>
            </a:endParaRPr>
          </a:p>
          <a:p>
            <a:pPr marL="12700">
              <a:lnSpc>
                <a:spcPts val="1870"/>
              </a:lnSpc>
            </a:pPr>
            <a:r>
              <a:rPr sz="1600" spc="-10" dirty="0">
                <a:solidFill>
                  <a:srgbClr val="FFC000"/>
                </a:solidFill>
                <a:latin typeface="Calibri"/>
                <a:cs typeface="Calibri"/>
              </a:rPr>
              <a:t>values(),</a:t>
            </a:r>
            <a:r>
              <a:rPr sz="1600" dirty="0">
                <a:solidFill>
                  <a:srgbClr val="FFC000"/>
                </a:solidFill>
                <a:latin typeface="Calibri"/>
                <a:cs typeface="Calibri"/>
              </a:rPr>
              <a:t> </a:t>
            </a:r>
            <a:r>
              <a:rPr sz="1600" spc="-10" dirty="0">
                <a:solidFill>
                  <a:srgbClr val="FFC000"/>
                </a:solidFill>
                <a:latin typeface="Calibri"/>
                <a:cs typeface="Calibri"/>
              </a:rPr>
              <a:t>items(),</a:t>
            </a:r>
            <a:r>
              <a:rPr sz="1600" spc="-5" dirty="0">
                <a:solidFill>
                  <a:srgbClr val="FFC000"/>
                </a:solidFill>
                <a:latin typeface="Calibri"/>
                <a:cs typeface="Calibri"/>
              </a:rPr>
              <a:t> </a:t>
            </a:r>
            <a:r>
              <a:rPr sz="1600" spc="-10" dirty="0">
                <a:solidFill>
                  <a:srgbClr val="FFC000"/>
                </a:solidFill>
                <a:latin typeface="Calibri"/>
                <a:cs typeface="Calibri"/>
              </a:rPr>
              <a:t>get(),</a:t>
            </a:r>
            <a:endParaRPr sz="1600">
              <a:latin typeface="Calibri"/>
              <a:cs typeface="Calibri"/>
            </a:endParaRPr>
          </a:p>
          <a:p>
            <a:pPr marL="12700">
              <a:lnSpc>
                <a:spcPts val="3790"/>
              </a:lnSpc>
            </a:pPr>
            <a:r>
              <a:rPr sz="3200" b="1" spc="-10" dirty="0">
                <a:solidFill>
                  <a:srgbClr val="FFFF00"/>
                </a:solidFill>
                <a:latin typeface="Calibri"/>
                <a:cs typeface="Calibri"/>
              </a:rPr>
              <a:t>update()</a:t>
            </a:r>
            <a:r>
              <a:rPr sz="1600" spc="-10" dirty="0">
                <a:solidFill>
                  <a:srgbClr val="FFC000"/>
                </a:solidFill>
                <a:latin typeface="Calibri"/>
                <a:cs typeface="Calibri"/>
              </a:rPr>
              <a:t>,</a:t>
            </a:r>
            <a:endParaRPr sz="1600">
              <a:latin typeface="Calibri"/>
              <a:cs typeface="Calibri"/>
            </a:endParaRPr>
          </a:p>
          <a:p>
            <a:pPr marL="12700">
              <a:lnSpc>
                <a:spcPct val="100000"/>
              </a:lnSpc>
              <a:spcBef>
                <a:spcPts val="100"/>
              </a:spcBef>
            </a:pPr>
            <a:r>
              <a:rPr sz="1600" spc="-10" dirty="0">
                <a:solidFill>
                  <a:srgbClr val="FFC000"/>
                </a:solidFill>
                <a:latin typeface="Calibri"/>
                <a:cs typeface="Calibri"/>
              </a:rPr>
              <a:t>del(),</a:t>
            </a:r>
            <a:r>
              <a:rPr sz="1600" spc="-15" dirty="0">
                <a:solidFill>
                  <a:srgbClr val="FFC000"/>
                </a:solidFill>
                <a:latin typeface="Calibri"/>
                <a:cs typeface="Calibri"/>
              </a:rPr>
              <a:t> </a:t>
            </a:r>
            <a:r>
              <a:rPr sz="1600" spc="-10" dirty="0">
                <a:solidFill>
                  <a:srgbClr val="FFC000"/>
                </a:solidFill>
                <a:latin typeface="Calibri"/>
                <a:cs typeface="Calibri"/>
              </a:rPr>
              <a:t>del, </a:t>
            </a:r>
            <a:r>
              <a:rPr sz="1600" spc="-5" dirty="0">
                <a:solidFill>
                  <a:srgbClr val="FFC000"/>
                </a:solidFill>
                <a:latin typeface="Calibri"/>
                <a:cs typeface="Calibri"/>
              </a:rPr>
              <a:t>clear(),</a:t>
            </a:r>
            <a:endParaRPr sz="1600">
              <a:latin typeface="Calibri"/>
              <a:cs typeface="Calibri"/>
            </a:endParaRPr>
          </a:p>
          <a:p>
            <a:pPr marL="12700">
              <a:lnSpc>
                <a:spcPct val="100000"/>
              </a:lnSpc>
            </a:pPr>
            <a:r>
              <a:rPr sz="1600" spc="-20" dirty="0">
                <a:solidFill>
                  <a:srgbClr val="FFC000"/>
                </a:solidFill>
                <a:latin typeface="Calibri"/>
                <a:cs typeface="Calibri"/>
              </a:rPr>
              <a:t>fromkeys(),</a:t>
            </a:r>
            <a:r>
              <a:rPr sz="1600" spc="20" dirty="0">
                <a:solidFill>
                  <a:srgbClr val="FFC000"/>
                </a:solidFill>
                <a:latin typeface="Calibri"/>
                <a:cs typeface="Calibri"/>
              </a:rPr>
              <a:t> </a:t>
            </a:r>
            <a:r>
              <a:rPr sz="1600" spc="-10" dirty="0">
                <a:solidFill>
                  <a:srgbClr val="FFC000"/>
                </a:solidFill>
                <a:latin typeface="Calibri"/>
                <a:cs typeface="Calibri"/>
              </a:rPr>
              <a:t>copy(),</a:t>
            </a:r>
            <a:endParaRPr sz="1600">
              <a:latin typeface="Calibri"/>
              <a:cs typeface="Calibri"/>
            </a:endParaRPr>
          </a:p>
          <a:p>
            <a:pPr marL="12700">
              <a:lnSpc>
                <a:spcPct val="100000"/>
              </a:lnSpc>
            </a:pPr>
            <a:r>
              <a:rPr sz="1600" spc="-10" dirty="0">
                <a:solidFill>
                  <a:srgbClr val="FFC000"/>
                </a:solidFill>
                <a:latin typeface="Calibri"/>
                <a:cs typeface="Calibri"/>
              </a:rPr>
              <a:t>pop(), popitem(),</a:t>
            </a:r>
            <a:endParaRPr sz="1600">
              <a:latin typeface="Calibri"/>
              <a:cs typeface="Calibri"/>
            </a:endParaRPr>
          </a:p>
          <a:p>
            <a:pPr marL="12700">
              <a:lnSpc>
                <a:spcPct val="100000"/>
              </a:lnSpc>
            </a:pPr>
            <a:r>
              <a:rPr sz="1600" spc="-10" dirty="0">
                <a:solidFill>
                  <a:srgbClr val="FFC000"/>
                </a:solidFill>
                <a:latin typeface="Calibri"/>
                <a:cs typeface="Calibri"/>
              </a:rPr>
              <a:t>setdefault(),</a:t>
            </a:r>
            <a:r>
              <a:rPr sz="1600" spc="-25" dirty="0">
                <a:solidFill>
                  <a:srgbClr val="FFC000"/>
                </a:solidFill>
                <a:latin typeface="Calibri"/>
                <a:cs typeface="Calibri"/>
              </a:rPr>
              <a:t> </a:t>
            </a:r>
            <a:r>
              <a:rPr sz="1600" spc="-10" dirty="0">
                <a:solidFill>
                  <a:srgbClr val="FFC000"/>
                </a:solidFill>
                <a:latin typeface="Calibri"/>
                <a:cs typeface="Calibri"/>
              </a:rPr>
              <a:t>max(),</a:t>
            </a:r>
            <a:endParaRPr sz="1600">
              <a:latin typeface="Calibri"/>
              <a:cs typeface="Calibri"/>
            </a:endParaRPr>
          </a:p>
          <a:p>
            <a:pPr marL="12700">
              <a:lnSpc>
                <a:spcPts val="1910"/>
              </a:lnSpc>
            </a:pPr>
            <a:r>
              <a:rPr sz="1600" spc="-5" dirty="0">
                <a:solidFill>
                  <a:srgbClr val="FFC000"/>
                </a:solidFill>
                <a:latin typeface="Calibri"/>
                <a:cs typeface="Calibri"/>
              </a:rPr>
              <a:t>min(),</a:t>
            </a:r>
            <a:r>
              <a:rPr sz="1600" spc="-15" dirty="0">
                <a:solidFill>
                  <a:srgbClr val="FFC000"/>
                </a:solidFill>
                <a:latin typeface="Calibri"/>
                <a:cs typeface="Calibri"/>
              </a:rPr>
              <a:t> </a:t>
            </a:r>
            <a:r>
              <a:rPr sz="1600" spc="-10" dirty="0">
                <a:solidFill>
                  <a:srgbClr val="FFC000"/>
                </a:solidFill>
                <a:latin typeface="Calibri"/>
                <a:cs typeface="Calibri"/>
              </a:rPr>
              <a:t>sorted()</a:t>
            </a:r>
            <a:r>
              <a:rPr sz="1600" spc="10" dirty="0">
                <a:solidFill>
                  <a:srgbClr val="FFC000"/>
                </a:solidFill>
                <a:latin typeface="Calibri"/>
                <a:cs typeface="Calibri"/>
              </a:rPr>
              <a:t> </a:t>
            </a:r>
            <a:r>
              <a:rPr sz="1600" spc="-5" dirty="0">
                <a:solidFill>
                  <a:srgbClr val="FFC000"/>
                </a:solidFill>
                <a:latin typeface="Calibri"/>
                <a:cs typeface="Calibri"/>
              </a:rPr>
              <a:t>;</a:t>
            </a:r>
            <a:endParaRPr sz="1600">
              <a:latin typeface="Calibri"/>
              <a:cs typeface="Calibri"/>
            </a:endParaRPr>
          </a:p>
          <a:p>
            <a:pPr marL="12700">
              <a:lnSpc>
                <a:spcPts val="2150"/>
              </a:lnSpc>
            </a:pPr>
            <a:r>
              <a:rPr sz="1800" b="1" u="heavy" spc="-10" dirty="0">
                <a:solidFill>
                  <a:srgbClr val="FFC000"/>
                </a:solidFill>
                <a:uFill>
                  <a:solidFill>
                    <a:srgbClr val="FFC000"/>
                  </a:solidFill>
                </a:uFill>
                <a:latin typeface="Calibri"/>
                <a:cs typeface="Calibri"/>
              </a:rPr>
              <a:t>Suggested</a:t>
            </a:r>
            <a:r>
              <a:rPr sz="1800" b="1" u="heavy" spc="-65" dirty="0">
                <a:solidFill>
                  <a:srgbClr val="FFC000"/>
                </a:solidFill>
                <a:uFill>
                  <a:solidFill>
                    <a:srgbClr val="FFC000"/>
                  </a:solidFill>
                </a:uFill>
                <a:latin typeface="Calibri"/>
                <a:cs typeface="Calibri"/>
              </a:rPr>
              <a:t> </a:t>
            </a:r>
            <a:r>
              <a:rPr sz="1800" b="1" u="heavy" spc="-10" dirty="0">
                <a:solidFill>
                  <a:srgbClr val="FFC000"/>
                </a:solidFill>
                <a:uFill>
                  <a:solidFill>
                    <a:srgbClr val="FFC000"/>
                  </a:solidFill>
                </a:uFill>
                <a:latin typeface="Calibri"/>
                <a:cs typeface="Calibri"/>
              </a:rPr>
              <a:t>programs</a:t>
            </a:r>
            <a:endParaRPr sz="1800">
              <a:latin typeface="Calibri"/>
              <a:cs typeface="Calibri"/>
            </a:endParaRPr>
          </a:p>
        </p:txBody>
      </p:sp>
      <p:sp>
        <p:nvSpPr>
          <p:cNvPr id="5" name="object 5"/>
          <p:cNvSpPr/>
          <p:nvPr/>
        </p:nvSpPr>
        <p:spPr>
          <a:xfrm>
            <a:off x="0" y="0"/>
            <a:ext cx="9144000" cy="643255"/>
          </a:xfrm>
          <a:custGeom>
            <a:avLst/>
            <a:gdLst/>
            <a:ahLst/>
            <a:cxnLst/>
            <a:rect l="l" t="t" r="r" b="b"/>
            <a:pathLst>
              <a:path w="9144000" h="643255">
                <a:moveTo>
                  <a:pt x="9144000" y="0"/>
                </a:moveTo>
                <a:lnTo>
                  <a:pt x="0" y="0"/>
                </a:lnTo>
                <a:lnTo>
                  <a:pt x="0" y="642912"/>
                </a:lnTo>
                <a:lnTo>
                  <a:pt x="9144000" y="642912"/>
                </a:lnTo>
                <a:lnTo>
                  <a:pt x="9144000" y="0"/>
                </a:lnTo>
                <a:close/>
              </a:path>
            </a:pathLst>
          </a:custGeom>
          <a:solidFill>
            <a:srgbClr val="252525"/>
          </a:solidFill>
        </p:spPr>
        <p:txBody>
          <a:bodyPr wrap="square" lIns="0" tIns="0" rIns="0" bIns="0" rtlCol="0"/>
          <a:lstStyle/>
          <a:p>
            <a:endParaRPr/>
          </a:p>
        </p:txBody>
      </p:sp>
      <p:sp>
        <p:nvSpPr>
          <p:cNvPr id="6" name="object 6"/>
          <p:cNvSpPr txBox="1">
            <a:spLocks noGrp="1"/>
          </p:cNvSpPr>
          <p:nvPr>
            <p:ph type="title"/>
          </p:nvPr>
        </p:nvSpPr>
        <p:spPr>
          <a:xfrm>
            <a:off x="641705" y="0"/>
            <a:ext cx="7859395" cy="635000"/>
          </a:xfrm>
          <a:prstGeom prst="rect">
            <a:avLst/>
          </a:prstGeom>
        </p:spPr>
        <p:txBody>
          <a:bodyPr vert="horz" wrap="square" lIns="0" tIns="12065" rIns="0" bIns="0" rtlCol="0">
            <a:spAutoFit/>
          </a:bodyPr>
          <a:lstStyle/>
          <a:p>
            <a:pPr marL="12700">
              <a:lnSpc>
                <a:spcPct val="100000"/>
              </a:lnSpc>
              <a:spcBef>
                <a:spcPts val="95"/>
              </a:spcBef>
            </a:pPr>
            <a:r>
              <a:rPr sz="4000" i="0" u="heavy" spc="-5" dirty="0">
                <a:solidFill>
                  <a:srgbClr val="FFC000"/>
                </a:solidFill>
                <a:uFill>
                  <a:solidFill>
                    <a:srgbClr val="FFC000"/>
                  </a:solidFill>
                </a:uFill>
                <a:latin typeface="Calibri"/>
                <a:cs typeface="Calibri"/>
              </a:rPr>
              <a:t>FUNCTIONS</a:t>
            </a:r>
            <a:r>
              <a:rPr sz="4000" i="0" u="heavy" spc="-25" dirty="0">
                <a:solidFill>
                  <a:srgbClr val="FFC000"/>
                </a:solidFill>
                <a:uFill>
                  <a:solidFill>
                    <a:srgbClr val="FFC000"/>
                  </a:solidFill>
                </a:uFill>
                <a:latin typeface="Calibri"/>
                <a:cs typeface="Calibri"/>
              </a:rPr>
              <a:t> </a:t>
            </a:r>
            <a:r>
              <a:rPr sz="4000" i="0" u="heavy" dirty="0">
                <a:solidFill>
                  <a:srgbClr val="FFC000"/>
                </a:solidFill>
                <a:uFill>
                  <a:solidFill>
                    <a:srgbClr val="FFC000"/>
                  </a:solidFill>
                </a:uFill>
                <a:latin typeface="Calibri"/>
                <a:cs typeface="Calibri"/>
              </a:rPr>
              <a:t>IN</a:t>
            </a:r>
            <a:r>
              <a:rPr sz="4000" i="0" u="heavy" spc="-20" dirty="0">
                <a:solidFill>
                  <a:srgbClr val="FFC000"/>
                </a:solidFill>
                <a:uFill>
                  <a:solidFill>
                    <a:srgbClr val="FFC000"/>
                  </a:solidFill>
                </a:uFill>
                <a:latin typeface="Calibri"/>
                <a:cs typeface="Calibri"/>
              </a:rPr>
              <a:t> </a:t>
            </a:r>
            <a:r>
              <a:rPr sz="4000" i="0" u="heavy" spc="-40" dirty="0">
                <a:solidFill>
                  <a:srgbClr val="FFC000"/>
                </a:solidFill>
                <a:uFill>
                  <a:solidFill>
                    <a:srgbClr val="FFC000"/>
                  </a:solidFill>
                </a:uFill>
                <a:latin typeface="Calibri"/>
                <a:cs typeface="Calibri"/>
              </a:rPr>
              <a:t>DICTIONARY:</a:t>
            </a:r>
            <a:r>
              <a:rPr sz="4000" i="0" u="heavy" spc="-5" dirty="0">
                <a:solidFill>
                  <a:srgbClr val="FFC000"/>
                </a:solidFill>
                <a:uFill>
                  <a:solidFill>
                    <a:srgbClr val="FFC000"/>
                  </a:solidFill>
                </a:uFill>
                <a:latin typeface="Calibri"/>
                <a:cs typeface="Calibri"/>
              </a:rPr>
              <a:t> </a:t>
            </a:r>
            <a:r>
              <a:rPr sz="4000" i="0" u="heavy" spc="-15" dirty="0">
                <a:solidFill>
                  <a:srgbClr val="FFFF00"/>
                </a:solidFill>
                <a:uFill>
                  <a:solidFill>
                    <a:srgbClr val="FFC000"/>
                  </a:solidFill>
                </a:uFill>
                <a:latin typeface="Calibri"/>
                <a:cs typeface="Calibri"/>
              </a:rPr>
              <a:t>update()</a:t>
            </a:r>
            <a:endParaRPr sz="4000">
              <a:latin typeface="Calibri"/>
              <a:cs typeface="Calibri"/>
            </a:endParaRPr>
          </a:p>
        </p:txBody>
      </p:sp>
      <p:sp>
        <p:nvSpPr>
          <p:cNvPr id="7" name="object 7"/>
          <p:cNvSpPr txBox="1"/>
          <p:nvPr/>
        </p:nvSpPr>
        <p:spPr>
          <a:xfrm>
            <a:off x="2286000" y="714413"/>
            <a:ext cx="6644005" cy="954405"/>
          </a:xfrm>
          <a:prstGeom prst="rect">
            <a:avLst/>
          </a:prstGeom>
          <a:solidFill>
            <a:srgbClr val="CCFF99"/>
          </a:solidFill>
          <a:ln w="38100">
            <a:solidFill>
              <a:srgbClr val="FFC000"/>
            </a:solidFill>
          </a:ln>
        </p:spPr>
        <p:txBody>
          <a:bodyPr vert="horz" wrap="square" lIns="0" tIns="12065" rIns="0" bIns="0" rtlCol="0">
            <a:spAutoFit/>
          </a:bodyPr>
          <a:lstStyle/>
          <a:p>
            <a:pPr marL="91440">
              <a:lnSpc>
                <a:spcPct val="100000"/>
              </a:lnSpc>
              <a:spcBef>
                <a:spcPts val="95"/>
              </a:spcBef>
            </a:pPr>
            <a:r>
              <a:rPr sz="3600" b="1" spc="-145" dirty="0">
                <a:solidFill>
                  <a:srgbClr val="C00000"/>
                </a:solidFill>
                <a:latin typeface="Times New Roman"/>
                <a:cs typeface="Times New Roman"/>
              </a:rPr>
              <a:t>update(</a:t>
            </a:r>
            <a:r>
              <a:rPr sz="3600" b="1" spc="-65" dirty="0">
                <a:solidFill>
                  <a:srgbClr val="C00000"/>
                </a:solidFill>
                <a:latin typeface="Times New Roman"/>
                <a:cs typeface="Times New Roman"/>
              </a:rPr>
              <a:t> </a:t>
            </a:r>
            <a:r>
              <a:rPr sz="3600" b="1" spc="-145" dirty="0">
                <a:solidFill>
                  <a:srgbClr val="C00000"/>
                </a:solidFill>
                <a:latin typeface="Times New Roman"/>
                <a:cs typeface="Times New Roman"/>
              </a:rPr>
              <a:t>)</a:t>
            </a:r>
            <a:endParaRPr sz="3600">
              <a:latin typeface="Times New Roman"/>
              <a:cs typeface="Times New Roman"/>
            </a:endParaRPr>
          </a:p>
          <a:p>
            <a:pPr marL="91440">
              <a:lnSpc>
                <a:spcPct val="100000"/>
              </a:lnSpc>
              <a:spcBef>
                <a:spcPts val="140"/>
              </a:spcBef>
            </a:pPr>
            <a:r>
              <a:rPr sz="2000" spc="-5" dirty="0">
                <a:latin typeface="Calibri"/>
                <a:cs typeface="Calibri"/>
              </a:rPr>
              <a:t>Updates</a:t>
            </a:r>
            <a:r>
              <a:rPr sz="2000" spc="10" dirty="0">
                <a:latin typeface="Calibri"/>
                <a:cs typeface="Calibri"/>
              </a:rPr>
              <a:t> </a:t>
            </a:r>
            <a:r>
              <a:rPr sz="2000" dirty="0">
                <a:latin typeface="Calibri"/>
                <a:cs typeface="Calibri"/>
              </a:rPr>
              <a:t>the</a:t>
            </a:r>
            <a:r>
              <a:rPr sz="2000" spc="-5" dirty="0">
                <a:latin typeface="Calibri"/>
                <a:cs typeface="Calibri"/>
              </a:rPr>
              <a:t> dictionary</a:t>
            </a:r>
            <a:r>
              <a:rPr sz="2000" dirty="0">
                <a:latin typeface="Calibri"/>
                <a:cs typeface="Calibri"/>
              </a:rPr>
              <a:t> </a:t>
            </a:r>
            <a:r>
              <a:rPr sz="2000" spc="-5" dirty="0">
                <a:latin typeface="Calibri"/>
                <a:cs typeface="Calibri"/>
              </a:rPr>
              <a:t>with</a:t>
            </a:r>
            <a:r>
              <a:rPr sz="2000" spc="5" dirty="0">
                <a:latin typeface="Calibri"/>
                <a:cs typeface="Calibri"/>
              </a:rPr>
              <a:t> </a:t>
            </a:r>
            <a:r>
              <a:rPr sz="2000" dirty="0">
                <a:latin typeface="Calibri"/>
                <a:cs typeface="Calibri"/>
              </a:rPr>
              <a:t>the</a:t>
            </a:r>
            <a:r>
              <a:rPr sz="2000" spc="-10" dirty="0">
                <a:latin typeface="Calibri"/>
                <a:cs typeface="Calibri"/>
              </a:rPr>
              <a:t> </a:t>
            </a:r>
            <a:r>
              <a:rPr sz="2000" spc="-5" dirty="0">
                <a:latin typeface="Calibri"/>
                <a:cs typeface="Calibri"/>
              </a:rPr>
              <a:t>specified</a:t>
            </a:r>
            <a:r>
              <a:rPr sz="2000" spc="20" dirty="0">
                <a:latin typeface="Calibri"/>
                <a:cs typeface="Calibri"/>
              </a:rPr>
              <a:t> </a:t>
            </a:r>
            <a:r>
              <a:rPr sz="2000" spc="-10" dirty="0">
                <a:latin typeface="Calibri"/>
                <a:cs typeface="Calibri"/>
              </a:rPr>
              <a:t>key-value</a:t>
            </a:r>
            <a:r>
              <a:rPr sz="2000" spc="-15" dirty="0">
                <a:latin typeface="Calibri"/>
                <a:cs typeface="Calibri"/>
              </a:rPr>
              <a:t> pairs.</a:t>
            </a:r>
            <a:endParaRPr sz="2000">
              <a:latin typeface="Calibri"/>
              <a:cs typeface="Calibri"/>
            </a:endParaRPr>
          </a:p>
        </p:txBody>
      </p:sp>
      <p:grpSp>
        <p:nvGrpSpPr>
          <p:cNvPr id="8" name="object 8"/>
          <p:cNvGrpSpPr/>
          <p:nvPr/>
        </p:nvGrpSpPr>
        <p:grpSpPr>
          <a:xfrm>
            <a:off x="2195448" y="1766811"/>
            <a:ext cx="6896100" cy="5019040"/>
            <a:chOff x="2195448" y="1766811"/>
            <a:chExt cx="6896100" cy="5019040"/>
          </a:xfrm>
        </p:grpSpPr>
        <p:pic>
          <p:nvPicPr>
            <p:cNvPr id="9" name="object 9"/>
            <p:cNvPicPr/>
            <p:nvPr/>
          </p:nvPicPr>
          <p:blipFill>
            <a:blip r:embed="rId2" cstate="print"/>
            <a:stretch>
              <a:fillRect/>
            </a:stretch>
          </p:blipFill>
          <p:spPr>
            <a:xfrm>
              <a:off x="2299352" y="1832760"/>
              <a:ext cx="3168995" cy="2267815"/>
            </a:xfrm>
            <a:prstGeom prst="rect">
              <a:avLst/>
            </a:prstGeom>
          </p:spPr>
        </p:pic>
        <p:pic>
          <p:nvPicPr>
            <p:cNvPr id="10" name="object 10"/>
            <p:cNvPicPr/>
            <p:nvPr/>
          </p:nvPicPr>
          <p:blipFill>
            <a:blip r:embed="rId3" cstate="print"/>
            <a:stretch>
              <a:fillRect/>
            </a:stretch>
          </p:blipFill>
          <p:spPr>
            <a:xfrm>
              <a:off x="2283144" y="4201775"/>
              <a:ext cx="3175819" cy="1811974"/>
            </a:xfrm>
            <a:prstGeom prst="rect">
              <a:avLst/>
            </a:prstGeom>
          </p:spPr>
        </p:pic>
        <p:sp>
          <p:nvSpPr>
            <p:cNvPr id="11" name="object 11"/>
            <p:cNvSpPr/>
            <p:nvPr/>
          </p:nvSpPr>
          <p:spPr>
            <a:xfrm>
              <a:off x="2214498" y="1785861"/>
              <a:ext cx="3286125" cy="4384040"/>
            </a:xfrm>
            <a:custGeom>
              <a:avLst/>
              <a:gdLst/>
              <a:ahLst/>
              <a:cxnLst/>
              <a:rect l="l" t="t" r="r" b="b"/>
              <a:pathLst>
                <a:path w="3286125" h="4384040">
                  <a:moveTo>
                    <a:pt x="0" y="4383786"/>
                  </a:moveTo>
                  <a:lnTo>
                    <a:pt x="3286125" y="4383786"/>
                  </a:lnTo>
                  <a:lnTo>
                    <a:pt x="3286125" y="0"/>
                  </a:lnTo>
                  <a:lnTo>
                    <a:pt x="0" y="0"/>
                  </a:lnTo>
                  <a:lnTo>
                    <a:pt x="0" y="4383786"/>
                  </a:lnTo>
                  <a:close/>
                </a:path>
              </a:pathLst>
            </a:custGeom>
            <a:ln w="38100">
              <a:solidFill>
                <a:srgbClr val="C00000"/>
              </a:solidFill>
            </a:ln>
          </p:spPr>
          <p:txBody>
            <a:bodyPr wrap="square" lIns="0" tIns="0" rIns="0" bIns="0" rtlCol="0"/>
            <a:lstStyle/>
            <a:p>
              <a:endParaRPr/>
            </a:p>
          </p:txBody>
        </p:sp>
        <p:pic>
          <p:nvPicPr>
            <p:cNvPr id="12" name="object 12"/>
            <p:cNvPicPr/>
            <p:nvPr/>
          </p:nvPicPr>
          <p:blipFill>
            <a:blip r:embed="rId2" cstate="print"/>
            <a:stretch>
              <a:fillRect/>
            </a:stretch>
          </p:blipFill>
          <p:spPr>
            <a:xfrm>
              <a:off x="5676028" y="1832760"/>
              <a:ext cx="3168995" cy="2267815"/>
            </a:xfrm>
            <a:prstGeom prst="rect">
              <a:avLst/>
            </a:prstGeom>
          </p:spPr>
        </p:pic>
        <p:pic>
          <p:nvPicPr>
            <p:cNvPr id="13" name="object 13"/>
            <p:cNvPicPr/>
            <p:nvPr/>
          </p:nvPicPr>
          <p:blipFill>
            <a:blip r:embed="rId4" cstate="print"/>
            <a:stretch>
              <a:fillRect/>
            </a:stretch>
          </p:blipFill>
          <p:spPr>
            <a:xfrm>
              <a:off x="5665820" y="4190190"/>
              <a:ext cx="3373514" cy="2595095"/>
            </a:xfrm>
            <a:prstGeom prst="rect">
              <a:avLst/>
            </a:prstGeom>
          </p:spPr>
        </p:pic>
        <p:sp>
          <p:nvSpPr>
            <p:cNvPr id="14" name="object 14"/>
            <p:cNvSpPr/>
            <p:nvPr/>
          </p:nvSpPr>
          <p:spPr>
            <a:xfrm>
              <a:off x="5572125" y="1785861"/>
              <a:ext cx="3500754" cy="4384040"/>
            </a:xfrm>
            <a:custGeom>
              <a:avLst/>
              <a:gdLst/>
              <a:ahLst/>
              <a:cxnLst/>
              <a:rect l="l" t="t" r="r" b="b"/>
              <a:pathLst>
                <a:path w="3500754" h="4384040">
                  <a:moveTo>
                    <a:pt x="0" y="4383786"/>
                  </a:moveTo>
                  <a:lnTo>
                    <a:pt x="3500374" y="4383786"/>
                  </a:lnTo>
                  <a:lnTo>
                    <a:pt x="3500374" y="0"/>
                  </a:lnTo>
                  <a:lnTo>
                    <a:pt x="0" y="0"/>
                  </a:lnTo>
                  <a:lnTo>
                    <a:pt x="0" y="4383786"/>
                  </a:lnTo>
                  <a:close/>
                </a:path>
              </a:pathLst>
            </a:custGeom>
            <a:ln w="38100">
              <a:solidFill>
                <a:srgbClr val="C00000"/>
              </a:solidFill>
            </a:ln>
          </p:spPr>
          <p:txBody>
            <a:bodyPr wrap="square" lIns="0" tIns="0" rIns="0" bIns="0" rtlCol="0"/>
            <a:lstStyle/>
            <a:p>
              <a:endParaRPr/>
            </a:p>
          </p:txBody>
        </p:sp>
        <p:sp>
          <p:nvSpPr>
            <p:cNvPr id="15" name="object 15"/>
            <p:cNvSpPr/>
            <p:nvPr/>
          </p:nvSpPr>
          <p:spPr>
            <a:xfrm>
              <a:off x="3905884" y="4180458"/>
              <a:ext cx="666115" cy="320675"/>
            </a:xfrm>
            <a:custGeom>
              <a:avLst/>
              <a:gdLst/>
              <a:ahLst/>
              <a:cxnLst/>
              <a:rect l="l" t="t" r="r" b="b"/>
              <a:pathLst>
                <a:path w="666114" h="320675">
                  <a:moveTo>
                    <a:pt x="160147" y="0"/>
                  </a:moveTo>
                  <a:lnTo>
                    <a:pt x="0" y="160020"/>
                  </a:lnTo>
                  <a:lnTo>
                    <a:pt x="160147" y="320167"/>
                  </a:lnTo>
                  <a:lnTo>
                    <a:pt x="160147" y="240030"/>
                  </a:lnTo>
                  <a:lnTo>
                    <a:pt x="666114" y="240030"/>
                  </a:lnTo>
                  <a:lnTo>
                    <a:pt x="666114" y="80010"/>
                  </a:lnTo>
                  <a:lnTo>
                    <a:pt x="160147" y="80010"/>
                  </a:lnTo>
                  <a:lnTo>
                    <a:pt x="160147" y="0"/>
                  </a:lnTo>
                  <a:close/>
                </a:path>
              </a:pathLst>
            </a:custGeom>
            <a:solidFill>
              <a:srgbClr val="FFFF00"/>
            </a:solidFill>
          </p:spPr>
          <p:txBody>
            <a:bodyPr wrap="square" lIns="0" tIns="0" rIns="0" bIns="0" rtlCol="0"/>
            <a:lstStyle/>
            <a:p>
              <a:endParaRPr/>
            </a:p>
          </p:txBody>
        </p:sp>
        <p:sp>
          <p:nvSpPr>
            <p:cNvPr id="16" name="object 16"/>
            <p:cNvSpPr/>
            <p:nvPr/>
          </p:nvSpPr>
          <p:spPr>
            <a:xfrm>
              <a:off x="3905884" y="4180458"/>
              <a:ext cx="666115" cy="320675"/>
            </a:xfrm>
            <a:custGeom>
              <a:avLst/>
              <a:gdLst/>
              <a:ahLst/>
              <a:cxnLst/>
              <a:rect l="l" t="t" r="r" b="b"/>
              <a:pathLst>
                <a:path w="666114" h="320675">
                  <a:moveTo>
                    <a:pt x="666114" y="80010"/>
                  </a:moveTo>
                  <a:lnTo>
                    <a:pt x="160147" y="80010"/>
                  </a:lnTo>
                  <a:lnTo>
                    <a:pt x="160147" y="0"/>
                  </a:lnTo>
                  <a:lnTo>
                    <a:pt x="0" y="160020"/>
                  </a:lnTo>
                  <a:lnTo>
                    <a:pt x="160147" y="320167"/>
                  </a:lnTo>
                  <a:lnTo>
                    <a:pt x="160147" y="240030"/>
                  </a:lnTo>
                  <a:lnTo>
                    <a:pt x="666114" y="240030"/>
                  </a:lnTo>
                  <a:lnTo>
                    <a:pt x="666114" y="80010"/>
                  </a:lnTo>
                  <a:close/>
                </a:path>
              </a:pathLst>
            </a:custGeom>
            <a:ln w="25400">
              <a:solidFill>
                <a:srgbClr val="C00000"/>
              </a:solidFill>
            </a:ln>
          </p:spPr>
          <p:txBody>
            <a:bodyPr wrap="square" lIns="0" tIns="0" rIns="0" bIns="0" rtlCol="0"/>
            <a:lstStyle/>
            <a:p>
              <a:endParaRPr/>
            </a:p>
          </p:txBody>
        </p:sp>
        <p:sp>
          <p:nvSpPr>
            <p:cNvPr id="17" name="object 17"/>
            <p:cNvSpPr/>
            <p:nvPr/>
          </p:nvSpPr>
          <p:spPr>
            <a:xfrm>
              <a:off x="7477759" y="4180458"/>
              <a:ext cx="666115" cy="320675"/>
            </a:xfrm>
            <a:custGeom>
              <a:avLst/>
              <a:gdLst/>
              <a:ahLst/>
              <a:cxnLst/>
              <a:rect l="l" t="t" r="r" b="b"/>
              <a:pathLst>
                <a:path w="666115" h="320675">
                  <a:moveTo>
                    <a:pt x="160147" y="0"/>
                  </a:moveTo>
                  <a:lnTo>
                    <a:pt x="0" y="160020"/>
                  </a:lnTo>
                  <a:lnTo>
                    <a:pt x="160147" y="320167"/>
                  </a:lnTo>
                  <a:lnTo>
                    <a:pt x="160147" y="240030"/>
                  </a:lnTo>
                  <a:lnTo>
                    <a:pt x="666115" y="240030"/>
                  </a:lnTo>
                  <a:lnTo>
                    <a:pt x="666115" y="80010"/>
                  </a:lnTo>
                  <a:lnTo>
                    <a:pt x="160147" y="80010"/>
                  </a:lnTo>
                  <a:lnTo>
                    <a:pt x="160147" y="0"/>
                  </a:lnTo>
                  <a:close/>
                </a:path>
              </a:pathLst>
            </a:custGeom>
            <a:solidFill>
              <a:srgbClr val="FFFF00"/>
            </a:solidFill>
          </p:spPr>
          <p:txBody>
            <a:bodyPr wrap="square" lIns="0" tIns="0" rIns="0" bIns="0" rtlCol="0"/>
            <a:lstStyle/>
            <a:p>
              <a:endParaRPr/>
            </a:p>
          </p:txBody>
        </p:sp>
        <p:sp>
          <p:nvSpPr>
            <p:cNvPr id="18" name="object 18"/>
            <p:cNvSpPr/>
            <p:nvPr/>
          </p:nvSpPr>
          <p:spPr>
            <a:xfrm>
              <a:off x="7477759" y="4180458"/>
              <a:ext cx="666115" cy="320675"/>
            </a:xfrm>
            <a:custGeom>
              <a:avLst/>
              <a:gdLst/>
              <a:ahLst/>
              <a:cxnLst/>
              <a:rect l="l" t="t" r="r" b="b"/>
              <a:pathLst>
                <a:path w="666115" h="320675">
                  <a:moveTo>
                    <a:pt x="666115" y="80010"/>
                  </a:moveTo>
                  <a:lnTo>
                    <a:pt x="160147" y="80010"/>
                  </a:lnTo>
                  <a:lnTo>
                    <a:pt x="160147" y="0"/>
                  </a:lnTo>
                  <a:lnTo>
                    <a:pt x="0" y="160020"/>
                  </a:lnTo>
                  <a:lnTo>
                    <a:pt x="160147" y="320167"/>
                  </a:lnTo>
                  <a:lnTo>
                    <a:pt x="160147" y="240030"/>
                  </a:lnTo>
                  <a:lnTo>
                    <a:pt x="666115" y="240030"/>
                  </a:lnTo>
                  <a:lnTo>
                    <a:pt x="666115" y="80010"/>
                  </a:lnTo>
                  <a:close/>
                </a:path>
              </a:pathLst>
            </a:custGeom>
            <a:ln w="25400">
              <a:solidFill>
                <a:srgbClr val="C00000"/>
              </a:solidFill>
            </a:ln>
          </p:spPr>
          <p:txBody>
            <a:bodyPr wrap="square" lIns="0" tIns="0" rIns="0" bIns="0" rtlCol="0"/>
            <a:lstStyle/>
            <a:p>
              <a:endParaRPr/>
            </a:p>
          </p:txBody>
        </p:sp>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0063" y="595325"/>
            <a:ext cx="2604770" cy="574675"/>
          </a:xfrm>
          <a:prstGeom prst="rect">
            <a:avLst/>
          </a:prstGeom>
        </p:spPr>
        <p:txBody>
          <a:bodyPr vert="horz" wrap="square" lIns="0" tIns="12700" rIns="0" bIns="0" rtlCol="0">
            <a:spAutoFit/>
          </a:bodyPr>
          <a:lstStyle/>
          <a:p>
            <a:pPr marL="12700">
              <a:lnSpc>
                <a:spcPct val="100000"/>
              </a:lnSpc>
              <a:spcBef>
                <a:spcPts val="100"/>
              </a:spcBef>
            </a:pPr>
            <a:r>
              <a:rPr sz="3600" u="heavy" spc="75" dirty="0">
                <a:uFill>
                  <a:solidFill>
                    <a:srgbClr val="000000"/>
                  </a:solidFill>
                </a:uFill>
                <a:latin typeface="Arial MT"/>
                <a:cs typeface="Arial MT"/>
              </a:rPr>
              <a:t>CONT</a:t>
            </a:r>
            <a:r>
              <a:rPr sz="3600" u="heavy" spc="45" dirty="0">
                <a:uFill>
                  <a:solidFill>
                    <a:srgbClr val="000000"/>
                  </a:solidFill>
                </a:uFill>
                <a:latin typeface="Arial MT"/>
                <a:cs typeface="Arial MT"/>
              </a:rPr>
              <a:t>ENTS</a:t>
            </a:r>
            <a:endParaRPr sz="3600">
              <a:latin typeface="Arial MT"/>
              <a:cs typeface="Arial MT"/>
            </a:endParaRPr>
          </a:p>
        </p:txBody>
      </p:sp>
      <p:sp>
        <p:nvSpPr>
          <p:cNvPr id="3" name="object 3"/>
          <p:cNvSpPr/>
          <p:nvPr/>
        </p:nvSpPr>
        <p:spPr>
          <a:xfrm>
            <a:off x="71405" y="1285913"/>
            <a:ext cx="2428875" cy="5232400"/>
          </a:xfrm>
          <a:custGeom>
            <a:avLst/>
            <a:gdLst/>
            <a:ahLst/>
            <a:cxnLst/>
            <a:rect l="l" t="t" r="r" b="b"/>
            <a:pathLst>
              <a:path w="2428875" h="5232400">
                <a:moveTo>
                  <a:pt x="2428875" y="0"/>
                </a:moveTo>
                <a:lnTo>
                  <a:pt x="0" y="0"/>
                </a:lnTo>
                <a:lnTo>
                  <a:pt x="0" y="5232146"/>
                </a:lnTo>
                <a:lnTo>
                  <a:pt x="2428875" y="5232146"/>
                </a:lnTo>
                <a:lnTo>
                  <a:pt x="2428875" y="0"/>
                </a:lnTo>
                <a:close/>
              </a:path>
            </a:pathLst>
          </a:custGeom>
          <a:solidFill>
            <a:srgbClr val="252525"/>
          </a:solidFill>
        </p:spPr>
        <p:txBody>
          <a:bodyPr wrap="square" lIns="0" tIns="0" rIns="0" bIns="0" rtlCol="0"/>
          <a:lstStyle/>
          <a:p>
            <a:endParaRPr/>
          </a:p>
        </p:txBody>
      </p:sp>
      <p:sp>
        <p:nvSpPr>
          <p:cNvPr id="4" name="object 4"/>
          <p:cNvSpPr txBox="1"/>
          <p:nvPr/>
        </p:nvSpPr>
        <p:spPr>
          <a:xfrm>
            <a:off x="150063" y="1299464"/>
            <a:ext cx="2260600" cy="5120640"/>
          </a:xfrm>
          <a:prstGeom prst="rect">
            <a:avLst/>
          </a:prstGeom>
        </p:spPr>
        <p:txBody>
          <a:bodyPr vert="horz" wrap="square" lIns="0" tIns="12700" rIns="0" bIns="0" rtlCol="0">
            <a:spAutoFit/>
          </a:bodyPr>
          <a:lstStyle/>
          <a:p>
            <a:pPr marL="12700">
              <a:lnSpc>
                <a:spcPct val="100000"/>
              </a:lnSpc>
              <a:spcBef>
                <a:spcPts val="100"/>
              </a:spcBef>
            </a:pPr>
            <a:r>
              <a:rPr sz="2400" b="1" u="heavy" spc="-10" dirty="0">
                <a:solidFill>
                  <a:srgbClr val="FFC000"/>
                </a:solidFill>
                <a:uFill>
                  <a:solidFill>
                    <a:srgbClr val="FFC000"/>
                  </a:solidFill>
                </a:uFill>
                <a:latin typeface="Calibri"/>
                <a:cs typeface="Calibri"/>
              </a:rPr>
              <a:t>Introduction</a:t>
            </a:r>
            <a:r>
              <a:rPr sz="2400" b="1" u="heavy" spc="-25" dirty="0">
                <a:solidFill>
                  <a:srgbClr val="FFC000"/>
                </a:solidFill>
                <a:uFill>
                  <a:solidFill>
                    <a:srgbClr val="FFC000"/>
                  </a:solidFill>
                </a:uFill>
                <a:latin typeface="Calibri"/>
                <a:cs typeface="Calibri"/>
              </a:rPr>
              <a:t> </a:t>
            </a:r>
            <a:r>
              <a:rPr sz="2400" b="1" u="heavy" dirty="0">
                <a:solidFill>
                  <a:srgbClr val="FFC000"/>
                </a:solidFill>
                <a:uFill>
                  <a:solidFill>
                    <a:srgbClr val="FFC000"/>
                  </a:solidFill>
                </a:uFill>
                <a:latin typeface="Calibri"/>
                <a:cs typeface="Calibri"/>
              </a:rPr>
              <a:t>:</a:t>
            </a:r>
            <a:endParaRPr sz="2400">
              <a:latin typeface="Calibri"/>
              <a:cs typeface="Calibri"/>
            </a:endParaRPr>
          </a:p>
          <a:p>
            <a:pPr marL="12700" marR="1267460">
              <a:lnSpc>
                <a:spcPct val="100000"/>
              </a:lnSpc>
              <a:spcBef>
                <a:spcPts val="35"/>
              </a:spcBef>
            </a:pPr>
            <a:r>
              <a:rPr sz="1800" spc="-5" dirty="0">
                <a:solidFill>
                  <a:srgbClr val="FFC000"/>
                </a:solidFill>
                <a:latin typeface="Calibri"/>
                <a:cs typeface="Calibri"/>
              </a:rPr>
              <a:t>D</a:t>
            </a:r>
            <a:r>
              <a:rPr sz="1800" spc="-15" dirty="0">
                <a:solidFill>
                  <a:srgbClr val="FFC000"/>
                </a:solidFill>
                <a:latin typeface="Calibri"/>
                <a:cs typeface="Calibri"/>
              </a:rPr>
              <a:t>e</a:t>
            </a:r>
            <a:r>
              <a:rPr sz="1800" spc="-5" dirty="0">
                <a:solidFill>
                  <a:srgbClr val="FFC000"/>
                </a:solidFill>
                <a:latin typeface="Calibri"/>
                <a:cs typeface="Calibri"/>
              </a:rPr>
              <a:t>fin</a:t>
            </a:r>
            <a:r>
              <a:rPr sz="1800" spc="-10" dirty="0">
                <a:solidFill>
                  <a:srgbClr val="FFC000"/>
                </a:solidFill>
                <a:latin typeface="Calibri"/>
                <a:cs typeface="Calibri"/>
              </a:rPr>
              <a:t>i</a:t>
            </a:r>
            <a:r>
              <a:rPr sz="1800" dirty="0">
                <a:solidFill>
                  <a:srgbClr val="FFC000"/>
                </a:solidFill>
                <a:latin typeface="Calibri"/>
                <a:cs typeface="Calibri"/>
              </a:rPr>
              <a:t>t</a:t>
            </a:r>
            <a:r>
              <a:rPr sz="1800" spc="-10" dirty="0">
                <a:solidFill>
                  <a:srgbClr val="FFC000"/>
                </a:solidFill>
                <a:latin typeface="Calibri"/>
                <a:cs typeface="Calibri"/>
              </a:rPr>
              <a:t>i</a:t>
            </a:r>
            <a:r>
              <a:rPr sz="1800" spc="-5" dirty="0">
                <a:solidFill>
                  <a:srgbClr val="FFC000"/>
                </a:solidFill>
                <a:latin typeface="Calibri"/>
                <a:cs typeface="Calibri"/>
              </a:rPr>
              <a:t>on,  </a:t>
            </a:r>
            <a:r>
              <a:rPr sz="1800" spc="-10" dirty="0">
                <a:solidFill>
                  <a:srgbClr val="FFC000"/>
                </a:solidFill>
                <a:latin typeface="Calibri"/>
                <a:cs typeface="Calibri"/>
              </a:rPr>
              <a:t>Creation,</a:t>
            </a:r>
            <a:endParaRPr sz="1800">
              <a:latin typeface="Calibri"/>
              <a:cs typeface="Calibri"/>
            </a:endParaRPr>
          </a:p>
          <a:p>
            <a:pPr marL="12700" marR="368935">
              <a:lnSpc>
                <a:spcPct val="100000"/>
              </a:lnSpc>
            </a:pPr>
            <a:r>
              <a:rPr sz="1800" spc="-5" dirty="0">
                <a:solidFill>
                  <a:srgbClr val="FFC000"/>
                </a:solidFill>
                <a:latin typeface="Calibri"/>
                <a:cs typeface="Calibri"/>
              </a:rPr>
              <a:t>Accessing elements, </a:t>
            </a:r>
            <a:r>
              <a:rPr sz="1800" spc="-395" dirty="0">
                <a:solidFill>
                  <a:srgbClr val="FFC000"/>
                </a:solidFill>
                <a:latin typeface="Calibri"/>
                <a:cs typeface="Calibri"/>
              </a:rPr>
              <a:t> </a:t>
            </a:r>
            <a:r>
              <a:rPr sz="1800" dirty="0">
                <a:solidFill>
                  <a:srgbClr val="FFC000"/>
                </a:solidFill>
                <a:latin typeface="Calibri"/>
                <a:cs typeface="Calibri"/>
              </a:rPr>
              <a:t>Add</a:t>
            </a:r>
            <a:r>
              <a:rPr sz="1800" spc="110" dirty="0">
                <a:solidFill>
                  <a:srgbClr val="FFC000"/>
                </a:solidFill>
                <a:latin typeface="Calibri"/>
                <a:cs typeface="Calibri"/>
              </a:rPr>
              <a:t> </a:t>
            </a:r>
            <a:r>
              <a:rPr sz="1800" dirty="0">
                <a:solidFill>
                  <a:srgbClr val="FFC000"/>
                </a:solidFill>
                <a:latin typeface="Calibri"/>
                <a:cs typeface="Calibri"/>
              </a:rPr>
              <a:t>an</a:t>
            </a:r>
            <a:r>
              <a:rPr sz="1800" spc="120" dirty="0">
                <a:solidFill>
                  <a:srgbClr val="FFC000"/>
                </a:solidFill>
                <a:latin typeface="Calibri"/>
                <a:cs typeface="Calibri"/>
              </a:rPr>
              <a:t> </a:t>
            </a:r>
            <a:r>
              <a:rPr sz="1800" spc="-10" dirty="0">
                <a:solidFill>
                  <a:srgbClr val="FFC000"/>
                </a:solidFill>
                <a:latin typeface="Calibri"/>
                <a:cs typeface="Calibri"/>
              </a:rPr>
              <a:t>item, </a:t>
            </a:r>
            <a:r>
              <a:rPr sz="1800" spc="-5" dirty="0">
                <a:solidFill>
                  <a:srgbClr val="FFC000"/>
                </a:solidFill>
                <a:latin typeface="Calibri"/>
                <a:cs typeface="Calibri"/>
              </a:rPr>
              <a:t> </a:t>
            </a:r>
            <a:r>
              <a:rPr sz="1800" dirty="0">
                <a:solidFill>
                  <a:srgbClr val="FFC000"/>
                </a:solidFill>
                <a:latin typeface="Calibri"/>
                <a:cs typeface="Calibri"/>
              </a:rPr>
              <a:t>Modify an </a:t>
            </a:r>
            <a:r>
              <a:rPr sz="1800" spc="-10" dirty="0">
                <a:solidFill>
                  <a:srgbClr val="FFC000"/>
                </a:solidFill>
                <a:latin typeface="Calibri"/>
                <a:cs typeface="Calibri"/>
              </a:rPr>
              <a:t>item, </a:t>
            </a:r>
            <a:r>
              <a:rPr sz="1800" spc="-5" dirty="0">
                <a:solidFill>
                  <a:srgbClr val="FFC000"/>
                </a:solidFill>
                <a:latin typeface="Calibri"/>
                <a:cs typeface="Calibri"/>
              </a:rPr>
              <a:t> </a:t>
            </a:r>
            <a:r>
              <a:rPr sz="1800" spc="-25" dirty="0">
                <a:solidFill>
                  <a:srgbClr val="FFC000"/>
                </a:solidFill>
                <a:latin typeface="Calibri"/>
                <a:cs typeface="Calibri"/>
              </a:rPr>
              <a:t>Traversal,</a:t>
            </a:r>
            <a:endParaRPr sz="1800">
              <a:latin typeface="Calibri"/>
              <a:cs typeface="Calibri"/>
            </a:endParaRPr>
          </a:p>
          <a:p>
            <a:pPr marL="12700" marR="159385" algn="just">
              <a:lnSpc>
                <a:spcPct val="100000"/>
              </a:lnSpc>
            </a:pPr>
            <a:r>
              <a:rPr sz="1800" spc="-5" dirty="0">
                <a:solidFill>
                  <a:srgbClr val="FFC000"/>
                </a:solidFill>
                <a:latin typeface="Calibri"/>
                <a:cs typeface="Calibri"/>
              </a:rPr>
              <a:t>Membership </a:t>
            </a:r>
            <a:r>
              <a:rPr sz="1800" spc="-15" dirty="0">
                <a:solidFill>
                  <a:srgbClr val="FFC000"/>
                </a:solidFill>
                <a:latin typeface="Calibri"/>
                <a:cs typeface="Calibri"/>
              </a:rPr>
              <a:t>operator </a:t>
            </a:r>
            <a:r>
              <a:rPr sz="1800" spc="-395" dirty="0">
                <a:solidFill>
                  <a:srgbClr val="FFC000"/>
                </a:solidFill>
                <a:latin typeface="Calibri"/>
                <a:cs typeface="Calibri"/>
              </a:rPr>
              <a:t> </a:t>
            </a:r>
            <a:r>
              <a:rPr sz="2000" b="1" u="heavy" spc="-5" dirty="0">
                <a:solidFill>
                  <a:srgbClr val="FFFF00"/>
                </a:solidFill>
                <a:uFill>
                  <a:solidFill>
                    <a:srgbClr val="FFFF00"/>
                  </a:solidFill>
                </a:uFill>
                <a:latin typeface="Calibri"/>
                <a:cs typeface="Calibri"/>
              </a:rPr>
              <a:t>Functions/Methods </a:t>
            </a:r>
            <a:r>
              <a:rPr sz="2000" b="1" spc="-445" dirty="0">
                <a:solidFill>
                  <a:srgbClr val="FFFF00"/>
                </a:solidFill>
                <a:latin typeface="Calibri"/>
                <a:cs typeface="Calibri"/>
              </a:rPr>
              <a:t> </a:t>
            </a:r>
            <a:r>
              <a:rPr sz="1800" spc="-5" dirty="0">
                <a:solidFill>
                  <a:srgbClr val="FFC000"/>
                </a:solidFill>
                <a:latin typeface="Calibri"/>
                <a:cs typeface="Calibri"/>
              </a:rPr>
              <a:t>len(),</a:t>
            </a:r>
            <a:r>
              <a:rPr sz="1800" spc="20" dirty="0">
                <a:solidFill>
                  <a:srgbClr val="FFC000"/>
                </a:solidFill>
                <a:latin typeface="Calibri"/>
                <a:cs typeface="Calibri"/>
              </a:rPr>
              <a:t> </a:t>
            </a:r>
            <a:r>
              <a:rPr sz="1800" spc="-5" dirty="0">
                <a:solidFill>
                  <a:srgbClr val="FFC000"/>
                </a:solidFill>
                <a:latin typeface="Calibri"/>
                <a:cs typeface="Calibri"/>
              </a:rPr>
              <a:t>dict(),</a:t>
            </a:r>
            <a:r>
              <a:rPr sz="1800" spc="30" dirty="0">
                <a:solidFill>
                  <a:srgbClr val="FFC000"/>
                </a:solidFill>
                <a:latin typeface="Calibri"/>
                <a:cs typeface="Calibri"/>
              </a:rPr>
              <a:t> </a:t>
            </a:r>
            <a:r>
              <a:rPr sz="1800" spc="-20" dirty="0">
                <a:solidFill>
                  <a:srgbClr val="FFC000"/>
                </a:solidFill>
                <a:latin typeface="Calibri"/>
                <a:cs typeface="Calibri"/>
              </a:rPr>
              <a:t>keys(),</a:t>
            </a:r>
            <a:endParaRPr sz="1800">
              <a:latin typeface="Calibri"/>
              <a:cs typeface="Calibri"/>
            </a:endParaRPr>
          </a:p>
          <a:p>
            <a:pPr marL="12700" algn="just">
              <a:lnSpc>
                <a:spcPts val="2105"/>
              </a:lnSpc>
              <a:spcBef>
                <a:spcPts val="5"/>
              </a:spcBef>
            </a:pPr>
            <a:r>
              <a:rPr sz="1800" spc="-5" dirty="0">
                <a:solidFill>
                  <a:srgbClr val="FFC000"/>
                </a:solidFill>
                <a:latin typeface="Calibri"/>
                <a:cs typeface="Calibri"/>
              </a:rPr>
              <a:t>values(),</a:t>
            </a:r>
            <a:r>
              <a:rPr sz="1800" dirty="0">
                <a:solidFill>
                  <a:srgbClr val="FFC000"/>
                </a:solidFill>
                <a:latin typeface="Calibri"/>
                <a:cs typeface="Calibri"/>
              </a:rPr>
              <a:t> </a:t>
            </a:r>
            <a:r>
              <a:rPr sz="1800" spc="-10" dirty="0">
                <a:solidFill>
                  <a:srgbClr val="FFC000"/>
                </a:solidFill>
                <a:latin typeface="Calibri"/>
                <a:cs typeface="Calibri"/>
              </a:rPr>
              <a:t>items(),</a:t>
            </a:r>
            <a:r>
              <a:rPr sz="1800" dirty="0">
                <a:solidFill>
                  <a:srgbClr val="FFC000"/>
                </a:solidFill>
                <a:latin typeface="Calibri"/>
                <a:cs typeface="Calibri"/>
              </a:rPr>
              <a:t> </a:t>
            </a:r>
            <a:r>
              <a:rPr sz="1800" spc="-10" dirty="0">
                <a:solidFill>
                  <a:srgbClr val="FFC000"/>
                </a:solidFill>
                <a:latin typeface="Calibri"/>
                <a:cs typeface="Calibri"/>
              </a:rPr>
              <a:t>get(),</a:t>
            </a:r>
            <a:endParaRPr sz="1800">
              <a:latin typeface="Calibri"/>
              <a:cs typeface="Calibri"/>
            </a:endParaRPr>
          </a:p>
          <a:p>
            <a:pPr marL="12700">
              <a:lnSpc>
                <a:spcPts val="4265"/>
              </a:lnSpc>
            </a:pPr>
            <a:r>
              <a:rPr sz="1800" spc="-10" dirty="0">
                <a:solidFill>
                  <a:srgbClr val="FFC000"/>
                </a:solidFill>
                <a:latin typeface="Calibri"/>
                <a:cs typeface="Calibri"/>
              </a:rPr>
              <a:t>update(),</a:t>
            </a:r>
            <a:r>
              <a:rPr sz="1800" spc="15" dirty="0">
                <a:solidFill>
                  <a:srgbClr val="FFC000"/>
                </a:solidFill>
                <a:latin typeface="Calibri"/>
                <a:cs typeface="Calibri"/>
              </a:rPr>
              <a:t> </a:t>
            </a:r>
            <a:r>
              <a:rPr sz="3600" b="1" spc="-5" dirty="0">
                <a:solidFill>
                  <a:srgbClr val="FFFF00"/>
                </a:solidFill>
                <a:latin typeface="Calibri"/>
                <a:cs typeface="Calibri"/>
              </a:rPr>
              <a:t>del()</a:t>
            </a:r>
            <a:r>
              <a:rPr sz="1800" spc="-5" dirty="0">
                <a:solidFill>
                  <a:srgbClr val="FFC000"/>
                </a:solidFill>
                <a:latin typeface="Calibri"/>
                <a:cs typeface="Calibri"/>
              </a:rPr>
              <a:t>,</a:t>
            </a:r>
            <a:r>
              <a:rPr sz="1800" spc="10" dirty="0">
                <a:solidFill>
                  <a:srgbClr val="FFC000"/>
                </a:solidFill>
                <a:latin typeface="Calibri"/>
                <a:cs typeface="Calibri"/>
              </a:rPr>
              <a:t> </a:t>
            </a:r>
            <a:r>
              <a:rPr sz="1800" spc="-5" dirty="0">
                <a:solidFill>
                  <a:srgbClr val="FFC000"/>
                </a:solidFill>
                <a:latin typeface="Calibri"/>
                <a:cs typeface="Calibri"/>
              </a:rPr>
              <a:t>del,</a:t>
            </a:r>
            <a:endParaRPr sz="1800">
              <a:latin typeface="Calibri"/>
              <a:cs typeface="Calibri"/>
            </a:endParaRPr>
          </a:p>
          <a:p>
            <a:pPr marL="12700">
              <a:lnSpc>
                <a:spcPct val="100000"/>
              </a:lnSpc>
              <a:spcBef>
                <a:spcPts val="110"/>
              </a:spcBef>
            </a:pPr>
            <a:r>
              <a:rPr sz="1800" spc="-5" dirty="0">
                <a:solidFill>
                  <a:srgbClr val="FFC000"/>
                </a:solidFill>
                <a:latin typeface="Calibri"/>
                <a:cs typeface="Calibri"/>
              </a:rPr>
              <a:t>clear(),</a:t>
            </a:r>
            <a:r>
              <a:rPr sz="1800" spc="-10" dirty="0">
                <a:solidFill>
                  <a:srgbClr val="FFC000"/>
                </a:solidFill>
                <a:latin typeface="Calibri"/>
                <a:cs typeface="Calibri"/>
              </a:rPr>
              <a:t> </a:t>
            </a:r>
            <a:r>
              <a:rPr sz="1800" spc="-15" dirty="0">
                <a:solidFill>
                  <a:srgbClr val="FFC000"/>
                </a:solidFill>
                <a:latin typeface="Calibri"/>
                <a:cs typeface="Calibri"/>
              </a:rPr>
              <a:t>fromkeys(),</a:t>
            </a:r>
            <a:endParaRPr sz="1800">
              <a:latin typeface="Calibri"/>
              <a:cs typeface="Calibri"/>
            </a:endParaRPr>
          </a:p>
          <a:p>
            <a:pPr marL="12700" marR="77470">
              <a:lnSpc>
                <a:spcPct val="100000"/>
              </a:lnSpc>
            </a:pPr>
            <a:r>
              <a:rPr sz="1800" spc="-10" dirty="0">
                <a:solidFill>
                  <a:srgbClr val="FFC000"/>
                </a:solidFill>
                <a:latin typeface="Calibri"/>
                <a:cs typeface="Calibri"/>
              </a:rPr>
              <a:t>copy(),</a:t>
            </a:r>
            <a:r>
              <a:rPr sz="1800" spc="25" dirty="0">
                <a:solidFill>
                  <a:srgbClr val="FFC000"/>
                </a:solidFill>
                <a:latin typeface="Calibri"/>
                <a:cs typeface="Calibri"/>
              </a:rPr>
              <a:t> </a:t>
            </a:r>
            <a:r>
              <a:rPr sz="1800" spc="-5" dirty="0">
                <a:solidFill>
                  <a:srgbClr val="FFC000"/>
                </a:solidFill>
                <a:latin typeface="Calibri"/>
                <a:cs typeface="Calibri"/>
              </a:rPr>
              <a:t>pop(), </a:t>
            </a:r>
            <a:r>
              <a:rPr sz="1800" dirty="0">
                <a:solidFill>
                  <a:srgbClr val="FFC000"/>
                </a:solidFill>
                <a:latin typeface="Calibri"/>
                <a:cs typeface="Calibri"/>
              </a:rPr>
              <a:t> </a:t>
            </a:r>
            <a:r>
              <a:rPr sz="1800" spc="-10" dirty="0">
                <a:solidFill>
                  <a:srgbClr val="FFC000"/>
                </a:solidFill>
                <a:latin typeface="Calibri"/>
                <a:cs typeface="Calibri"/>
              </a:rPr>
              <a:t>popitem(),</a:t>
            </a:r>
            <a:r>
              <a:rPr sz="1800" spc="-5" dirty="0">
                <a:solidFill>
                  <a:srgbClr val="FFC000"/>
                </a:solidFill>
                <a:latin typeface="Calibri"/>
                <a:cs typeface="Calibri"/>
              </a:rPr>
              <a:t> </a:t>
            </a:r>
            <a:r>
              <a:rPr sz="1800" spc="-10" dirty="0">
                <a:solidFill>
                  <a:srgbClr val="FFC000"/>
                </a:solidFill>
                <a:latin typeface="Calibri"/>
                <a:cs typeface="Calibri"/>
              </a:rPr>
              <a:t>setdefault(), </a:t>
            </a:r>
            <a:r>
              <a:rPr sz="1800" spc="-390" dirty="0">
                <a:solidFill>
                  <a:srgbClr val="FFC000"/>
                </a:solidFill>
                <a:latin typeface="Calibri"/>
                <a:cs typeface="Calibri"/>
              </a:rPr>
              <a:t> </a:t>
            </a:r>
            <a:r>
              <a:rPr sz="1800" spc="-10" dirty="0">
                <a:solidFill>
                  <a:srgbClr val="FFC000"/>
                </a:solidFill>
                <a:latin typeface="Calibri"/>
                <a:cs typeface="Calibri"/>
              </a:rPr>
              <a:t>max(), </a:t>
            </a:r>
            <a:r>
              <a:rPr sz="1800" spc="-5" dirty="0">
                <a:solidFill>
                  <a:srgbClr val="FFC000"/>
                </a:solidFill>
                <a:latin typeface="Calibri"/>
                <a:cs typeface="Calibri"/>
              </a:rPr>
              <a:t>min(),sorted(); </a:t>
            </a:r>
            <a:r>
              <a:rPr sz="1800" dirty="0">
                <a:solidFill>
                  <a:srgbClr val="FFC000"/>
                </a:solidFill>
                <a:latin typeface="Calibri"/>
                <a:cs typeface="Calibri"/>
              </a:rPr>
              <a:t> </a:t>
            </a:r>
            <a:r>
              <a:rPr sz="2000" b="1" u="heavy" spc="-10" dirty="0">
                <a:solidFill>
                  <a:srgbClr val="FFC000"/>
                </a:solidFill>
                <a:uFill>
                  <a:solidFill>
                    <a:srgbClr val="FFC000"/>
                  </a:solidFill>
                </a:uFill>
                <a:latin typeface="Calibri"/>
                <a:cs typeface="Calibri"/>
              </a:rPr>
              <a:t>Suggested</a:t>
            </a:r>
            <a:r>
              <a:rPr sz="2000" b="1" u="heavy" spc="-35" dirty="0">
                <a:solidFill>
                  <a:srgbClr val="FFC000"/>
                </a:solidFill>
                <a:uFill>
                  <a:solidFill>
                    <a:srgbClr val="FFC000"/>
                  </a:solidFill>
                </a:uFill>
                <a:latin typeface="Calibri"/>
                <a:cs typeface="Calibri"/>
              </a:rPr>
              <a:t> </a:t>
            </a:r>
            <a:r>
              <a:rPr sz="2000" b="1" u="heavy" spc="-10" dirty="0">
                <a:solidFill>
                  <a:srgbClr val="FFC000"/>
                </a:solidFill>
                <a:uFill>
                  <a:solidFill>
                    <a:srgbClr val="FFC000"/>
                  </a:solidFill>
                </a:uFill>
                <a:latin typeface="Calibri"/>
                <a:cs typeface="Calibri"/>
              </a:rPr>
              <a:t>programs</a:t>
            </a:r>
            <a:endParaRPr sz="2000">
              <a:latin typeface="Calibri"/>
              <a:cs typeface="Calibri"/>
            </a:endParaRPr>
          </a:p>
        </p:txBody>
      </p:sp>
      <p:sp>
        <p:nvSpPr>
          <p:cNvPr id="5" name="object 5"/>
          <p:cNvSpPr/>
          <p:nvPr/>
        </p:nvSpPr>
        <p:spPr>
          <a:xfrm>
            <a:off x="0" y="0"/>
            <a:ext cx="9144000" cy="643255"/>
          </a:xfrm>
          <a:custGeom>
            <a:avLst/>
            <a:gdLst/>
            <a:ahLst/>
            <a:cxnLst/>
            <a:rect l="l" t="t" r="r" b="b"/>
            <a:pathLst>
              <a:path w="9144000" h="643255">
                <a:moveTo>
                  <a:pt x="9144000" y="0"/>
                </a:moveTo>
                <a:lnTo>
                  <a:pt x="0" y="0"/>
                </a:lnTo>
                <a:lnTo>
                  <a:pt x="0" y="642912"/>
                </a:lnTo>
                <a:lnTo>
                  <a:pt x="9144000" y="642912"/>
                </a:lnTo>
                <a:lnTo>
                  <a:pt x="9144000" y="0"/>
                </a:lnTo>
                <a:close/>
              </a:path>
            </a:pathLst>
          </a:custGeom>
          <a:solidFill>
            <a:srgbClr val="252525"/>
          </a:solidFill>
        </p:spPr>
        <p:txBody>
          <a:bodyPr wrap="square" lIns="0" tIns="0" rIns="0" bIns="0" rtlCol="0"/>
          <a:lstStyle/>
          <a:p>
            <a:endParaRPr/>
          </a:p>
        </p:txBody>
      </p:sp>
      <p:sp>
        <p:nvSpPr>
          <p:cNvPr id="6" name="object 6"/>
          <p:cNvSpPr txBox="1">
            <a:spLocks noGrp="1"/>
          </p:cNvSpPr>
          <p:nvPr>
            <p:ph type="title"/>
          </p:nvPr>
        </p:nvSpPr>
        <p:spPr>
          <a:xfrm>
            <a:off x="1059586" y="0"/>
            <a:ext cx="7025005" cy="635000"/>
          </a:xfrm>
          <a:prstGeom prst="rect">
            <a:avLst/>
          </a:prstGeom>
        </p:spPr>
        <p:txBody>
          <a:bodyPr vert="horz" wrap="square" lIns="0" tIns="12065" rIns="0" bIns="0" rtlCol="0">
            <a:spAutoFit/>
          </a:bodyPr>
          <a:lstStyle/>
          <a:p>
            <a:pPr marL="12700">
              <a:lnSpc>
                <a:spcPct val="100000"/>
              </a:lnSpc>
              <a:spcBef>
                <a:spcPts val="95"/>
              </a:spcBef>
            </a:pPr>
            <a:r>
              <a:rPr sz="4000" i="0" u="heavy" spc="-5" dirty="0">
                <a:solidFill>
                  <a:srgbClr val="FFC000"/>
                </a:solidFill>
                <a:uFill>
                  <a:solidFill>
                    <a:srgbClr val="FFC000"/>
                  </a:solidFill>
                </a:uFill>
                <a:latin typeface="Calibri"/>
                <a:cs typeface="Calibri"/>
              </a:rPr>
              <a:t>FUNCTIONS</a:t>
            </a:r>
            <a:r>
              <a:rPr sz="4000" i="0" u="heavy" spc="-20" dirty="0">
                <a:solidFill>
                  <a:srgbClr val="FFC000"/>
                </a:solidFill>
                <a:uFill>
                  <a:solidFill>
                    <a:srgbClr val="FFC000"/>
                  </a:solidFill>
                </a:uFill>
                <a:latin typeface="Calibri"/>
                <a:cs typeface="Calibri"/>
              </a:rPr>
              <a:t> </a:t>
            </a:r>
            <a:r>
              <a:rPr sz="4000" i="0" u="heavy" dirty="0">
                <a:solidFill>
                  <a:srgbClr val="FFC000"/>
                </a:solidFill>
                <a:uFill>
                  <a:solidFill>
                    <a:srgbClr val="FFC000"/>
                  </a:solidFill>
                </a:uFill>
                <a:latin typeface="Calibri"/>
                <a:cs typeface="Calibri"/>
              </a:rPr>
              <a:t>IN</a:t>
            </a:r>
            <a:r>
              <a:rPr sz="4000" i="0" u="heavy" spc="-15" dirty="0">
                <a:solidFill>
                  <a:srgbClr val="FFC000"/>
                </a:solidFill>
                <a:uFill>
                  <a:solidFill>
                    <a:srgbClr val="FFC000"/>
                  </a:solidFill>
                </a:uFill>
                <a:latin typeface="Calibri"/>
                <a:cs typeface="Calibri"/>
              </a:rPr>
              <a:t> </a:t>
            </a:r>
            <a:r>
              <a:rPr sz="4000" i="0" u="heavy" spc="-40" dirty="0">
                <a:solidFill>
                  <a:srgbClr val="FFC000"/>
                </a:solidFill>
                <a:uFill>
                  <a:solidFill>
                    <a:srgbClr val="FFC000"/>
                  </a:solidFill>
                </a:uFill>
                <a:latin typeface="Calibri"/>
                <a:cs typeface="Calibri"/>
              </a:rPr>
              <a:t>DICTIONARY:</a:t>
            </a:r>
            <a:r>
              <a:rPr sz="4000" i="0" u="heavy" dirty="0">
                <a:solidFill>
                  <a:srgbClr val="FFC000"/>
                </a:solidFill>
                <a:uFill>
                  <a:solidFill>
                    <a:srgbClr val="FFC000"/>
                  </a:solidFill>
                </a:uFill>
                <a:latin typeface="Calibri"/>
                <a:cs typeface="Calibri"/>
              </a:rPr>
              <a:t> </a:t>
            </a:r>
            <a:r>
              <a:rPr sz="4000" i="0" u="heavy" spc="-5" dirty="0">
                <a:solidFill>
                  <a:srgbClr val="FFFF00"/>
                </a:solidFill>
                <a:uFill>
                  <a:solidFill>
                    <a:srgbClr val="FFC000"/>
                  </a:solidFill>
                </a:uFill>
                <a:latin typeface="Calibri"/>
                <a:cs typeface="Calibri"/>
              </a:rPr>
              <a:t>del()</a:t>
            </a:r>
            <a:endParaRPr sz="4000">
              <a:latin typeface="Calibri"/>
              <a:cs typeface="Calibri"/>
            </a:endParaRPr>
          </a:p>
        </p:txBody>
      </p:sp>
      <p:sp>
        <p:nvSpPr>
          <p:cNvPr id="7" name="object 7"/>
          <p:cNvSpPr txBox="1"/>
          <p:nvPr/>
        </p:nvSpPr>
        <p:spPr>
          <a:xfrm>
            <a:off x="2928873" y="928624"/>
            <a:ext cx="6072505" cy="1077595"/>
          </a:xfrm>
          <a:prstGeom prst="rect">
            <a:avLst/>
          </a:prstGeom>
          <a:solidFill>
            <a:srgbClr val="CCFF99"/>
          </a:solidFill>
          <a:ln w="38100">
            <a:solidFill>
              <a:srgbClr val="FFC000"/>
            </a:solidFill>
          </a:ln>
        </p:spPr>
        <p:txBody>
          <a:bodyPr vert="horz" wrap="square" lIns="0" tIns="8890" rIns="0" bIns="0" rtlCol="0">
            <a:spAutoFit/>
          </a:bodyPr>
          <a:lstStyle/>
          <a:p>
            <a:pPr marL="91440">
              <a:lnSpc>
                <a:spcPct val="100000"/>
              </a:lnSpc>
              <a:spcBef>
                <a:spcPts val="70"/>
              </a:spcBef>
            </a:pPr>
            <a:r>
              <a:rPr sz="4000" b="1" spc="-60" dirty="0">
                <a:solidFill>
                  <a:srgbClr val="C00000"/>
                </a:solidFill>
                <a:latin typeface="Times New Roman"/>
                <a:cs typeface="Times New Roman"/>
              </a:rPr>
              <a:t>d</a:t>
            </a:r>
            <a:r>
              <a:rPr sz="4000" b="1" spc="-40" dirty="0">
                <a:solidFill>
                  <a:srgbClr val="C00000"/>
                </a:solidFill>
                <a:latin typeface="Times New Roman"/>
                <a:cs typeface="Times New Roman"/>
              </a:rPr>
              <a:t>e</a:t>
            </a:r>
            <a:r>
              <a:rPr sz="4000" b="1" spc="-135" dirty="0">
                <a:solidFill>
                  <a:srgbClr val="C00000"/>
                </a:solidFill>
                <a:latin typeface="Times New Roman"/>
                <a:cs typeface="Times New Roman"/>
              </a:rPr>
              <a:t>l</a:t>
            </a:r>
            <a:r>
              <a:rPr sz="4000" b="1" spc="-160" dirty="0">
                <a:solidFill>
                  <a:srgbClr val="C00000"/>
                </a:solidFill>
                <a:latin typeface="Times New Roman"/>
                <a:cs typeface="Times New Roman"/>
              </a:rPr>
              <a:t>(</a:t>
            </a:r>
            <a:r>
              <a:rPr sz="4000" b="1" spc="-35" dirty="0">
                <a:solidFill>
                  <a:srgbClr val="C00000"/>
                </a:solidFill>
                <a:latin typeface="Times New Roman"/>
                <a:cs typeface="Times New Roman"/>
              </a:rPr>
              <a:t> </a:t>
            </a:r>
            <a:r>
              <a:rPr sz="4000" b="1" spc="-160" dirty="0">
                <a:solidFill>
                  <a:srgbClr val="C00000"/>
                </a:solidFill>
                <a:latin typeface="Times New Roman"/>
                <a:cs typeface="Times New Roman"/>
              </a:rPr>
              <a:t>)</a:t>
            </a:r>
            <a:r>
              <a:rPr sz="4000" b="1" spc="-380" dirty="0">
                <a:solidFill>
                  <a:srgbClr val="C00000"/>
                </a:solidFill>
                <a:latin typeface="Times New Roman"/>
                <a:cs typeface="Times New Roman"/>
              </a:rPr>
              <a:t> </a:t>
            </a:r>
            <a:r>
              <a:rPr sz="2800" b="1" spc="-55" dirty="0">
                <a:solidFill>
                  <a:srgbClr val="C00000"/>
                </a:solidFill>
                <a:latin typeface="Times New Roman"/>
                <a:cs typeface="Times New Roman"/>
              </a:rPr>
              <a:t>m</a:t>
            </a:r>
            <a:r>
              <a:rPr sz="2800" b="1" spc="-15" dirty="0">
                <a:solidFill>
                  <a:srgbClr val="C00000"/>
                </a:solidFill>
                <a:latin typeface="Times New Roman"/>
                <a:cs typeface="Times New Roman"/>
              </a:rPr>
              <a:t>e</a:t>
            </a:r>
            <a:r>
              <a:rPr sz="2800" b="1" spc="-120" dirty="0">
                <a:solidFill>
                  <a:srgbClr val="C00000"/>
                </a:solidFill>
                <a:latin typeface="Times New Roman"/>
                <a:cs typeface="Times New Roman"/>
              </a:rPr>
              <a:t>t</a:t>
            </a:r>
            <a:r>
              <a:rPr sz="2800" b="1" spc="-175" dirty="0">
                <a:solidFill>
                  <a:srgbClr val="C00000"/>
                </a:solidFill>
                <a:latin typeface="Times New Roman"/>
                <a:cs typeface="Times New Roman"/>
              </a:rPr>
              <a:t>h</a:t>
            </a:r>
            <a:r>
              <a:rPr sz="2800" b="1" spc="-25" dirty="0">
                <a:solidFill>
                  <a:srgbClr val="C00000"/>
                </a:solidFill>
                <a:latin typeface="Times New Roman"/>
                <a:cs typeface="Times New Roman"/>
              </a:rPr>
              <a:t>od</a:t>
            </a:r>
            <a:endParaRPr sz="2800">
              <a:latin typeface="Times New Roman"/>
              <a:cs typeface="Times New Roman"/>
            </a:endParaRPr>
          </a:p>
          <a:p>
            <a:pPr marL="91440">
              <a:lnSpc>
                <a:spcPct val="100000"/>
              </a:lnSpc>
              <a:spcBef>
                <a:spcPts val="125"/>
              </a:spcBef>
            </a:pPr>
            <a:r>
              <a:rPr sz="2400" spc="10" dirty="0">
                <a:latin typeface="Times New Roman"/>
                <a:cs typeface="Times New Roman"/>
              </a:rPr>
              <a:t>It</a:t>
            </a:r>
            <a:r>
              <a:rPr sz="2400" spc="-15" dirty="0">
                <a:latin typeface="Times New Roman"/>
                <a:cs typeface="Times New Roman"/>
              </a:rPr>
              <a:t> </a:t>
            </a:r>
            <a:r>
              <a:rPr sz="2400" spc="-20" dirty="0">
                <a:latin typeface="Times New Roman"/>
                <a:cs typeface="Times New Roman"/>
              </a:rPr>
              <a:t>removes</a:t>
            </a:r>
            <a:r>
              <a:rPr sz="2400" spc="5" dirty="0">
                <a:latin typeface="Times New Roman"/>
                <a:cs typeface="Times New Roman"/>
              </a:rPr>
              <a:t> </a:t>
            </a:r>
            <a:r>
              <a:rPr sz="2400" dirty="0">
                <a:latin typeface="Times New Roman"/>
                <a:cs typeface="Times New Roman"/>
              </a:rPr>
              <a:t>an</a:t>
            </a:r>
            <a:r>
              <a:rPr sz="2400" spc="-20" dirty="0">
                <a:latin typeface="Times New Roman"/>
                <a:cs typeface="Times New Roman"/>
              </a:rPr>
              <a:t> </a:t>
            </a:r>
            <a:r>
              <a:rPr sz="2400" spc="-5" dirty="0">
                <a:latin typeface="Times New Roman"/>
                <a:cs typeface="Times New Roman"/>
              </a:rPr>
              <a:t>entire</a:t>
            </a:r>
            <a:r>
              <a:rPr sz="2400" spc="20" dirty="0">
                <a:latin typeface="Times New Roman"/>
                <a:cs typeface="Times New Roman"/>
              </a:rPr>
              <a:t> </a:t>
            </a:r>
            <a:r>
              <a:rPr sz="2400" spc="-35" dirty="0">
                <a:latin typeface="Times New Roman"/>
                <a:cs typeface="Times New Roman"/>
              </a:rPr>
              <a:t>dictionary</a:t>
            </a:r>
            <a:endParaRPr sz="2400">
              <a:latin typeface="Times New Roman"/>
              <a:cs typeface="Times New Roman"/>
            </a:endParaRPr>
          </a:p>
        </p:txBody>
      </p:sp>
      <p:grpSp>
        <p:nvGrpSpPr>
          <p:cNvPr id="8" name="object 8"/>
          <p:cNvGrpSpPr/>
          <p:nvPr/>
        </p:nvGrpSpPr>
        <p:grpSpPr>
          <a:xfrm>
            <a:off x="2543175" y="3043186"/>
            <a:ext cx="6486525" cy="3129280"/>
            <a:chOff x="2543175" y="3043186"/>
            <a:chExt cx="6486525" cy="3129280"/>
          </a:xfrm>
        </p:grpSpPr>
        <p:pic>
          <p:nvPicPr>
            <p:cNvPr id="9" name="object 9"/>
            <p:cNvPicPr/>
            <p:nvPr/>
          </p:nvPicPr>
          <p:blipFill>
            <a:blip r:embed="rId2" cstate="print"/>
            <a:stretch>
              <a:fillRect/>
            </a:stretch>
          </p:blipFill>
          <p:spPr>
            <a:xfrm>
              <a:off x="2669623" y="3643325"/>
              <a:ext cx="6315782" cy="2362200"/>
            </a:xfrm>
            <a:prstGeom prst="rect">
              <a:avLst/>
            </a:prstGeom>
          </p:spPr>
        </p:pic>
        <p:pic>
          <p:nvPicPr>
            <p:cNvPr id="10" name="object 10"/>
            <p:cNvPicPr/>
            <p:nvPr/>
          </p:nvPicPr>
          <p:blipFill>
            <a:blip r:embed="rId3" cstate="print"/>
            <a:stretch>
              <a:fillRect/>
            </a:stretch>
          </p:blipFill>
          <p:spPr>
            <a:xfrm>
              <a:off x="2680033" y="3322736"/>
              <a:ext cx="4825967" cy="212228"/>
            </a:xfrm>
            <a:prstGeom prst="rect">
              <a:avLst/>
            </a:prstGeom>
          </p:spPr>
        </p:pic>
        <p:sp>
          <p:nvSpPr>
            <p:cNvPr id="11" name="object 11"/>
            <p:cNvSpPr/>
            <p:nvPr/>
          </p:nvSpPr>
          <p:spPr>
            <a:xfrm>
              <a:off x="2571750" y="3071761"/>
              <a:ext cx="6429375" cy="3072130"/>
            </a:xfrm>
            <a:custGeom>
              <a:avLst/>
              <a:gdLst/>
              <a:ahLst/>
              <a:cxnLst/>
              <a:rect l="l" t="t" r="r" b="b"/>
              <a:pathLst>
                <a:path w="6429375" h="3072129">
                  <a:moveTo>
                    <a:pt x="0" y="3071876"/>
                  </a:moveTo>
                  <a:lnTo>
                    <a:pt x="6429375" y="3071876"/>
                  </a:lnTo>
                  <a:lnTo>
                    <a:pt x="6429375" y="0"/>
                  </a:lnTo>
                  <a:lnTo>
                    <a:pt x="0" y="0"/>
                  </a:lnTo>
                  <a:lnTo>
                    <a:pt x="0" y="3071876"/>
                  </a:lnTo>
                  <a:close/>
                </a:path>
              </a:pathLst>
            </a:custGeom>
            <a:ln w="57150">
              <a:solidFill>
                <a:srgbClr val="C00000"/>
              </a:solidFill>
            </a:ln>
          </p:spPr>
          <p:txBody>
            <a:bodyPr wrap="square" lIns="0" tIns="0" rIns="0" bIns="0" rtlCol="0"/>
            <a:lstStyle/>
            <a:p>
              <a:endParaRPr/>
            </a:p>
          </p:txBody>
        </p:sp>
        <p:sp>
          <p:nvSpPr>
            <p:cNvPr id="12" name="object 12"/>
            <p:cNvSpPr/>
            <p:nvPr/>
          </p:nvSpPr>
          <p:spPr>
            <a:xfrm>
              <a:off x="4714875" y="4143375"/>
              <a:ext cx="666115" cy="391795"/>
            </a:xfrm>
            <a:custGeom>
              <a:avLst/>
              <a:gdLst/>
              <a:ahLst/>
              <a:cxnLst/>
              <a:rect l="l" t="t" r="r" b="b"/>
              <a:pathLst>
                <a:path w="666114" h="391795">
                  <a:moveTo>
                    <a:pt x="195834" y="0"/>
                  </a:moveTo>
                  <a:lnTo>
                    <a:pt x="0" y="195833"/>
                  </a:lnTo>
                  <a:lnTo>
                    <a:pt x="195834" y="391541"/>
                  </a:lnTo>
                  <a:lnTo>
                    <a:pt x="195834" y="293750"/>
                  </a:lnTo>
                  <a:lnTo>
                    <a:pt x="666114" y="293750"/>
                  </a:lnTo>
                  <a:lnTo>
                    <a:pt x="666114" y="97917"/>
                  </a:lnTo>
                  <a:lnTo>
                    <a:pt x="195834" y="97917"/>
                  </a:lnTo>
                  <a:lnTo>
                    <a:pt x="195834" y="0"/>
                  </a:lnTo>
                  <a:close/>
                </a:path>
              </a:pathLst>
            </a:custGeom>
            <a:solidFill>
              <a:srgbClr val="FFFF00"/>
            </a:solidFill>
          </p:spPr>
          <p:txBody>
            <a:bodyPr wrap="square" lIns="0" tIns="0" rIns="0" bIns="0" rtlCol="0"/>
            <a:lstStyle/>
            <a:p>
              <a:endParaRPr/>
            </a:p>
          </p:txBody>
        </p:sp>
        <p:sp>
          <p:nvSpPr>
            <p:cNvPr id="13" name="object 13"/>
            <p:cNvSpPr/>
            <p:nvPr/>
          </p:nvSpPr>
          <p:spPr>
            <a:xfrm>
              <a:off x="4714875" y="4143375"/>
              <a:ext cx="666115" cy="391795"/>
            </a:xfrm>
            <a:custGeom>
              <a:avLst/>
              <a:gdLst/>
              <a:ahLst/>
              <a:cxnLst/>
              <a:rect l="l" t="t" r="r" b="b"/>
              <a:pathLst>
                <a:path w="666114" h="391795">
                  <a:moveTo>
                    <a:pt x="666114" y="97917"/>
                  </a:moveTo>
                  <a:lnTo>
                    <a:pt x="195834" y="97917"/>
                  </a:lnTo>
                  <a:lnTo>
                    <a:pt x="195834" y="0"/>
                  </a:lnTo>
                  <a:lnTo>
                    <a:pt x="0" y="195833"/>
                  </a:lnTo>
                  <a:lnTo>
                    <a:pt x="195834" y="391541"/>
                  </a:lnTo>
                  <a:lnTo>
                    <a:pt x="195834" y="293750"/>
                  </a:lnTo>
                  <a:lnTo>
                    <a:pt x="666114" y="293750"/>
                  </a:lnTo>
                  <a:lnTo>
                    <a:pt x="666114" y="97917"/>
                  </a:lnTo>
                  <a:close/>
                </a:path>
              </a:pathLst>
            </a:custGeom>
            <a:ln w="25400">
              <a:solidFill>
                <a:srgbClr val="C00000"/>
              </a:solidFill>
            </a:ln>
          </p:spPr>
          <p:txBody>
            <a:bodyPr wrap="square" lIns="0" tIns="0" rIns="0" bIns="0" rtlCol="0"/>
            <a:lstStyle/>
            <a:p>
              <a:endParaRPr/>
            </a:p>
          </p:txBody>
        </p:sp>
      </p:gr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1405" y="1285913"/>
            <a:ext cx="2357755" cy="5232400"/>
          </a:xfrm>
          <a:custGeom>
            <a:avLst/>
            <a:gdLst/>
            <a:ahLst/>
            <a:cxnLst/>
            <a:rect l="l" t="t" r="r" b="b"/>
            <a:pathLst>
              <a:path w="2357755" h="5232400">
                <a:moveTo>
                  <a:pt x="2357501" y="0"/>
                </a:moveTo>
                <a:lnTo>
                  <a:pt x="0" y="0"/>
                </a:lnTo>
                <a:lnTo>
                  <a:pt x="0" y="5232146"/>
                </a:lnTo>
                <a:lnTo>
                  <a:pt x="2357501" y="5232146"/>
                </a:lnTo>
                <a:lnTo>
                  <a:pt x="2357501" y="0"/>
                </a:lnTo>
                <a:close/>
              </a:path>
            </a:pathLst>
          </a:custGeom>
          <a:solidFill>
            <a:srgbClr val="252525"/>
          </a:solidFill>
        </p:spPr>
        <p:txBody>
          <a:bodyPr wrap="square" lIns="0" tIns="0" rIns="0" bIns="0" rtlCol="0"/>
          <a:lstStyle/>
          <a:p>
            <a:endParaRPr/>
          </a:p>
        </p:txBody>
      </p:sp>
      <p:sp>
        <p:nvSpPr>
          <p:cNvPr id="3" name="object 3"/>
          <p:cNvSpPr txBox="1"/>
          <p:nvPr/>
        </p:nvSpPr>
        <p:spPr>
          <a:xfrm>
            <a:off x="150063" y="1299464"/>
            <a:ext cx="2187575" cy="5120640"/>
          </a:xfrm>
          <a:prstGeom prst="rect">
            <a:avLst/>
          </a:prstGeom>
        </p:spPr>
        <p:txBody>
          <a:bodyPr vert="horz" wrap="square" lIns="0" tIns="12700" rIns="0" bIns="0" rtlCol="0">
            <a:spAutoFit/>
          </a:bodyPr>
          <a:lstStyle/>
          <a:p>
            <a:pPr marL="12700">
              <a:lnSpc>
                <a:spcPct val="100000"/>
              </a:lnSpc>
              <a:spcBef>
                <a:spcPts val="100"/>
              </a:spcBef>
            </a:pPr>
            <a:r>
              <a:rPr sz="2400" b="1" u="heavy" spc="-10" dirty="0">
                <a:solidFill>
                  <a:srgbClr val="FFC000"/>
                </a:solidFill>
                <a:uFill>
                  <a:solidFill>
                    <a:srgbClr val="FFC000"/>
                  </a:solidFill>
                </a:uFill>
                <a:latin typeface="Calibri"/>
                <a:cs typeface="Calibri"/>
              </a:rPr>
              <a:t>Introduction</a:t>
            </a:r>
            <a:r>
              <a:rPr sz="2400" b="1" u="heavy" spc="-25" dirty="0">
                <a:solidFill>
                  <a:srgbClr val="FFC000"/>
                </a:solidFill>
                <a:uFill>
                  <a:solidFill>
                    <a:srgbClr val="FFC000"/>
                  </a:solidFill>
                </a:uFill>
                <a:latin typeface="Calibri"/>
                <a:cs typeface="Calibri"/>
              </a:rPr>
              <a:t> </a:t>
            </a:r>
            <a:r>
              <a:rPr sz="2400" b="1" u="heavy" dirty="0">
                <a:solidFill>
                  <a:srgbClr val="FFC000"/>
                </a:solidFill>
                <a:uFill>
                  <a:solidFill>
                    <a:srgbClr val="FFC000"/>
                  </a:solidFill>
                </a:uFill>
                <a:latin typeface="Calibri"/>
                <a:cs typeface="Calibri"/>
              </a:rPr>
              <a:t>:</a:t>
            </a:r>
            <a:endParaRPr sz="2400">
              <a:latin typeface="Calibri"/>
              <a:cs typeface="Calibri"/>
            </a:endParaRPr>
          </a:p>
          <a:p>
            <a:pPr marL="12700" marR="1194435">
              <a:lnSpc>
                <a:spcPct val="100000"/>
              </a:lnSpc>
              <a:spcBef>
                <a:spcPts val="35"/>
              </a:spcBef>
            </a:pPr>
            <a:r>
              <a:rPr sz="1800" spc="-5" dirty="0">
                <a:solidFill>
                  <a:srgbClr val="FFC000"/>
                </a:solidFill>
                <a:latin typeface="Calibri"/>
                <a:cs typeface="Calibri"/>
              </a:rPr>
              <a:t>D</a:t>
            </a:r>
            <a:r>
              <a:rPr sz="1800" spc="-15" dirty="0">
                <a:solidFill>
                  <a:srgbClr val="FFC000"/>
                </a:solidFill>
                <a:latin typeface="Calibri"/>
                <a:cs typeface="Calibri"/>
              </a:rPr>
              <a:t>e</a:t>
            </a:r>
            <a:r>
              <a:rPr sz="1800" spc="-5" dirty="0">
                <a:solidFill>
                  <a:srgbClr val="FFC000"/>
                </a:solidFill>
                <a:latin typeface="Calibri"/>
                <a:cs typeface="Calibri"/>
              </a:rPr>
              <a:t>fin</a:t>
            </a:r>
            <a:r>
              <a:rPr sz="1800" spc="-10" dirty="0">
                <a:solidFill>
                  <a:srgbClr val="FFC000"/>
                </a:solidFill>
                <a:latin typeface="Calibri"/>
                <a:cs typeface="Calibri"/>
              </a:rPr>
              <a:t>i</a:t>
            </a:r>
            <a:r>
              <a:rPr sz="1800" dirty="0">
                <a:solidFill>
                  <a:srgbClr val="FFC000"/>
                </a:solidFill>
                <a:latin typeface="Calibri"/>
                <a:cs typeface="Calibri"/>
              </a:rPr>
              <a:t>t</a:t>
            </a:r>
            <a:r>
              <a:rPr sz="1800" spc="-10" dirty="0">
                <a:solidFill>
                  <a:srgbClr val="FFC000"/>
                </a:solidFill>
                <a:latin typeface="Calibri"/>
                <a:cs typeface="Calibri"/>
              </a:rPr>
              <a:t>i</a:t>
            </a:r>
            <a:r>
              <a:rPr sz="1800" spc="-5" dirty="0">
                <a:solidFill>
                  <a:srgbClr val="FFC000"/>
                </a:solidFill>
                <a:latin typeface="Calibri"/>
                <a:cs typeface="Calibri"/>
              </a:rPr>
              <a:t>on,  </a:t>
            </a:r>
            <a:r>
              <a:rPr sz="1800" spc="-10" dirty="0">
                <a:solidFill>
                  <a:srgbClr val="FFC000"/>
                </a:solidFill>
                <a:latin typeface="Calibri"/>
                <a:cs typeface="Calibri"/>
              </a:rPr>
              <a:t>Creation,</a:t>
            </a:r>
            <a:endParaRPr sz="1800">
              <a:latin typeface="Calibri"/>
              <a:cs typeface="Calibri"/>
            </a:endParaRPr>
          </a:p>
          <a:p>
            <a:pPr marL="12700" marR="295910">
              <a:lnSpc>
                <a:spcPct val="100000"/>
              </a:lnSpc>
            </a:pPr>
            <a:r>
              <a:rPr sz="1800" spc="-5" dirty="0">
                <a:solidFill>
                  <a:srgbClr val="FFC000"/>
                </a:solidFill>
                <a:latin typeface="Calibri"/>
                <a:cs typeface="Calibri"/>
              </a:rPr>
              <a:t>Accessing elements, </a:t>
            </a:r>
            <a:r>
              <a:rPr sz="1800" spc="-395" dirty="0">
                <a:solidFill>
                  <a:srgbClr val="FFC000"/>
                </a:solidFill>
                <a:latin typeface="Calibri"/>
                <a:cs typeface="Calibri"/>
              </a:rPr>
              <a:t> </a:t>
            </a:r>
            <a:r>
              <a:rPr sz="1800" dirty="0">
                <a:solidFill>
                  <a:srgbClr val="FFC000"/>
                </a:solidFill>
                <a:latin typeface="Calibri"/>
                <a:cs typeface="Calibri"/>
              </a:rPr>
              <a:t>Add</a:t>
            </a:r>
            <a:r>
              <a:rPr sz="1800" spc="110" dirty="0">
                <a:solidFill>
                  <a:srgbClr val="FFC000"/>
                </a:solidFill>
                <a:latin typeface="Calibri"/>
                <a:cs typeface="Calibri"/>
              </a:rPr>
              <a:t> </a:t>
            </a:r>
            <a:r>
              <a:rPr sz="1800" dirty="0">
                <a:solidFill>
                  <a:srgbClr val="FFC000"/>
                </a:solidFill>
                <a:latin typeface="Calibri"/>
                <a:cs typeface="Calibri"/>
              </a:rPr>
              <a:t>an</a:t>
            </a:r>
            <a:r>
              <a:rPr sz="1800" spc="120" dirty="0">
                <a:solidFill>
                  <a:srgbClr val="FFC000"/>
                </a:solidFill>
                <a:latin typeface="Calibri"/>
                <a:cs typeface="Calibri"/>
              </a:rPr>
              <a:t> </a:t>
            </a:r>
            <a:r>
              <a:rPr sz="1800" spc="-10" dirty="0">
                <a:solidFill>
                  <a:srgbClr val="FFC000"/>
                </a:solidFill>
                <a:latin typeface="Calibri"/>
                <a:cs typeface="Calibri"/>
              </a:rPr>
              <a:t>item, </a:t>
            </a:r>
            <a:r>
              <a:rPr sz="1800" spc="-5" dirty="0">
                <a:solidFill>
                  <a:srgbClr val="FFC000"/>
                </a:solidFill>
                <a:latin typeface="Calibri"/>
                <a:cs typeface="Calibri"/>
              </a:rPr>
              <a:t> </a:t>
            </a:r>
            <a:r>
              <a:rPr sz="1800" dirty="0">
                <a:solidFill>
                  <a:srgbClr val="FFC000"/>
                </a:solidFill>
                <a:latin typeface="Calibri"/>
                <a:cs typeface="Calibri"/>
              </a:rPr>
              <a:t>Modify an </a:t>
            </a:r>
            <a:r>
              <a:rPr sz="1800" spc="-10" dirty="0">
                <a:solidFill>
                  <a:srgbClr val="FFC000"/>
                </a:solidFill>
                <a:latin typeface="Calibri"/>
                <a:cs typeface="Calibri"/>
              </a:rPr>
              <a:t>item, </a:t>
            </a:r>
            <a:r>
              <a:rPr sz="1800" spc="-5" dirty="0">
                <a:solidFill>
                  <a:srgbClr val="FFC000"/>
                </a:solidFill>
                <a:latin typeface="Calibri"/>
                <a:cs typeface="Calibri"/>
              </a:rPr>
              <a:t> </a:t>
            </a:r>
            <a:r>
              <a:rPr sz="1800" spc="-25" dirty="0">
                <a:solidFill>
                  <a:srgbClr val="FFC000"/>
                </a:solidFill>
                <a:latin typeface="Calibri"/>
                <a:cs typeface="Calibri"/>
              </a:rPr>
              <a:t>Traversal,</a:t>
            </a:r>
            <a:endParaRPr sz="1800">
              <a:latin typeface="Calibri"/>
              <a:cs typeface="Calibri"/>
            </a:endParaRPr>
          </a:p>
          <a:p>
            <a:pPr marL="12700" marR="86995" algn="just">
              <a:lnSpc>
                <a:spcPct val="100000"/>
              </a:lnSpc>
            </a:pPr>
            <a:r>
              <a:rPr sz="1800" spc="-5" dirty="0">
                <a:solidFill>
                  <a:srgbClr val="FFC000"/>
                </a:solidFill>
                <a:latin typeface="Calibri"/>
                <a:cs typeface="Calibri"/>
              </a:rPr>
              <a:t>Membership </a:t>
            </a:r>
            <a:r>
              <a:rPr sz="1800" spc="-15" dirty="0">
                <a:solidFill>
                  <a:srgbClr val="FFC000"/>
                </a:solidFill>
                <a:latin typeface="Calibri"/>
                <a:cs typeface="Calibri"/>
              </a:rPr>
              <a:t>operator </a:t>
            </a:r>
            <a:r>
              <a:rPr sz="1800" spc="-395" dirty="0">
                <a:solidFill>
                  <a:srgbClr val="FFC000"/>
                </a:solidFill>
                <a:latin typeface="Calibri"/>
                <a:cs typeface="Calibri"/>
              </a:rPr>
              <a:t> </a:t>
            </a:r>
            <a:r>
              <a:rPr sz="2000" b="1" u="heavy" spc="-5" dirty="0">
                <a:solidFill>
                  <a:srgbClr val="FFFF00"/>
                </a:solidFill>
                <a:uFill>
                  <a:solidFill>
                    <a:srgbClr val="FFFF00"/>
                  </a:solidFill>
                </a:uFill>
                <a:latin typeface="Calibri"/>
                <a:cs typeface="Calibri"/>
              </a:rPr>
              <a:t>Functions/Methods </a:t>
            </a:r>
            <a:r>
              <a:rPr sz="2000" b="1" spc="-445" dirty="0">
                <a:solidFill>
                  <a:srgbClr val="FFFF00"/>
                </a:solidFill>
                <a:latin typeface="Calibri"/>
                <a:cs typeface="Calibri"/>
              </a:rPr>
              <a:t> </a:t>
            </a:r>
            <a:r>
              <a:rPr sz="1800" spc="-5" dirty="0">
                <a:solidFill>
                  <a:srgbClr val="FFC000"/>
                </a:solidFill>
                <a:latin typeface="Calibri"/>
                <a:cs typeface="Calibri"/>
              </a:rPr>
              <a:t>len(),</a:t>
            </a:r>
            <a:r>
              <a:rPr sz="1800" spc="20" dirty="0">
                <a:solidFill>
                  <a:srgbClr val="FFC000"/>
                </a:solidFill>
                <a:latin typeface="Calibri"/>
                <a:cs typeface="Calibri"/>
              </a:rPr>
              <a:t> </a:t>
            </a:r>
            <a:r>
              <a:rPr sz="1800" spc="-5" dirty="0">
                <a:solidFill>
                  <a:srgbClr val="FFC000"/>
                </a:solidFill>
                <a:latin typeface="Calibri"/>
                <a:cs typeface="Calibri"/>
              </a:rPr>
              <a:t>dict(),</a:t>
            </a:r>
            <a:r>
              <a:rPr sz="1800" spc="30" dirty="0">
                <a:solidFill>
                  <a:srgbClr val="FFC000"/>
                </a:solidFill>
                <a:latin typeface="Calibri"/>
                <a:cs typeface="Calibri"/>
              </a:rPr>
              <a:t> </a:t>
            </a:r>
            <a:r>
              <a:rPr sz="1800" spc="-20" dirty="0">
                <a:solidFill>
                  <a:srgbClr val="FFC000"/>
                </a:solidFill>
                <a:latin typeface="Calibri"/>
                <a:cs typeface="Calibri"/>
              </a:rPr>
              <a:t>keys(),</a:t>
            </a:r>
            <a:endParaRPr sz="1800">
              <a:latin typeface="Calibri"/>
              <a:cs typeface="Calibri"/>
            </a:endParaRPr>
          </a:p>
          <a:p>
            <a:pPr marL="12700" algn="just">
              <a:lnSpc>
                <a:spcPts val="2105"/>
              </a:lnSpc>
              <a:spcBef>
                <a:spcPts val="5"/>
              </a:spcBef>
            </a:pPr>
            <a:r>
              <a:rPr sz="1800" spc="-5" dirty="0">
                <a:solidFill>
                  <a:srgbClr val="FFC000"/>
                </a:solidFill>
                <a:latin typeface="Calibri"/>
                <a:cs typeface="Calibri"/>
              </a:rPr>
              <a:t>values(),</a:t>
            </a:r>
            <a:r>
              <a:rPr sz="1800" spc="-10" dirty="0">
                <a:solidFill>
                  <a:srgbClr val="FFC000"/>
                </a:solidFill>
                <a:latin typeface="Calibri"/>
                <a:cs typeface="Calibri"/>
              </a:rPr>
              <a:t> items(),</a:t>
            </a:r>
            <a:r>
              <a:rPr sz="1800" spc="-5" dirty="0">
                <a:solidFill>
                  <a:srgbClr val="FFC000"/>
                </a:solidFill>
                <a:latin typeface="Calibri"/>
                <a:cs typeface="Calibri"/>
              </a:rPr>
              <a:t> </a:t>
            </a:r>
            <a:r>
              <a:rPr sz="1800" spc="-10" dirty="0">
                <a:solidFill>
                  <a:srgbClr val="FFC000"/>
                </a:solidFill>
                <a:latin typeface="Calibri"/>
                <a:cs typeface="Calibri"/>
              </a:rPr>
              <a:t>get(),</a:t>
            </a:r>
            <a:endParaRPr sz="1800">
              <a:latin typeface="Calibri"/>
              <a:cs typeface="Calibri"/>
            </a:endParaRPr>
          </a:p>
          <a:p>
            <a:pPr marL="12700" algn="just">
              <a:lnSpc>
                <a:spcPts val="4265"/>
              </a:lnSpc>
            </a:pPr>
            <a:r>
              <a:rPr sz="1800" spc="-10" dirty="0">
                <a:solidFill>
                  <a:srgbClr val="FFC000"/>
                </a:solidFill>
                <a:latin typeface="Calibri"/>
                <a:cs typeface="Calibri"/>
              </a:rPr>
              <a:t>update(),</a:t>
            </a:r>
            <a:r>
              <a:rPr sz="1800" spc="-5" dirty="0">
                <a:solidFill>
                  <a:srgbClr val="FFC000"/>
                </a:solidFill>
                <a:latin typeface="Calibri"/>
                <a:cs typeface="Calibri"/>
              </a:rPr>
              <a:t> del(),</a:t>
            </a:r>
            <a:r>
              <a:rPr sz="1800" dirty="0">
                <a:solidFill>
                  <a:srgbClr val="FFC000"/>
                </a:solidFill>
                <a:latin typeface="Calibri"/>
                <a:cs typeface="Calibri"/>
              </a:rPr>
              <a:t> </a:t>
            </a:r>
            <a:r>
              <a:rPr sz="3600" b="1" dirty="0">
                <a:solidFill>
                  <a:srgbClr val="FFFF00"/>
                </a:solidFill>
                <a:latin typeface="Calibri"/>
                <a:cs typeface="Calibri"/>
              </a:rPr>
              <a:t>del</a:t>
            </a:r>
            <a:r>
              <a:rPr sz="1800" dirty="0">
                <a:solidFill>
                  <a:srgbClr val="FFC000"/>
                </a:solidFill>
                <a:latin typeface="Calibri"/>
                <a:cs typeface="Calibri"/>
              </a:rPr>
              <a:t>,</a:t>
            </a:r>
            <a:endParaRPr sz="1800">
              <a:latin typeface="Calibri"/>
              <a:cs typeface="Calibri"/>
            </a:endParaRPr>
          </a:p>
          <a:p>
            <a:pPr marL="12700">
              <a:lnSpc>
                <a:spcPct val="100000"/>
              </a:lnSpc>
              <a:spcBef>
                <a:spcPts val="110"/>
              </a:spcBef>
            </a:pPr>
            <a:r>
              <a:rPr sz="1800" spc="-5" dirty="0">
                <a:solidFill>
                  <a:srgbClr val="FFC000"/>
                </a:solidFill>
                <a:latin typeface="Calibri"/>
                <a:cs typeface="Calibri"/>
              </a:rPr>
              <a:t>clear(),</a:t>
            </a:r>
            <a:r>
              <a:rPr sz="1800" spc="-10" dirty="0">
                <a:solidFill>
                  <a:srgbClr val="FFC000"/>
                </a:solidFill>
                <a:latin typeface="Calibri"/>
                <a:cs typeface="Calibri"/>
              </a:rPr>
              <a:t> </a:t>
            </a:r>
            <a:r>
              <a:rPr sz="1800" spc="-15" dirty="0">
                <a:solidFill>
                  <a:srgbClr val="FFC000"/>
                </a:solidFill>
                <a:latin typeface="Calibri"/>
                <a:cs typeface="Calibri"/>
              </a:rPr>
              <a:t>fromkeys(),</a:t>
            </a:r>
            <a:endParaRPr sz="1800">
              <a:latin typeface="Calibri"/>
              <a:cs typeface="Calibri"/>
            </a:endParaRPr>
          </a:p>
          <a:p>
            <a:pPr marL="12700" marR="5080">
              <a:lnSpc>
                <a:spcPct val="100000"/>
              </a:lnSpc>
            </a:pPr>
            <a:r>
              <a:rPr sz="1800" spc="-10" dirty="0">
                <a:solidFill>
                  <a:srgbClr val="FFC000"/>
                </a:solidFill>
                <a:latin typeface="Calibri"/>
                <a:cs typeface="Calibri"/>
              </a:rPr>
              <a:t>copy(),</a:t>
            </a:r>
            <a:r>
              <a:rPr sz="1800" spc="25" dirty="0">
                <a:solidFill>
                  <a:srgbClr val="FFC000"/>
                </a:solidFill>
                <a:latin typeface="Calibri"/>
                <a:cs typeface="Calibri"/>
              </a:rPr>
              <a:t> </a:t>
            </a:r>
            <a:r>
              <a:rPr sz="1800" spc="-5" dirty="0">
                <a:solidFill>
                  <a:srgbClr val="FFC000"/>
                </a:solidFill>
                <a:latin typeface="Calibri"/>
                <a:cs typeface="Calibri"/>
              </a:rPr>
              <a:t>pop(), </a:t>
            </a:r>
            <a:r>
              <a:rPr sz="1800" dirty="0">
                <a:solidFill>
                  <a:srgbClr val="FFC000"/>
                </a:solidFill>
                <a:latin typeface="Calibri"/>
                <a:cs typeface="Calibri"/>
              </a:rPr>
              <a:t> </a:t>
            </a:r>
            <a:r>
              <a:rPr sz="1800" spc="-10" dirty="0">
                <a:solidFill>
                  <a:srgbClr val="FFC000"/>
                </a:solidFill>
                <a:latin typeface="Calibri"/>
                <a:cs typeface="Calibri"/>
              </a:rPr>
              <a:t>popitem(),</a:t>
            </a:r>
            <a:r>
              <a:rPr sz="1800" spc="-5" dirty="0">
                <a:solidFill>
                  <a:srgbClr val="FFC000"/>
                </a:solidFill>
                <a:latin typeface="Calibri"/>
                <a:cs typeface="Calibri"/>
              </a:rPr>
              <a:t> </a:t>
            </a:r>
            <a:r>
              <a:rPr sz="1800" spc="-10" dirty="0">
                <a:solidFill>
                  <a:srgbClr val="FFC000"/>
                </a:solidFill>
                <a:latin typeface="Calibri"/>
                <a:cs typeface="Calibri"/>
              </a:rPr>
              <a:t>setdefault(), </a:t>
            </a:r>
            <a:r>
              <a:rPr sz="1800" spc="-390" dirty="0">
                <a:solidFill>
                  <a:srgbClr val="FFC000"/>
                </a:solidFill>
                <a:latin typeface="Calibri"/>
                <a:cs typeface="Calibri"/>
              </a:rPr>
              <a:t> </a:t>
            </a:r>
            <a:r>
              <a:rPr sz="1800" spc="-10" dirty="0">
                <a:solidFill>
                  <a:srgbClr val="FFC000"/>
                </a:solidFill>
                <a:latin typeface="Calibri"/>
                <a:cs typeface="Calibri"/>
              </a:rPr>
              <a:t>max(), </a:t>
            </a:r>
            <a:r>
              <a:rPr sz="1800" spc="-5" dirty="0">
                <a:solidFill>
                  <a:srgbClr val="FFC000"/>
                </a:solidFill>
                <a:latin typeface="Calibri"/>
                <a:cs typeface="Calibri"/>
              </a:rPr>
              <a:t>min(),sorted()</a:t>
            </a:r>
            <a:r>
              <a:rPr sz="1800" spc="30" dirty="0">
                <a:solidFill>
                  <a:srgbClr val="FFC000"/>
                </a:solidFill>
                <a:latin typeface="Calibri"/>
                <a:cs typeface="Calibri"/>
              </a:rPr>
              <a:t> </a:t>
            </a:r>
            <a:r>
              <a:rPr sz="1800" dirty="0">
                <a:solidFill>
                  <a:srgbClr val="FFC000"/>
                </a:solidFill>
                <a:latin typeface="Calibri"/>
                <a:cs typeface="Calibri"/>
              </a:rPr>
              <a:t>; </a:t>
            </a:r>
            <a:r>
              <a:rPr sz="1800" spc="5" dirty="0">
                <a:solidFill>
                  <a:srgbClr val="FFC000"/>
                </a:solidFill>
                <a:latin typeface="Calibri"/>
                <a:cs typeface="Calibri"/>
              </a:rPr>
              <a:t> </a:t>
            </a:r>
            <a:r>
              <a:rPr sz="2000" b="1" u="heavy" spc="-10" dirty="0">
                <a:solidFill>
                  <a:srgbClr val="FFC000"/>
                </a:solidFill>
                <a:uFill>
                  <a:solidFill>
                    <a:srgbClr val="FFC000"/>
                  </a:solidFill>
                </a:uFill>
                <a:latin typeface="Calibri"/>
                <a:cs typeface="Calibri"/>
              </a:rPr>
              <a:t>Suggested</a:t>
            </a:r>
            <a:r>
              <a:rPr sz="2000" b="1" u="heavy" spc="-35" dirty="0">
                <a:solidFill>
                  <a:srgbClr val="FFC000"/>
                </a:solidFill>
                <a:uFill>
                  <a:solidFill>
                    <a:srgbClr val="FFC000"/>
                  </a:solidFill>
                </a:uFill>
                <a:latin typeface="Calibri"/>
                <a:cs typeface="Calibri"/>
              </a:rPr>
              <a:t> </a:t>
            </a:r>
            <a:r>
              <a:rPr sz="2000" b="1" u="heavy" spc="-10" dirty="0">
                <a:solidFill>
                  <a:srgbClr val="FFC000"/>
                </a:solidFill>
                <a:uFill>
                  <a:solidFill>
                    <a:srgbClr val="FFC000"/>
                  </a:solidFill>
                </a:uFill>
                <a:latin typeface="Calibri"/>
                <a:cs typeface="Calibri"/>
              </a:rPr>
              <a:t>programs</a:t>
            </a:r>
            <a:endParaRPr sz="2000">
              <a:latin typeface="Calibri"/>
              <a:cs typeface="Calibri"/>
            </a:endParaRPr>
          </a:p>
        </p:txBody>
      </p:sp>
      <p:sp>
        <p:nvSpPr>
          <p:cNvPr id="4" name="object 4"/>
          <p:cNvSpPr/>
          <p:nvPr/>
        </p:nvSpPr>
        <p:spPr>
          <a:xfrm>
            <a:off x="0" y="0"/>
            <a:ext cx="9144000" cy="643255"/>
          </a:xfrm>
          <a:custGeom>
            <a:avLst/>
            <a:gdLst/>
            <a:ahLst/>
            <a:cxnLst/>
            <a:rect l="l" t="t" r="r" b="b"/>
            <a:pathLst>
              <a:path w="9144000" h="643255">
                <a:moveTo>
                  <a:pt x="9144000" y="0"/>
                </a:moveTo>
                <a:lnTo>
                  <a:pt x="0" y="0"/>
                </a:lnTo>
                <a:lnTo>
                  <a:pt x="0" y="642912"/>
                </a:lnTo>
                <a:lnTo>
                  <a:pt x="9144000" y="642912"/>
                </a:lnTo>
                <a:lnTo>
                  <a:pt x="9144000" y="0"/>
                </a:lnTo>
                <a:close/>
              </a:path>
            </a:pathLst>
          </a:custGeom>
          <a:solidFill>
            <a:srgbClr val="252525"/>
          </a:solidFill>
        </p:spPr>
        <p:txBody>
          <a:bodyPr wrap="square" lIns="0" tIns="0" rIns="0" bIns="0" rtlCol="0"/>
          <a:lstStyle/>
          <a:p>
            <a:endParaRPr/>
          </a:p>
        </p:txBody>
      </p:sp>
      <p:sp>
        <p:nvSpPr>
          <p:cNvPr id="5" name="object 5"/>
          <p:cNvSpPr txBox="1">
            <a:spLocks noGrp="1"/>
          </p:cNvSpPr>
          <p:nvPr>
            <p:ph type="title"/>
          </p:nvPr>
        </p:nvSpPr>
        <p:spPr>
          <a:xfrm>
            <a:off x="1358264" y="0"/>
            <a:ext cx="6428105" cy="635000"/>
          </a:xfrm>
          <a:prstGeom prst="rect">
            <a:avLst/>
          </a:prstGeom>
        </p:spPr>
        <p:txBody>
          <a:bodyPr vert="horz" wrap="square" lIns="0" tIns="12065" rIns="0" bIns="0" rtlCol="0">
            <a:spAutoFit/>
          </a:bodyPr>
          <a:lstStyle/>
          <a:p>
            <a:pPr marL="12700">
              <a:lnSpc>
                <a:spcPct val="100000"/>
              </a:lnSpc>
              <a:spcBef>
                <a:spcPts val="95"/>
              </a:spcBef>
            </a:pPr>
            <a:r>
              <a:rPr sz="4000" i="0" u="heavy" spc="-15" dirty="0">
                <a:solidFill>
                  <a:srgbClr val="FFC000"/>
                </a:solidFill>
                <a:uFill>
                  <a:solidFill>
                    <a:srgbClr val="FFC000"/>
                  </a:solidFill>
                </a:uFill>
                <a:latin typeface="Calibri"/>
                <a:cs typeface="Calibri"/>
              </a:rPr>
              <a:t>KEYWORD</a:t>
            </a:r>
            <a:r>
              <a:rPr sz="4000" i="0" u="heavy" spc="-10" dirty="0">
                <a:solidFill>
                  <a:srgbClr val="FFC000"/>
                </a:solidFill>
                <a:uFill>
                  <a:solidFill>
                    <a:srgbClr val="FFC000"/>
                  </a:solidFill>
                </a:uFill>
                <a:latin typeface="Calibri"/>
                <a:cs typeface="Calibri"/>
              </a:rPr>
              <a:t> </a:t>
            </a:r>
            <a:r>
              <a:rPr sz="4000" i="0" u="heavy" spc="-5" dirty="0">
                <a:solidFill>
                  <a:srgbClr val="FFC000"/>
                </a:solidFill>
                <a:uFill>
                  <a:solidFill>
                    <a:srgbClr val="FFC000"/>
                  </a:solidFill>
                </a:uFill>
                <a:latin typeface="Calibri"/>
                <a:cs typeface="Calibri"/>
              </a:rPr>
              <a:t>IN</a:t>
            </a:r>
            <a:r>
              <a:rPr sz="4000" i="0" u="heavy" spc="-10" dirty="0">
                <a:solidFill>
                  <a:srgbClr val="FFC000"/>
                </a:solidFill>
                <a:uFill>
                  <a:solidFill>
                    <a:srgbClr val="FFC000"/>
                  </a:solidFill>
                </a:uFill>
                <a:latin typeface="Calibri"/>
                <a:cs typeface="Calibri"/>
              </a:rPr>
              <a:t> </a:t>
            </a:r>
            <a:r>
              <a:rPr sz="4000" i="0" u="heavy" spc="-40" dirty="0">
                <a:solidFill>
                  <a:srgbClr val="FFC000"/>
                </a:solidFill>
                <a:uFill>
                  <a:solidFill>
                    <a:srgbClr val="FFC000"/>
                  </a:solidFill>
                </a:uFill>
                <a:latin typeface="Calibri"/>
                <a:cs typeface="Calibri"/>
              </a:rPr>
              <a:t>DICTIONARY:</a:t>
            </a:r>
            <a:r>
              <a:rPr sz="4000" i="0" u="heavy" dirty="0">
                <a:solidFill>
                  <a:srgbClr val="FFC000"/>
                </a:solidFill>
                <a:uFill>
                  <a:solidFill>
                    <a:srgbClr val="FFC000"/>
                  </a:solidFill>
                </a:uFill>
                <a:latin typeface="Calibri"/>
                <a:cs typeface="Calibri"/>
              </a:rPr>
              <a:t> </a:t>
            </a:r>
            <a:r>
              <a:rPr sz="4000" i="0" u="heavy" spc="-5" dirty="0">
                <a:solidFill>
                  <a:srgbClr val="FFFF00"/>
                </a:solidFill>
                <a:uFill>
                  <a:solidFill>
                    <a:srgbClr val="FFC000"/>
                  </a:solidFill>
                </a:uFill>
                <a:latin typeface="Calibri"/>
                <a:cs typeface="Calibri"/>
              </a:rPr>
              <a:t>del</a:t>
            </a:r>
            <a:endParaRPr sz="4000">
              <a:latin typeface="Calibri"/>
              <a:cs typeface="Calibri"/>
            </a:endParaRPr>
          </a:p>
        </p:txBody>
      </p:sp>
      <p:grpSp>
        <p:nvGrpSpPr>
          <p:cNvPr id="6" name="object 6"/>
          <p:cNvGrpSpPr/>
          <p:nvPr/>
        </p:nvGrpSpPr>
        <p:grpSpPr>
          <a:xfrm>
            <a:off x="2481198" y="672973"/>
            <a:ext cx="6579234" cy="2007870"/>
            <a:chOff x="2481198" y="672973"/>
            <a:chExt cx="6579234" cy="2007870"/>
          </a:xfrm>
        </p:grpSpPr>
        <p:sp>
          <p:nvSpPr>
            <p:cNvPr id="7" name="object 7"/>
            <p:cNvSpPr/>
            <p:nvPr/>
          </p:nvSpPr>
          <p:spPr>
            <a:xfrm>
              <a:off x="2500248" y="692023"/>
              <a:ext cx="6541134" cy="1969770"/>
            </a:xfrm>
            <a:custGeom>
              <a:avLst/>
              <a:gdLst/>
              <a:ahLst/>
              <a:cxnLst/>
              <a:rect l="l" t="t" r="r" b="b"/>
              <a:pathLst>
                <a:path w="6541134" h="1969770">
                  <a:moveTo>
                    <a:pt x="6541134" y="0"/>
                  </a:moveTo>
                  <a:lnTo>
                    <a:pt x="0" y="0"/>
                  </a:lnTo>
                  <a:lnTo>
                    <a:pt x="0" y="1969769"/>
                  </a:lnTo>
                  <a:lnTo>
                    <a:pt x="6541134" y="1969769"/>
                  </a:lnTo>
                  <a:lnTo>
                    <a:pt x="6541134" y="0"/>
                  </a:lnTo>
                  <a:close/>
                </a:path>
              </a:pathLst>
            </a:custGeom>
            <a:solidFill>
              <a:srgbClr val="CCFF99"/>
            </a:solidFill>
          </p:spPr>
          <p:txBody>
            <a:bodyPr wrap="square" lIns="0" tIns="0" rIns="0" bIns="0" rtlCol="0"/>
            <a:lstStyle/>
            <a:p>
              <a:endParaRPr/>
            </a:p>
          </p:txBody>
        </p:sp>
        <p:sp>
          <p:nvSpPr>
            <p:cNvPr id="8" name="object 8"/>
            <p:cNvSpPr/>
            <p:nvPr/>
          </p:nvSpPr>
          <p:spPr>
            <a:xfrm>
              <a:off x="2500248" y="692023"/>
              <a:ext cx="6541134" cy="1969770"/>
            </a:xfrm>
            <a:custGeom>
              <a:avLst/>
              <a:gdLst/>
              <a:ahLst/>
              <a:cxnLst/>
              <a:rect l="l" t="t" r="r" b="b"/>
              <a:pathLst>
                <a:path w="6541134" h="1969770">
                  <a:moveTo>
                    <a:pt x="0" y="1969769"/>
                  </a:moveTo>
                  <a:lnTo>
                    <a:pt x="6541134" y="1969769"/>
                  </a:lnTo>
                  <a:lnTo>
                    <a:pt x="6541134" y="0"/>
                  </a:lnTo>
                  <a:lnTo>
                    <a:pt x="0" y="0"/>
                  </a:lnTo>
                  <a:lnTo>
                    <a:pt x="0" y="1969769"/>
                  </a:lnTo>
                  <a:close/>
                </a:path>
              </a:pathLst>
            </a:custGeom>
            <a:ln w="38100">
              <a:solidFill>
                <a:srgbClr val="FFC000"/>
              </a:solidFill>
            </a:ln>
          </p:spPr>
          <p:txBody>
            <a:bodyPr wrap="square" lIns="0" tIns="0" rIns="0" bIns="0" rtlCol="0"/>
            <a:lstStyle/>
            <a:p>
              <a:endParaRPr/>
            </a:p>
          </p:txBody>
        </p:sp>
      </p:grpSp>
      <p:sp>
        <p:nvSpPr>
          <p:cNvPr id="9" name="object 9"/>
          <p:cNvSpPr txBox="1"/>
          <p:nvPr/>
        </p:nvSpPr>
        <p:spPr>
          <a:xfrm>
            <a:off x="53339" y="694385"/>
            <a:ext cx="4220210" cy="514350"/>
          </a:xfrm>
          <a:prstGeom prst="rect">
            <a:avLst/>
          </a:prstGeom>
        </p:spPr>
        <p:txBody>
          <a:bodyPr vert="horz" wrap="square" lIns="0" tIns="13335" rIns="0" bIns="0" rtlCol="0">
            <a:spAutoFit/>
          </a:bodyPr>
          <a:lstStyle/>
          <a:p>
            <a:pPr marL="38100">
              <a:lnSpc>
                <a:spcPct val="100000"/>
              </a:lnSpc>
              <a:spcBef>
                <a:spcPts val="105"/>
              </a:spcBef>
              <a:tabLst>
                <a:tab pos="2538095" algn="l"/>
              </a:tabLst>
            </a:pPr>
            <a:r>
              <a:rPr sz="4800" u="heavy" spc="75" baseline="13020" dirty="0">
                <a:uFill>
                  <a:solidFill>
                    <a:srgbClr val="000000"/>
                  </a:solidFill>
                </a:uFill>
                <a:latin typeface="Arial MT"/>
                <a:cs typeface="Arial MT"/>
              </a:rPr>
              <a:t>CONTENTS</a:t>
            </a:r>
            <a:r>
              <a:rPr sz="4800" spc="75" baseline="13020" dirty="0">
                <a:latin typeface="Arial MT"/>
                <a:cs typeface="Arial MT"/>
              </a:rPr>
              <a:t>	</a:t>
            </a:r>
            <a:r>
              <a:rPr sz="3200" b="1" spc="-65" dirty="0">
                <a:solidFill>
                  <a:srgbClr val="C00000"/>
                </a:solidFill>
                <a:latin typeface="Times New Roman"/>
                <a:cs typeface="Times New Roman"/>
              </a:rPr>
              <a:t>del</a:t>
            </a:r>
            <a:r>
              <a:rPr sz="3200" b="1" spc="45" dirty="0">
                <a:solidFill>
                  <a:srgbClr val="C00000"/>
                </a:solidFill>
                <a:latin typeface="Times New Roman"/>
                <a:cs typeface="Times New Roman"/>
              </a:rPr>
              <a:t> </a:t>
            </a:r>
            <a:r>
              <a:rPr sz="2400" b="1" spc="-120" dirty="0">
                <a:solidFill>
                  <a:srgbClr val="C00000"/>
                </a:solidFill>
                <a:latin typeface="Times New Roman"/>
                <a:cs typeface="Times New Roman"/>
              </a:rPr>
              <a:t>keyword</a:t>
            </a:r>
            <a:endParaRPr sz="2400">
              <a:latin typeface="Times New Roman"/>
              <a:cs typeface="Times New Roman"/>
            </a:endParaRPr>
          </a:p>
        </p:txBody>
      </p:sp>
      <p:sp>
        <p:nvSpPr>
          <p:cNvPr id="10" name="object 10"/>
          <p:cNvSpPr txBox="1"/>
          <p:nvPr/>
        </p:nvSpPr>
        <p:spPr>
          <a:xfrm>
            <a:off x="2579370" y="1196162"/>
            <a:ext cx="6359525" cy="1398905"/>
          </a:xfrm>
          <a:prstGeom prst="rect">
            <a:avLst/>
          </a:prstGeom>
        </p:spPr>
        <p:txBody>
          <a:bodyPr vert="horz" wrap="square" lIns="0" tIns="12700" rIns="0" bIns="0" rtlCol="0">
            <a:spAutoFit/>
          </a:bodyPr>
          <a:lstStyle/>
          <a:p>
            <a:pPr marL="134620" indent="-122555">
              <a:lnSpc>
                <a:spcPct val="100000"/>
              </a:lnSpc>
              <a:spcBef>
                <a:spcPts val="100"/>
              </a:spcBef>
              <a:buSzPct val="88888"/>
              <a:buFont typeface="Arial MT"/>
              <a:buChar char="•"/>
              <a:tabLst>
                <a:tab pos="135255" algn="l"/>
              </a:tabLst>
            </a:pPr>
            <a:r>
              <a:rPr sz="1800" spc="5" dirty="0">
                <a:latin typeface="Times New Roman"/>
                <a:cs typeface="Times New Roman"/>
              </a:rPr>
              <a:t>It</a:t>
            </a:r>
            <a:r>
              <a:rPr sz="1800" spc="-45" dirty="0">
                <a:latin typeface="Times New Roman"/>
                <a:cs typeface="Times New Roman"/>
              </a:rPr>
              <a:t> </a:t>
            </a:r>
            <a:r>
              <a:rPr sz="1800" spc="-10" dirty="0">
                <a:latin typeface="Calibri"/>
                <a:cs typeface="Calibri"/>
              </a:rPr>
              <a:t>removes</a:t>
            </a:r>
            <a:r>
              <a:rPr sz="1800" spc="15" dirty="0">
                <a:latin typeface="Calibri"/>
                <a:cs typeface="Calibri"/>
              </a:rPr>
              <a:t> </a:t>
            </a:r>
            <a:r>
              <a:rPr sz="1800" dirty="0">
                <a:latin typeface="Calibri"/>
                <a:cs typeface="Calibri"/>
              </a:rPr>
              <a:t>a </a:t>
            </a:r>
            <a:r>
              <a:rPr sz="1800" spc="-15" dirty="0">
                <a:latin typeface="Calibri"/>
                <a:cs typeface="Calibri"/>
              </a:rPr>
              <a:t>key-value</a:t>
            </a:r>
            <a:r>
              <a:rPr sz="1800" spc="5" dirty="0">
                <a:latin typeface="Calibri"/>
                <a:cs typeface="Calibri"/>
              </a:rPr>
              <a:t> </a:t>
            </a:r>
            <a:r>
              <a:rPr sz="1800" spc="-5" dirty="0">
                <a:latin typeface="Calibri"/>
                <a:cs typeface="Calibri"/>
              </a:rPr>
              <a:t>pair</a:t>
            </a:r>
            <a:r>
              <a:rPr sz="1800" spc="10" dirty="0">
                <a:latin typeface="Calibri"/>
                <a:cs typeface="Calibri"/>
              </a:rPr>
              <a:t> </a:t>
            </a:r>
            <a:r>
              <a:rPr sz="1800" spc="-10" dirty="0">
                <a:latin typeface="Calibri"/>
                <a:cs typeface="Calibri"/>
              </a:rPr>
              <a:t>from</a:t>
            </a:r>
            <a:r>
              <a:rPr sz="1800" dirty="0">
                <a:latin typeface="Calibri"/>
                <a:cs typeface="Calibri"/>
              </a:rPr>
              <a:t> the</a:t>
            </a:r>
            <a:r>
              <a:rPr sz="1800" spc="5" dirty="0">
                <a:latin typeface="Calibri"/>
                <a:cs typeface="Calibri"/>
              </a:rPr>
              <a:t> </a:t>
            </a:r>
            <a:r>
              <a:rPr sz="1800" spc="-5" dirty="0">
                <a:latin typeface="Calibri"/>
                <a:cs typeface="Calibri"/>
              </a:rPr>
              <a:t>dictionary</a:t>
            </a:r>
            <a:r>
              <a:rPr sz="1800" spc="30" dirty="0">
                <a:latin typeface="Calibri"/>
                <a:cs typeface="Calibri"/>
              </a:rPr>
              <a:t> </a:t>
            </a:r>
            <a:r>
              <a:rPr sz="1800" dirty="0">
                <a:latin typeface="Calibri"/>
                <a:cs typeface="Calibri"/>
              </a:rPr>
              <a:t>based</a:t>
            </a:r>
            <a:r>
              <a:rPr sz="1800" spc="5" dirty="0">
                <a:latin typeface="Calibri"/>
                <a:cs typeface="Calibri"/>
              </a:rPr>
              <a:t> </a:t>
            </a:r>
            <a:r>
              <a:rPr sz="1800" spc="-5" dirty="0">
                <a:latin typeface="Calibri"/>
                <a:cs typeface="Calibri"/>
              </a:rPr>
              <a:t>on</a:t>
            </a:r>
            <a:r>
              <a:rPr sz="1800" spc="5" dirty="0">
                <a:latin typeface="Calibri"/>
                <a:cs typeface="Calibri"/>
              </a:rPr>
              <a:t> </a:t>
            </a:r>
            <a:r>
              <a:rPr sz="1800" dirty="0">
                <a:latin typeface="Calibri"/>
                <a:cs typeface="Calibri"/>
              </a:rPr>
              <a:t>the</a:t>
            </a:r>
            <a:r>
              <a:rPr sz="1800" spc="15" dirty="0">
                <a:latin typeface="Calibri"/>
                <a:cs typeface="Calibri"/>
              </a:rPr>
              <a:t> </a:t>
            </a:r>
            <a:r>
              <a:rPr sz="1800" spc="-50" dirty="0">
                <a:latin typeface="Calibri"/>
                <a:cs typeface="Calibri"/>
              </a:rPr>
              <a:t>key.</a:t>
            </a:r>
            <a:endParaRPr sz="1800">
              <a:latin typeface="Calibri"/>
              <a:cs typeface="Calibri"/>
            </a:endParaRPr>
          </a:p>
          <a:p>
            <a:pPr marL="12700" marR="5080">
              <a:lnSpc>
                <a:spcPct val="100000"/>
              </a:lnSpc>
              <a:spcBef>
                <a:spcPts val="15"/>
              </a:spcBef>
              <a:buFont typeface="Arial MT"/>
              <a:buChar char="•"/>
              <a:tabLst>
                <a:tab pos="144145" algn="l"/>
              </a:tabLst>
            </a:pPr>
            <a:r>
              <a:rPr sz="1800" dirty="0">
                <a:latin typeface="Calibri"/>
                <a:cs typeface="Calibri"/>
              </a:rPr>
              <a:t>If the</a:t>
            </a:r>
            <a:r>
              <a:rPr sz="1800" spc="15" dirty="0">
                <a:latin typeface="Calibri"/>
                <a:cs typeface="Calibri"/>
              </a:rPr>
              <a:t> </a:t>
            </a:r>
            <a:r>
              <a:rPr sz="1800" spc="-25" dirty="0">
                <a:latin typeface="Calibri"/>
                <a:cs typeface="Calibri"/>
              </a:rPr>
              <a:t>key</a:t>
            </a:r>
            <a:r>
              <a:rPr sz="1800" dirty="0">
                <a:latin typeface="Calibri"/>
                <a:cs typeface="Calibri"/>
              </a:rPr>
              <a:t> is</a:t>
            </a:r>
            <a:r>
              <a:rPr sz="1800" spc="5" dirty="0">
                <a:latin typeface="Calibri"/>
                <a:cs typeface="Calibri"/>
              </a:rPr>
              <a:t> </a:t>
            </a:r>
            <a:r>
              <a:rPr sz="1800" spc="-5" dirty="0">
                <a:latin typeface="Calibri"/>
                <a:cs typeface="Calibri"/>
              </a:rPr>
              <a:t>present</a:t>
            </a:r>
            <a:r>
              <a:rPr sz="1800" dirty="0">
                <a:latin typeface="Calibri"/>
                <a:cs typeface="Calibri"/>
              </a:rPr>
              <a:t> </a:t>
            </a:r>
            <a:r>
              <a:rPr sz="1800" spc="-5" dirty="0">
                <a:latin typeface="Calibri"/>
                <a:cs typeface="Calibri"/>
              </a:rPr>
              <a:t>in</a:t>
            </a:r>
            <a:r>
              <a:rPr sz="1800" dirty="0">
                <a:latin typeface="Calibri"/>
                <a:cs typeface="Calibri"/>
              </a:rPr>
              <a:t> the</a:t>
            </a:r>
            <a:r>
              <a:rPr sz="1800" spc="15" dirty="0">
                <a:latin typeface="Calibri"/>
                <a:cs typeface="Calibri"/>
              </a:rPr>
              <a:t> </a:t>
            </a:r>
            <a:r>
              <a:rPr sz="1800" spc="-5" dirty="0">
                <a:latin typeface="Calibri"/>
                <a:cs typeface="Calibri"/>
              </a:rPr>
              <a:t>dictionary</a:t>
            </a:r>
            <a:r>
              <a:rPr sz="1800" spc="25" dirty="0">
                <a:latin typeface="Calibri"/>
                <a:cs typeface="Calibri"/>
              </a:rPr>
              <a:t> </a:t>
            </a:r>
            <a:r>
              <a:rPr sz="1800" dirty="0">
                <a:latin typeface="Calibri"/>
                <a:cs typeface="Calibri"/>
              </a:rPr>
              <a:t>then it</a:t>
            </a:r>
            <a:r>
              <a:rPr sz="1800" spc="5" dirty="0">
                <a:latin typeface="Calibri"/>
                <a:cs typeface="Calibri"/>
              </a:rPr>
              <a:t> </a:t>
            </a:r>
            <a:r>
              <a:rPr sz="1800" spc="-5" dirty="0">
                <a:latin typeface="Calibri"/>
                <a:cs typeface="Calibri"/>
              </a:rPr>
              <a:t>will</a:t>
            </a:r>
            <a:r>
              <a:rPr sz="1800" spc="15" dirty="0">
                <a:latin typeface="Calibri"/>
                <a:cs typeface="Calibri"/>
              </a:rPr>
              <a:t> </a:t>
            </a:r>
            <a:r>
              <a:rPr sz="1800" spc="-10" dirty="0">
                <a:latin typeface="Calibri"/>
                <a:cs typeface="Calibri"/>
              </a:rPr>
              <a:t>delete</a:t>
            </a:r>
            <a:r>
              <a:rPr sz="1800" spc="15" dirty="0">
                <a:latin typeface="Calibri"/>
                <a:cs typeface="Calibri"/>
              </a:rPr>
              <a:t> </a:t>
            </a:r>
            <a:r>
              <a:rPr sz="1800" dirty="0">
                <a:latin typeface="Calibri"/>
                <a:cs typeface="Calibri"/>
              </a:rPr>
              <a:t>the</a:t>
            </a:r>
            <a:r>
              <a:rPr sz="1800" spc="15" dirty="0">
                <a:latin typeface="Calibri"/>
                <a:cs typeface="Calibri"/>
              </a:rPr>
              <a:t> </a:t>
            </a:r>
            <a:r>
              <a:rPr sz="1800" spc="-25" dirty="0">
                <a:latin typeface="Calibri"/>
                <a:cs typeface="Calibri"/>
              </a:rPr>
              <a:t>key</a:t>
            </a:r>
            <a:r>
              <a:rPr sz="1800" dirty="0">
                <a:latin typeface="Calibri"/>
                <a:cs typeface="Calibri"/>
              </a:rPr>
              <a:t> and </a:t>
            </a:r>
            <a:r>
              <a:rPr sz="1800" spc="-395" dirty="0">
                <a:latin typeface="Calibri"/>
                <a:cs typeface="Calibri"/>
              </a:rPr>
              <a:t> </a:t>
            </a:r>
            <a:r>
              <a:rPr sz="1800" spc="-5" dirty="0">
                <a:latin typeface="Calibri"/>
                <a:cs typeface="Calibri"/>
              </a:rPr>
              <a:t>corresponding</a:t>
            </a:r>
            <a:r>
              <a:rPr sz="1800" spc="10" dirty="0">
                <a:latin typeface="Calibri"/>
                <a:cs typeface="Calibri"/>
              </a:rPr>
              <a:t> </a:t>
            </a:r>
            <a:r>
              <a:rPr sz="1800" spc="-5" dirty="0">
                <a:latin typeface="Calibri"/>
                <a:cs typeface="Calibri"/>
              </a:rPr>
              <a:t>value</a:t>
            </a:r>
            <a:r>
              <a:rPr sz="1800" spc="15" dirty="0">
                <a:latin typeface="Calibri"/>
                <a:cs typeface="Calibri"/>
              </a:rPr>
              <a:t> </a:t>
            </a:r>
            <a:r>
              <a:rPr sz="1800" spc="-10" dirty="0">
                <a:latin typeface="Calibri"/>
                <a:cs typeface="Calibri"/>
              </a:rPr>
              <a:t>from</a:t>
            </a:r>
            <a:r>
              <a:rPr sz="1800" dirty="0">
                <a:latin typeface="Calibri"/>
                <a:cs typeface="Calibri"/>
              </a:rPr>
              <a:t> the </a:t>
            </a:r>
            <a:r>
              <a:rPr sz="1800" spc="-15" dirty="0">
                <a:latin typeface="Calibri"/>
                <a:cs typeface="Calibri"/>
              </a:rPr>
              <a:t>dictionary.</a:t>
            </a:r>
            <a:endParaRPr sz="1800">
              <a:latin typeface="Calibri"/>
              <a:cs typeface="Calibri"/>
            </a:endParaRPr>
          </a:p>
          <a:p>
            <a:pPr marL="12700" marR="491490">
              <a:lnSpc>
                <a:spcPct val="100000"/>
              </a:lnSpc>
              <a:buFont typeface="Arial MT"/>
              <a:buChar char="•"/>
              <a:tabLst>
                <a:tab pos="144145" algn="l"/>
              </a:tabLst>
            </a:pPr>
            <a:r>
              <a:rPr sz="1800" dirty="0">
                <a:latin typeface="Calibri"/>
                <a:cs typeface="Calibri"/>
              </a:rPr>
              <a:t>But </a:t>
            </a:r>
            <a:r>
              <a:rPr sz="1800" spc="-5" dirty="0">
                <a:latin typeface="Calibri"/>
                <a:cs typeface="Calibri"/>
              </a:rPr>
              <a:t>if</a:t>
            </a:r>
            <a:r>
              <a:rPr sz="1800" spc="15" dirty="0">
                <a:latin typeface="Calibri"/>
                <a:cs typeface="Calibri"/>
              </a:rPr>
              <a:t> </a:t>
            </a:r>
            <a:r>
              <a:rPr sz="1800" dirty="0">
                <a:latin typeface="Calibri"/>
                <a:cs typeface="Calibri"/>
              </a:rPr>
              <a:t>the</a:t>
            </a:r>
            <a:r>
              <a:rPr sz="1800" spc="5" dirty="0">
                <a:latin typeface="Calibri"/>
                <a:cs typeface="Calibri"/>
              </a:rPr>
              <a:t> </a:t>
            </a:r>
            <a:r>
              <a:rPr sz="1800" spc="-5" dirty="0">
                <a:latin typeface="Calibri"/>
                <a:cs typeface="Calibri"/>
              </a:rPr>
              <a:t>given</a:t>
            </a:r>
            <a:r>
              <a:rPr sz="1800" dirty="0">
                <a:latin typeface="Calibri"/>
                <a:cs typeface="Calibri"/>
              </a:rPr>
              <a:t> </a:t>
            </a:r>
            <a:r>
              <a:rPr sz="1800" spc="-25" dirty="0">
                <a:latin typeface="Calibri"/>
                <a:cs typeface="Calibri"/>
              </a:rPr>
              <a:t>key</a:t>
            </a:r>
            <a:r>
              <a:rPr sz="1800" dirty="0">
                <a:latin typeface="Calibri"/>
                <a:cs typeface="Calibri"/>
              </a:rPr>
              <a:t> is</a:t>
            </a:r>
            <a:r>
              <a:rPr sz="1800" spc="5" dirty="0">
                <a:latin typeface="Calibri"/>
                <a:cs typeface="Calibri"/>
              </a:rPr>
              <a:t> </a:t>
            </a:r>
            <a:r>
              <a:rPr sz="1800" spc="-5" dirty="0">
                <a:latin typeface="Calibri"/>
                <a:cs typeface="Calibri"/>
              </a:rPr>
              <a:t>not</a:t>
            </a:r>
            <a:r>
              <a:rPr sz="1800" spc="15" dirty="0">
                <a:latin typeface="Calibri"/>
                <a:cs typeface="Calibri"/>
              </a:rPr>
              <a:t> </a:t>
            </a:r>
            <a:r>
              <a:rPr sz="1800" spc="-5" dirty="0">
                <a:latin typeface="Calibri"/>
                <a:cs typeface="Calibri"/>
              </a:rPr>
              <a:t>present</a:t>
            </a:r>
            <a:r>
              <a:rPr sz="1800" dirty="0">
                <a:latin typeface="Calibri"/>
                <a:cs typeface="Calibri"/>
              </a:rPr>
              <a:t> </a:t>
            </a:r>
            <a:r>
              <a:rPr sz="1800" spc="-5" dirty="0">
                <a:latin typeface="Calibri"/>
                <a:cs typeface="Calibri"/>
              </a:rPr>
              <a:t>in</a:t>
            </a:r>
            <a:r>
              <a:rPr sz="1800" spc="10" dirty="0">
                <a:latin typeface="Calibri"/>
                <a:cs typeface="Calibri"/>
              </a:rPr>
              <a:t> </a:t>
            </a:r>
            <a:r>
              <a:rPr sz="1800" dirty="0">
                <a:latin typeface="Calibri"/>
                <a:cs typeface="Calibri"/>
              </a:rPr>
              <a:t>the</a:t>
            </a:r>
            <a:r>
              <a:rPr sz="1800" spc="5" dirty="0">
                <a:latin typeface="Calibri"/>
                <a:cs typeface="Calibri"/>
              </a:rPr>
              <a:t> </a:t>
            </a:r>
            <a:r>
              <a:rPr sz="1800" spc="-5" dirty="0">
                <a:latin typeface="Calibri"/>
                <a:cs typeface="Calibri"/>
              </a:rPr>
              <a:t>dictionary</a:t>
            </a:r>
            <a:r>
              <a:rPr sz="1800" spc="25" dirty="0">
                <a:latin typeface="Calibri"/>
                <a:cs typeface="Calibri"/>
              </a:rPr>
              <a:t> </a:t>
            </a:r>
            <a:r>
              <a:rPr sz="1800" dirty="0">
                <a:latin typeface="Calibri"/>
                <a:cs typeface="Calibri"/>
              </a:rPr>
              <a:t>then</a:t>
            </a:r>
            <a:r>
              <a:rPr sz="1800" spc="10" dirty="0">
                <a:latin typeface="Calibri"/>
                <a:cs typeface="Calibri"/>
              </a:rPr>
              <a:t> </a:t>
            </a:r>
            <a:r>
              <a:rPr sz="1800" spc="-5" dirty="0">
                <a:latin typeface="Calibri"/>
                <a:cs typeface="Calibri"/>
              </a:rPr>
              <a:t>it</a:t>
            </a:r>
            <a:r>
              <a:rPr sz="1800" dirty="0">
                <a:latin typeface="Calibri"/>
                <a:cs typeface="Calibri"/>
              </a:rPr>
              <a:t> </a:t>
            </a:r>
            <a:r>
              <a:rPr sz="1800" spc="-5" dirty="0">
                <a:latin typeface="Calibri"/>
                <a:cs typeface="Calibri"/>
              </a:rPr>
              <a:t>will </a:t>
            </a:r>
            <a:r>
              <a:rPr sz="1800" spc="-390" dirty="0">
                <a:latin typeface="Calibri"/>
                <a:cs typeface="Calibri"/>
              </a:rPr>
              <a:t> </a:t>
            </a:r>
            <a:r>
              <a:rPr sz="1800" spc="-10" dirty="0">
                <a:latin typeface="Calibri"/>
                <a:cs typeface="Calibri"/>
              </a:rPr>
              <a:t>throw</a:t>
            </a:r>
            <a:r>
              <a:rPr sz="1800" spc="5" dirty="0">
                <a:latin typeface="Calibri"/>
                <a:cs typeface="Calibri"/>
              </a:rPr>
              <a:t> </a:t>
            </a:r>
            <a:r>
              <a:rPr sz="1800" dirty="0">
                <a:latin typeface="Calibri"/>
                <a:cs typeface="Calibri"/>
              </a:rPr>
              <a:t>an</a:t>
            </a:r>
            <a:r>
              <a:rPr sz="1800" spc="5" dirty="0">
                <a:latin typeface="Calibri"/>
                <a:cs typeface="Calibri"/>
              </a:rPr>
              <a:t> </a:t>
            </a:r>
            <a:r>
              <a:rPr sz="1800" spc="-10" dirty="0">
                <a:latin typeface="Calibri"/>
                <a:cs typeface="Calibri"/>
              </a:rPr>
              <a:t>error</a:t>
            </a:r>
            <a:r>
              <a:rPr sz="1800" spc="5" dirty="0">
                <a:latin typeface="Calibri"/>
                <a:cs typeface="Calibri"/>
              </a:rPr>
              <a:t> </a:t>
            </a:r>
            <a:r>
              <a:rPr sz="1800" spc="-5" dirty="0">
                <a:latin typeface="Calibri"/>
                <a:cs typeface="Calibri"/>
              </a:rPr>
              <a:t>i.e.</a:t>
            </a:r>
            <a:r>
              <a:rPr sz="1800" spc="-15" dirty="0">
                <a:latin typeface="Calibri"/>
                <a:cs typeface="Calibri"/>
              </a:rPr>
              <a:t> </a:t>
            </a:r>
            <a:r>
              <a:rPr sz="1800" b="1" spc="-15" dirty="0">
                <a:latin typeface="Calibri"/>
                <a:cs typeface="Calibri"/>
              </a:rPr>
              <a:t>KeyError</a:t>
            </a:r>
            <a:r>
              <a:rPr sz="1800" spc="-15" dirty="0">
                <a:latin typeface="Calibri"/>
                <a:cs typeface="Calibri"/>
              </a:rPr>
              <a:t>.</a:t>
            </a:r>
            <a:endParaRPr sz="1800">
              <a:latin typeface="Calibri"/>
              <a:cs typeface="Calibri"/>
            </a:endParaRPr>
          </a:p>
        </p:txBody>
      </p:sp>
      <p:grpSp>
        <p:nvGrpSpPr>
          <p:cNvPr id="11" name="object 11"/>
          <p:cNvGrpSpPr/>
          <p:nvPr/>
        </p:nvGrpSpPr>
        <p:grpSpPr>
          <a:xfrm>
            <a:off x="2514600" y="2657434"/>
            <a:ext cx="6615430" cy="4186554"/>
            <a:chOff x="2514600" y="2657434"/>
            <a:chExt cx="6615430" cy="4186554"/>
          </a:xfrm>
        </p:grpSpPr>
        <p:pic>
          <p:nvPicPr>
            <p:cNvPr id="12" name="object 12"/>
            <p:cNvPicPr/>
            <p:nvPr/>
          </p:nvPicPr>
          <p:blipFill>
            <a:blip r:embed="rId2" cstate="print"/>
            <a:stretch>
              <a:fillRect/>
            </a:stretch>
          </p:blipFill>
          <p:spPr>
            <a:xfrm>
              <a:off x="2607567" y="2736634"/>
              <a:ext cx="6402377" cy="4013199"/>
            </a:xfrm>
            <a:prstGeom prst="rect">
              <a:avLst/>
            </a:prstGeom>
          </p:spPr>
        </p:pic>
        <p:sp>
          <p:nvSpPr>
            <p:cNvPr id="13" name="object 13"/>
            <p:cNvSpPr/>
            <p:nvPr/>
          </p:nvSpPr>
          <p:spPr>
            <a:xfrm>
              <a:off x="2543175" y="2686009"/>
              <a:ext cx="6558280" cy="4129404"/>
            </a:xfrm>
            <a:custGeom>
              <a:avLst/>
              <a:gdLst/>
              <a:ahLst/>
              <a:cxnLst/>
              <a:rect l="l" t="t" r="r" b="b"/>
              <a:pathLst>
                <a:path w="6558280" h="4129404">
                  <a:moveTo>
                    <a:pt x="0" y="4129151"/>
                  </a:moveTo>
                  <a:lnTo>
                    <a:pt x="6558026" y="4129151"/>
                  </a:lnTo>
                  <a:lnTo>
                    <a:pt x="6558026" y="0"/>
                  </a:lnTo>
                  <a:lnTo>
                    <a:pt x="0" y="0"/>
                  </a:lnTo>
                  <a:lnTo>
                    <a:pt x="0" y="4129151"/>
                  </a:lnTo>
                  <a:close/>
                </a:path>
              </a:pathLst>
            </a:custGeom>
            <a:ln w="57150">
              <a:solidFill>
                <a:srgbClr val="C00000"/>
              </a:solidFill>
            </a:ln>
          </p:spPr>
          <p:txBody>
            <a:bodyPr wrap="square" lIns="0" tIns="0" rIns="0" bIns="0" rtlCol="0"/>
            <a:lstStyle/>
            <a:p>
              <a:endParaRPr/>
            </a:p>
          </p:txBody>
        </p:sp>
        <p:sp>
          <p:nvSpPr>
            <p:cNvPr id="14" name="object 14"/>
            <p:cNvSpPr/>
            <p:nvPr/>
          </p:nvSpPr>
          <p:spPr>
            <a:xfrm>
              <a:off x="5286375" y="3357498"/>
              <a:ext cx="666115" cy="320675"/>
            </a:xfrm>
            <a:custGeom>
              <a:avLst/>
              <a:gdLst/>
              <a:ahLst/>
              <a:cxnLst/>
              <a:rect l="l" t="t" r="r" b="b"/>
              <a:pathLst>
                <a:path w="666114" h="320675">
                  <a:moveTo>
                    <a:pt x="160020" y="0"/>
                  </a:moveTo>
                  <a:lnTo>
                    <a:pt x="0" y="160147"/>
                  </a:lnTo>
                  <a:lnTo>
                    <a:pt x="160020" y="320167"/>
                  </a:lnTo>
                  <a:lnTo>
                    <a:pt x="160020" y="240156"/>
                  </a:lnTo>
                  <a:lnTo>
                    <a:pt x="666114" y="240156"/>
                  </a:lnTo>
                  <a:lnTo>
                    <a:pt x="666114" y="80137"/>
                  </a:lnTo>
                  <a:lnTo>
                    <a:pt x="160020" y="80137"/>
                  </a:lnTo>
                  <a:lnTo>
                    <a:pt x="160020" y="0"/>
                  </a:lnTo>
                  <a:close/>
                </a:path>
              </a:pathLst>
            </a:custGeom>
            <a:solidFill>
              <a:srgbClr val="FFFF00"/>
            </a:solidFill>
          </p:spPr>
          <p:txBody>
            <a:bodyPr wrap="square" lIns="0" tIns="0" rIns="0" bIns="0" rtlCol="0"/>
            <a:lstStyle/>
            <a:p>
              <a:endParaRPr/>
            </a:p>
          </p:txBody>
        </p:sp>
        <p:sp>
          <p:nvSpPr>
            <p:cNvPr id="15" name="object 15"/>
            <p:cNvSpPr/>
            <p:nvPr/>
          </p:nvSpPr>
          <p:spPr>
            <a:xfrm>
              <a:off x="5286375" y="3357498"/>
              <a:ext cx="666115" cy="320675"/>
            </a:xfrm>
            <a:custGeom>
              <a:avLst/>
              <a:gdLst/>
              <a:ahLst/>
              <a:cxnLst/>
              <a:rect l="l" t="t" r="r" b="b"/>
              <a:pathLst>
                <a:path w="666114" h="320675">
                  <a:moveTo>
                    <a:pt x="666114" y="80137"/>
                  </a:moveTo>
                  <a:lnTo>
                    <a:pt x="160020" y="80137"/>
                  </a:lnTo>
                  <a:lnTo>
                    <a:pt x="160020" y="0"/>
                  </a:lnTo>
                  <a:lnTo>
                    <a:pt x="0" y="160147"/>
                  </a:lnTo>
                  <a:lnTo>
                    <a:pt x="160020" y="320167"/>
                  </a:lnTo>
                  <a:lnTo>
                    <a:pt x="160020" y="240156"/>
                  </a:lnTo>
                  <a:lnTo>
                    <a:pt x="666114" y="240156"/>
                  </a:lnTo>
                  <a:lnTo>
                    <a:pt x="666114" y="80137"/>
                  </a:lnTo>
                  <a:close/>
                </a:path>
              </a:pathLst>
            </a:custGeom>
            <a:ln w="25400">
              <a:solidFill>
                <a:srgbClr val="C00000"/>
              </a:solidFill>
            </a:ln>
          </p:spPr>
          <p:txBody>
            <a:bodyPr wrap="square" lIns="0" tIns="0" rIns="0" bIns="0" rtlCol="0"/>
            <a:lstStyle/>
            <a:p>
              <a:endParaRPr/>
            </a:p>
          </p:txBody>
        </p:sp>
        <p:sp>
          <p:nvSpPr>
            <p:cNvPr id="16" name="object 16"/>
            <p:cNvSpPr/>
            <p:nvPr/>
          </p:nvSpPr>
          <p:spPr>
            <a:xfrm>
              <a:off x="5334635" y="4108957"/>
              <a:ext cx="666115" cy="320675"/>
            </a:xfrm>
            <a:custGeom>
              <a:avLst/>
              <a:gdLst/>
              <a:ahLst/>
              <a:cxnLst/>
              <a:rect l="l" t="t" r="r" b="b"/>
              <a:pathLst>
                <a:path w="666114" h="320675">
                  <a:moveTo>
                    <a:pt x="160147" y="0"/>
                  </a:moveTo>
                  <a:lnTo>
                    <a:pt x="0" y="160147"/>
                  </a:lnTo>
                  <a:lnTo>
                    <a:pt x="160147" y="320167"/>
                  </a:lnTo>
                  <a:lnTo>
                    <a:pt x="160147" y="240157"/>
                  </a:lnTo>
                  <a:lnTo>
                    <a:pt x="666114" y="240157"/>
                  </a:lnTo>
                  <a:lnTo>
                    <a:pt x="666114" y="80010"/>
                  </a:lnTo>
                  <a:lnTo>
                    <a:pt x="160147" y="80010"/>
                  </a:lnTo>
                  <a:lnTo>
                    <a:pt x="160147" y="0"/>
                  </a:lnTo>
                  <a:close/>
                </a:path>
              </a:pathLst>
            </a:custGeom>
            <a:solidFill>
              <a:srgbClr val="FFFF00"/>
            </a:solidFill>
          </p:spPr>
          <p:txBody>
            <a:bodyPr wrap="square" lIns="0" tIns="0" rIns="0" bIns="0" rtlCol="0"/>
            <a:lstStyle/>
            <a:p>
              <a:endParaRPr/>
            </a:p>
          </p:txBody>
        </p:sp>
        <p:sp>
          <p:nvSpPr>
            <p:cNvPr id="17" name="object 17"/>
            <p:cNvSpPr/>
            <p:nvPr/>
          </p:nvSpPr>
          <p:spPr>
            <a:xfrm>
              <a:off x="5334635" y="4108957"/>
              <a:ext cx="666115" cy="320675"/>
            </a:xfrm>
            <a:custGeom>
              <a:avLst/>
              <a:gdLst/>
              <a:ahLst/>
              <a:cxnLst/>
              <a:rect l="l" t="t" r="r" b="b"/>
              <a:pathLst>
                <a:path w="666114" h="320675">
                  <a:moveTo>
                    <a:pt x="666114" y="80010"/>
                  </a:moveTo>
                  <a:lnTo>
                    <a:pt x="160147" y="80010"/>
                  </a:lnTo>
                  <a:lnTo>
                    <a:pt x="160147" y="0"/>
                  </a:lnTo>
                  <a:lnTo>
                    <a:pt x="0" y="160147"/>
                  </a:lnTo>
                  <a:lnTo>
                    <a:pt x="160147" y="320167"/>
                  </a:lnTo>
                  <a:lnTo>
                    <a:pt x="160147" y="240157"/>
                  </a:lnTo>
                  <a:lnTo>
                    <a:pt x="666114" y="240157"/>
                  </a:lnTo>
                  <a:lnTo>
                    <a:pt x="666114" y="80010"/>
                  </a:lnTo>
                  <a:close/>
                </a:path>
              </a:pathLst>
            </a:custGeom>
            <a:ln w="25400">
              <a:solidFill>
                <a:srgbClr val="C00000"/>
              </a:solidFill>
            </a:ln>
          </p:spPr>
          <p:txBody>
            <a:bodyPr wrap="square" lIns="0" tIns="0" rIns="0" bIns="0" rtlCol="0"/>
            <a:lstStyle/>
            <a:p>
              <a:endParaRPr/>
            </a:p>
          </p:txBody>
        </p:sp>
        <p:sp>
          <p:nvSpPr>
            <p:cNvPr id="18" name="object 18"/>
            <p:cNvSpPr/>
            <p:nvPr/>
          </p:nvSpPr>
          <p:spPr>
            <a:xfrm>
              <a:off x="4714875" y="5323458"/>
              <a:ext cx="666115" cy="320675"/>
            </a:xfrm>
            <a:custGeom>
              <a:avLst/>
              <a:gdLst/>
              <a:ahLst/>
              <a:cxnLst/>
              <a:rect l="l" t="t" r="r" b="b"/>
              <a:pathLst>
                <a:path w="666114" h="320675">
                  <a:moveTo>
                    <a:pt x="160020" y="0"/>
                  </a:moveTo>
                  <a:lnTo>
                    <a:pt x="0" y="160019"/>
                  </a:lnTo>
                  <a:lnTo>
                    <a:pt x="160020" y="320116"/>
                  </a:lnTo>
                  <a:lnTo>
                    <a:pt x="160020" y="240029"/>
                  </a:lnTo>
                  <a:lnTo>
                    <a:pt x="666114" y="240029"/>
                  </a:lnTo>
                  <a:lnTo>
                    <a:pt x="666114" y="80009"/>
                  </a:lnTo>
                  <a:lnTo>
                    <a:pt x="160020" y="80009"/>
                  </a:lnTo>
                  <a:lnTo>
                    <a:pt x="160020" y="0"/>
                  </a:lnTo>
                  <a:close/>
                </a:path>
              </a:pathLst>
            </a:custGeom>
            <a:solidFill>
              <a:srgbClr val="FFFF00"/>
            </a:solidFill>
          </p:spPr>
          <p:txBody>
            <a:bodyPr wrap="square" lIns="0" tIns="0" rIns="0" bIns="0" rtlCol="0"/>
            <a:lstStyle/>
            <a:p>
              <a:endParaRPr/>
            </a:p>
          </p:txBody>
        </p:sp>
        <p:sp>
          <p:nvSpPr>
            <p:cNvPr id="19" name="object 19"/>
            <p:cNvSpPr/>
            <p:nvPr/>
          </p:nvSpPr>
          <p:spPr>
            <a:xfrm>
              <a:off x="4714875" y="5323458"/>
              <a:ext cx="666115" cy="320675"/>
            </a:xfrm>
            <a:custGeom>
              <a:avLst/>
              <a:gdLst/>
              <a:ahLst/>
              <a:cxnLst/>
              <a:rect l="l" t="t" r="r" b="b"/>
              <a:pathLst>
                <a:path w="666114" h="320675">
                  <a:moveTo>
                    <a:pt x="666114" y="80009"/>
                  </a:moveTo>
                  <a:lnTo>
                    <a:pt x="160020" y="80009"/>
                  </a:lnTo>
                  <a:lnTo>
                    <a:pt x="160020" y="0"/>
                  </a:lnTo>
                  <a:lnTo>
                    <a:pt x="0" y="160019"/>
                  </a:lnTo>
                  <a:lnTo>
                    <a:pt x="160020" y="320116"/>
                  </a:lnTo>
                  <a:lnTo>
                    <a:pt x="160020" y="240029"/>
                  </a:lnTo>
                  <a:lnTo>
                    <a:pt x="666114" y="240029"/>
                  </a:lnTo>
                  <a:lnTo>
                    <a:pt x="666114" y="80009"/>
                  </a:lnTo>
                  <a:close/>
                </a:path>
              </a:pathLst>
            </a:custGeom>
            <a:ln w="25400">
              <a:solidFill>
                <a:srgbClr val="C00000"/>
              </a:solidFill>
            </a:ln>
          </p:spPr>
          <p:txBody>
            <a:bodyPr wrap="square" lIns="0" tIns="0" rIns="0" bIns="0" rtlCol="0"/>
            <a:lstStyle/>
            <a:p>
              <a:endParaRPr/>
            </a:p>
          </p:txBody>
        </p:sp>
      </p:gr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0063" y="595325"/>
            <a:ext cx="2604770" cy="574675"/>
          </a:xfrm>
          <a:prstGeom prst="rect">
            <a:avLst/>
          </a:prstGeom>
        </p:spPr>
        <p:txBody>
          <a:bodyPr vert="horz" wrap="square" lIns="0" tIns="12700" rIns="0" bIns="0" rtlCol="0">
            <a:spAutoFit/>
          </a:bodyPr>
          <a:lstStyle/>
          <a:p>
            <a:pPr marL="12700">
              <a:lnSpc>
                <a:spcPct val="100000"/>
              </a:lnSpc>
              <a:spcBef>
                <a:spcPts val="100"/>
              </a:spcBef>
            </a:pPr>
            <a:r>
              <a:rPr sz="3600" u="heavy" spc="75" dirty="0">
                <a:uFill>
                  <a:solidFill>
                    <a:srgbClr val="000000"/>
                  </a:solidFill>
                </a:uFill>
                <a:latin typeface="Arial MT"/>
                <a:cs typeface="Arial MT"/>
              </a:rPr>
              <a:t>CONT</a:t>
            </a:r>
            <a:r>
              <a:rPr sz="3600" u="heavy" spc="45" dirty="0">
                <a:uFill>
                  <a:solidFill>
                    <a:srgbClr val="000000"/>
                  </a:solidFill>
                </a:uFill>
                <a:latin typeface="Arial MT"/>
                <a:cs typeface="Arial MT"/>
              </a:rPr>
              <a:t>ENTS</a:t>
            </a:r>
            <a:endParaRPr sz="3600">
              <a:latin typeface="Arial MT"/>
              <a:cs typeface="Arial MT"/>
            </a:endParaRPr>
          </a:p>
        </p:txBody>
      </p:sp>
      <p:sp>
        <p:nvSpPr>
          <p:cNvPr id="3" name="object 3"/>
          <p:cNvSpPr/>
          <p:nvPr/>
        </p:nvSpPr>
        <p:spPr>
          <a:xfrm>
            <a:off x="71405" y="1278559"/>
            <a:ext cx="2929255" cy="4955540"/>
          </a:xfrm>
          <a:custGeom>
            <a:avLst/>
            <a:gdLst/>
            <a:ahLst/>
            <a:cxnLst/>
            <a:rect l="l" t="t" r="r" b="b"/>
            <a:pathLst>
              <a:path w="2929255" h="4955540">
                <a:moveTo>
                  <a:pt x="2929001" y="0"/>
                </a:moveTo>
                <a:lnTo>
                  <a:pt x="0" y="0"/>
                </a:lnTo>
                <a:lnTo>
                  <a:pt x="0" y="4955159"/>
                </a:lnTo>
                <a:lnTo>
                  <a:pt x="2929001" y="4955159"/>
                </a:lnTo>
                <a:lnTo>
                  <a:pt x="2929001" y="0"/>
                </a:lnTo>
                <a:close/>
              </a:path>
            </a:pathLst>
          </a:custGeom>
          <a:solidFill>
            <a:srgbClr val="252525"/>
          </a:solidFill>
        </p:spPr>
        <p:txBody>
          <a:bodyPr wrap="square" lIns="0" tIns="0" rIns="0" bIns="0" rtlCol="0"/>
          <a:lstStyle/>
          <a:p>
            <a:endParaRPr/>
          </a:p>
        </p:txBody>
      </p:sp>
      <p:sp>
        <p:nvSpPr>
          <p:cNvPr id="4" name="object 4"/>
          <p:cNvSpPr txBox="1"/>
          <p:nvPr/>
        </p:nvSpPr>
        <p:spPr>
          <a:xfrm>
            <a:off x="150063" y="1292097"/>
            <a:ext cx="2718435" cy="4846320"/>
          </a:xfrm>
          <a:prstGeom prst="rect">
            <a:avLst/>
          </a:prstGeom>
        </p:spPr>
        <p:txBody>
          <a:bodyPr vert="horz" wrap="square" lIns="0" tIns="12700" rIns="0" bIns="0" rtlCol="0">
            <a:spAutoFit/>
          </a:bodyPr>
          <a:lstStyle/>
          <a:p>
            <a:pPr marL="12700">
              <a:lnSpc>
                <a:spcPct val="100000"/>
              </a:lnSpc>
              <a:spcBef>
                <a:spcPts val="100"/>
              </a:spcBef>
            </a:pPr>
            <a:r>
              <a:rPr sz="2400" b="1" u="heavy" spc="-10" dirty="0">
                <a:solidFill>
                  <a:srgbClr val="FFC000"/>
                </a:solidFill>
                <a:uFill>
                  <a:solidFill>
                    <a:srgbClr val="FFC000"/>
                  </a:solidFill>
                </a:uFill>
                <a:latin typeface="Calibri"/>
                <a:cs typeface="Calibri"/>
              </a:rPr>
              <a:t>Introduction</a:t>
            </a:r>
            <a:r>
              <a:rPr sz="2400" b="1" u="heavy" spc="-25" dirty="0">
                <a:solidFill>
                  <a:srgbClr val="FFC000"/>
                </a:solidFill>
                <a:uFill>
                  <a:solidFill>
                    <a:srgbClr val="FFC000"/>
                  </a:solidFill>
                </a:uFill>
                <a:latin typeface="Calibri"/>
                <a:cs typeface="Calibri"/>
              </a:rPr>
              <a:t> </a:t>
            </a:r>
            <a:r>
              <a:rPr sz="2400" b="1" u="heavy" dirty="0">
                <a:solidFill>
                  <a:srgbClr val="FFC000"/>
                </a:solidFill>
                <a:uFill>
                  <a:solidFill>
                    <a:srgbClr val="FFC000"/>
                  </a:solidFill>
                </a:uFill>
                <a:latin typeface="Calibri"/>
                <a:cs typeface="Calibri"/>
              </a:rPr>
              <a:t>:</a:t>
            </a:r>
            <a:endParaRPr sz="2400">
              <a:latin typeface="Calibri"/>
              <a:cs typeface="Calibri"/>
            </a:endParaRPr>
          </a:p>
          <a:p>
            <a:pPr marL="12700" marR="1725295">
              <a:lnSpc>
                <a:spcPct val="100000"/>
              </a:lnSpc>
              <a:spcBef>
                <a:spcPts val="35"/>
              </a:spcBef>
            </a:pPr>
            <a:r>
              <a:rPr sz="1800" spc="-5" dirty="0">
                <a:solidFill>
                  <a:srgbClr val="FFC000"/>
                </a:solidFill>
                <a:latin typeface="Calibri"/>
                <a:cs typeface="Calibri"/>
              </a:rPr>
              <a:t>D</a:t>
            </a:r>
            <a:r>
              <a:rPr sz="1800" spc="-15" dirty="0">
                <a:solidFill>
                  <a:srgbClr val="FFC000"/>
                </a:solidFill>
                <a:latin typeface="Calibri"/>
                <a:cs typeface="Calibri"/>
              </a:rPr>
              <a:t>e</a:t>
            </a:r>
            <a:r>
              <a:rPr sz="1800" spc="-5" dirty="0">
                <a:solidFill>
                  <a:srgbClr val="FFC000"/>
                </a:solidFill>
                <a:latin typeface="Calibri"/>
                <a:cs typeface="Calibri"/>
              </a:rPr>
              <a:t>fin</a:t>
            </a:r>
            <a:r>
              <a:rPr sz="1800" spc="-10" dirty="0">
                <a:solidFill>
                  <a:srgbClr val="FFC000"/>
                </a:solidFill>
                <a:latin typeface="Calibri"/>
                <a:cs typeface="Calibri"/>
              </a:rPr>
              <a:t>i</a:t>
            </a:r>
            <a:r>
              <a:rPr sz="1800" dirty="0">
                <a:solidFill>
                  <a:srgbClr val="FFC000"/>
                </a:solidFill>
                <a:latin typeface="Calibri"/>
                <a:cs typeface="Calibri"/>
              </a:rPr>
              <a:t>t</a:t>
            </a:r>
            <a:r>
              <a:rPr sz="1800" spc="-10" dirty="0">
                <a:solidFill>
                  <a:srgbClr val="FFC000"/>
                </a:solidFill>
                <a:latin typeface="Calibri"/>
                <a:cs typeface="Calibri"/>
              </a:rPr>
              <a:t>i</a:t>
            </a:r>
            <a:r>
              <a:rPr sz="1800" spc="-5" dirty="0">
                <a:solidFill>
                  <a:srgbClr val="FFC000"/>
                </a:solidFill>
                <a:latin typeface="Calibri"/>
                <a:cs typeface="Calibri"/>
              </a:rPr>
              <a:t>on,  </a:t>
            </a:r>
            <a:r>
              <a:rPr sz="1800" spc="-10" dirty="0">
                <a:solidFill>
                  <a:srgbClr val="FFC000"/>
                </a:solidFill>
                <a:latin typeface="Calibri"/>
                <a:cs typeface="Calibri"/>
              </a:rPr>
              <a:t>Creation,</a:t>
            </a:r>
            <a:endParaRPr sz="1800">
              <a:latin typeface="Calibri"/>
              <a:cs typeface="Calibri"/>
            </a:endParaRPr>
          </a:p>
          <a:p>
            <a:pPr marL="12700" marR="827405">
              <a:lnSpc>
                <a:spcPct val="100000"/>
              </a:lnSpc>
            </a:pPr>
            <a:r>
              <a:rPr sz="1800" spc="-5" dirty="0">
                <a:solidFill>
                  <a:srgbClr val="FFC000"/>
                </a:solidFill>
                <a:latin typeface="Calibri"/>
                <a:cs typeface="Calibri"/>
              </a:rPr>
              <a:t>Accessing</a:t>
            </a:r>
            <a:r>
              <a:rPr sz="1800" spc="-70" dirty="0">
                <a:solidFill>
                  <a:srgbClr val="FFC000"/>
                </a:solidFill>
                <a:latin typeface="Calibri"/>
                <a:cs typeface="Calibri"/>
              </a:rPr>
              <a:t> </a:t>
            </a:r>
            <a:r>
              <a:rPr sz="1800" dirty="0">
                <a:solidFill>
                  <a:srgbClr val="FFC000"/>
                </a:solidFill>
                <a:latin typeface="Calibri"/>
                <a:cs typeface="Calibri"/>
              </a:rPr>
              <a:t>elements, </a:t>
            </a:r>
            <a:r>
              <a:rPr sz="1800" spc="-395" dirty="0">
                <a:solidFill>
                  <a:srgbClr val="FFC000"/>
                </a:solidFill>
                <a:latin typeface="Calibri"/>
                <a:cs typeface="Calibri"/>
              </a:rPr>
              <a:t> </a:t>
            </a:r>
            <a:r>
              <a:rPr sz="1800" dirty="0">
                <a:solidFill>
                  <a:srgbClr val="FFC000"/>
                </a:solidFill>
                <a:latin typeface="Calibri"/>
                <a:cs typeface="Calibri"/>
              </a:rPr>
              <a:t>Add</a:t>
            </a:r>
            <a:r>
              <a:rPr sz="1800" spc="110" dirty="0">
                <a:solidFill>
                  <a:srgbClr val="FFC000"/>
                </a:solidFill>
                <a:latin typeface="Calibri"/>
                <a:cs typeface="Calibri"/>
              </a:rPr>
              <a:t> </a:t>
            </a:r>
            <a:r>
              <a:rPr sz="1800" dirty="0">
                <a:solidFill>
                  <a:srgbClr val="FFC000"/>
                </a:solidFill>
                <a:latin typeface="Calibri"/>
                <a:cs typeface="Calibri"/>
              </a:rPr>
              <a:t>an</a:t>
            </a:r>
            <a:r>
              <a:rPr sz="1800" spc="114" dirty="0">
                <a:solidFill>
                  <a:srgbClr val="FFC000"/>
                </a:solidFill>
                <a:latin typeface="Calibri"/>
                <a:cs typeface="Calibri"/>
              </a:rPr>
              <a:t> </a:t>
            </a:r>
            <a:r>
              <a:rPr sz="1800" spc="-10" dirty="0">
                <a:solidFill>
                  <a:srgbClr val="FFC000"/>
                </a:solidFill>
                <a:latin typeface="Calibri"/>
                <a:cs typeface="Calibri"/>
              </a:rPr>
              <a:t>item, </a:t>
            </a:r>
            <a:r>
              <a:rPr sz="1800" spc="-5" dirty="0">
                <a:solidFill>
                  <a:srgbClr val="FFC000"/>
                </a:solidFill>
                <a:latin typeface="Calibri"/>
                <a:cs typeface="Calibri"/>
              </a:rPr>
              <a:t> </a:t>
            </a:r>
            <a:r>
              <a:rPr sz="1800" dirty="0">
                <a:solidFill>
                  <a:srgbClr val="FFC000"/>
                </a:solidFill>
                <a:latin typeface="Calibri"/>
                <a:cs typeface="Calibri"/>
              </a:rPr>
              <a:t>Modify an </a:t>
            </a:r>
            <a:r>
              <a:rPr sz="1800" spc="-10" dirty="0">
                <a:solidFill>
                  <a:srgbClr val="FFC000"/>
                </a:solidFill>
                <a:latin typeface="Calibri"/>
                <a:cs typeface="Calibri"/>
              </a:rPr>
              <a:t>item, </a:t>
            </a:r>
            <a:r>
              <a:rPr sz="1800" spc="-5" dirty="0">
                <a:solidFill>
                  <a:srgbClr val="FFC000"/>
                </a:solidFill>
                <a:latin typeface="Calibri"/>
                <a:cs typeface="Calibri"/>
              </a:rPr>
              <a:t> </a:t>
            </a:r>
            <a:r>
              <a:rPr sz="1800" spc="-25" dirty="0">
                <a:solidFill>
                  <a:srgbClr val="FFC000"/>
                </a:solidFill>
                <a:latin typeface="Calibri"/>
                <a:cs typeface="Calibri"/>
              </a:rPr>
              <a:t>Traversal,</a:t>
            </a:r>
            <a:endParaRPr sz="1800">
              <a:latin typeface="Calibri"/>
              <a:cs typeface="Calibri"/>
            </a:endParaRPr>
          </a:p>
          <a:p>
            <a:pPr marL="12700" marR="86360">
              <a:lnSpc>
                <a:spcPct val="100000"/>
              </a:lnSpc>
              <a:spcBef>
                <a:spcPts val="5"/>
              </a:spcBef>
            </a:pPr>
            <a:r>
              <a:rPr sz="1800" spc="-5" dirty="0">
                <a:solidFill>
                  <a:srgbClr val="FFC000"/>
                </a:solidFill>
                <a:latin typeface="Calibri"/>
                <a:cs typeface="Calibri"/>
              </a:rPr>
              <a:t>Membership</a:t>
            </a:r>
            <a:r>
              <a:rPr sz="1800" dirty="0">
                <a:solidFill>
                  <a:srgbClr val="FFC000"/>
                </a:solidFill>
                <a:latin typeface="Calibri"/>
                <a:cs typeface="Calibri"/>
              </a:rPr>
              <a:t> </a:t>
            </a:r>
            <a:r>
              <a:rPr sz="1800" spc="-15" dirty="0">
                <a:solidFill>
                  <a:srgbClr val="FFC000"/>
                </a:solidFill>
                <a:latin typeface="Calibri"/>
                <a:cs typeface="Calibri"/>
              </a:rPr>
              <a:t>operator </a:t>
            </a:r>
            <a:r>
              <a:rPr sz="1800" spc="-10" dirty="0">
                <a:solidFill>
                  <a:srgbClr val="FFC000"/>
                </a:solidFill>
                <a:latin typeface="Calibri"/>
                <a:cs typeface="Calibri"/>
              </a:rPr>
              <a:t> </a:t>
            </a:r>
            <a:r>
              <a:rPr sz="2000" b="1" u="heavy" spc="-5" dirty="0">
                <a:solidFill>
                  <a:srgbClr val="FFFF00"/>
                </a:solidFill>
                <a:uFill>
                  <a:solidFill>
                    <a:srgbClr val="FFFF00"/>
                  </a:solidFill>
                </a:uFill>
                <a:latin typeface="Calibri"/>
                <a:cs typeface="Calibri"/>
              </a:rPr>
              <a:t>Functions/Methods</a:t>
            </a:r>
            <a:r>
              <a:rPr sz="2000" b="1" spc="-5" dirty="0">
                <a:solidFill>
                  <a:srgbClr val="FFFF00"/>
                </a:solidFill>
                <a:latin typeface="Calibri"/>
                <a:cs typeface="Calibri"/>
              </a:rPr>
              <a:t> </a:t>
            </a:r>
            <a:r>
              <a:rPr sz="2000" dirty="0">
                <a:solidFill>
                  <a:srgbClr val="FFC000"/>
                </a:solidFill>
                <a:latin typeface="Calibri"/>
                <a:cs typeface="Calibri"/>
              </a:rPr>
              <a:t>– </a:t>
            </a:r>
            <a:r>
              <a:rPr sz="2000" spc="5" dirty="0">
                <a:solidFill>
                  <a:srgbClr val="FFC000"/>
                </a:solidFill>
                <a:latin typeface="Calibri"/>
                <a:cs typeface="Calibri"/>
              </a:rPr>
              <a:t> </a:t>
            </a:r>
            <a:r>
              <a:rPr sz="1800" spc="-5" dirty="0">
                <a:solidFill>
                  <a:srgbClr val="FFC000"/>
                </a:solidFill>
                <a:latin typeface="Calibri"/>
                <a:cs typeface="Calibri"/>
              </a:rPr>
              <a:t>len(),</a:t>
            </a:r>
            <a:r>
              <a:rPr sz="1800" spc="15" dirty="0">
                <a:solidFill>
                  <a:srgbClr val="FFC000"/>
                </a:solidFill>
                <a:latin typeface="Calibri"/>
                <a:cs typeface="Calibri"/>
              </a:rPr>
              <a:t> </a:t>
            </a:r>
            <a:r>
              <a:rPr sz="1800" spc="-5" dirty="0">
                <a:solidFill>
                  <a:srgbClr val="FFC000"/>
                </a:solidFill>
                <a:latin typeface="Calibri"/>
                <a:cs typeface="Calibri"/>
              </a:rPr>
              <a:t>dict(),</a:t>
            </a:r>
            <a:r>
              <a:rPr sz="1800" spc="20" dirty="0">
                <a:solidFill>
                  <a:srgbClr val="FFC000"/>
                </a:solidFill>
                <a:latin typeface="Calibri"/>
                <a:cs typeface="Calibri"/>
              </a:rPr>
              <a:t> </a:t>
            </a:r>
            <a:r>
              <a:rPr sz="1800" spc="-20" dirty="0">
                <a:solidFill>
                  <a:srgbClr val="FFC000"/>
                </a:solidFill>
                <a:latin typeface="Calibri"/>
                <a:cs typeface="Calibri"/>
              </a:rPr>
              <a:t>keys(),</a:t>
            </a:r>
            <a:r>
              <a:rPr sz="1800" spc="-5" dirty="0">
                <a:solidFill>
                  <a:srgbClr val="FFC000"/>
                </a:solidFill>
                <a:latin typeface="Calibri"/>
                <a:cs typeface="Calibri"/>
              </a:rPr>
              <a:t> values(),</a:t>
            </a:r>
            <a:endParaRPr sz="1800">
              <a:latin typeface="Calibri"/>
              <a:cs typeface="Calibri"/>
            </a:endParaRPr>
          </a:p>
          <a:p>
            <a:pPr marL="12700" marR="5080">
              <a:lnSpc>
                <a:spcPct val="100000"/>
              </a:lnSpc>
            </a:pPr>
            <a:r>
              <a:rPr sz="1800" spc="-10" dirty="0">
                <a:solidFill>
                  <a:srgbClr val="FFC000"/>
                </a:solidFill>
                <a:latin typeface="Calibri"/>
                <a:cs typeface="Calibri"/>
              </a:rPr>
              <a:t>items(),</a:t>
            </a:r>
            <a:r>
              <a:rPr sz="1800" spc="10" dirty="0">
                <a:solidFill>
                  <a:srgbClr val="FFC000"/>
                </a:solidFill>
                <a:latin typeface="Calibri"/>
                <a:cs typeface="Calibri"/>
              </a:rPr>
              <a:t> </a:t>
            </a:r>
            <a:r>
              <a:rPr sz="1800" spc="-10" dirty="0">
                <a:solidFill>
                  <a:srgbClr val="FFC000"/>
                </a:solidFill>
                <a:latin typeface="Calibri"/>
                <a:cs typeface="Calibri"/>
              </a:rPr>
              <a:t>get(),</a:t>
            </a:r>
            <a:r>
              <a:rPr sz="1800" spc="15" dirty="0">
                <a:solidFill>
                  <a:srgbClr val="FFC000"/>
                </a:solidFill>
                <a:latin typeface="Calibri"/>
                <a:cs typeface="Calibri"/>
              </a:rPr>
              <a:t> </a:t>
            </a:r>
            <a:r>
              <a:rPr sz="1800" spc="-10" dirty="0">
                <a:solidFill>
                  <a:srgbClr val="FFC000"/>
                </a:solidFill>
                <a:latin typeface="Calibri"/>
                <a:cs typeface="Calibri"/>
              </a:rPr>
              <a:t>update(),</a:t>
            </a:r>
            <a:r>
              <a:rPr sz="1800" spc="25" dirty="0">
                <a:solidFill>
                  <a:srgbClr val="FFC000"/>
                </a:solidFill>
                <a:latin typeface="Calibri"/>
                <a:cs typeface="Calibri"/>
              </a:rPr>
              <a:t> </a:t>
            </a:r>
            <a:r>
              <a:rPr sz="1800" spc="-5" dirty="0">
                <a:solidFill>
                  <a:srgbClr val="FFC000"/>
                </a:solidFill>
                <a:latin typeface="Calibri"/>
                <a:cs typeface="Calibri"/>
              </a:rPr>
              <a:t>del(), </a:t>
            </a:r>
            <a:r>
              <a:rPr sz="1800" spc="-395" dirty="0">
                <a:solidFill>
                  <a:srgbClr val="FFC000"/>
                </a:solidFill>
                <a:latin typeface="Calibri"/>
                <a:cs typeface="Calibri"/>
              </a:rPr>
              <a:t> </a:t>
            </a:r>
            <a:r>
              <a:rPr sz="1800" spc="-5" dirty="0">
                <a:solidFill>
                  <a:srgbClr val="FFC000"/>
                </a:solidFill>
                <a:latin typeface="Calibri"/>
                <a:cs typeface="Calibri"/>
              </a:rPr>
              <a:t>del,</a:t>
            </a:r>
            <a:r>
              <a:rPr sz="1800" spc="25" dirty="0">
                <a:solidFill>
                  <a:srgbClr val="FFC000"/>
                </a:solidFill>
                <a:latin typeface="Calibri"/>
                <a:cs typeface="Calibri"/>
              </a:rPr>
              <a:t> </a:t>
            </a:r>
            <a:r>
              <a:rPr sz="3600" b="1" spc="-5" dirty="0">
                <a:solidFill>
                  <a:srgbClr val="FFFF00"/>
                </a:solidFill>
                <a:latin typeface="Calibri"/>
                <a:cs typeface="Calibri"/>
              </a:rPr>
              <a:t>clear()</a:t>
            </a:r>
            <a:r>
              <a:rPr sz="1800" spc="-5" dirty="0">
                <a:solidFill>
                  <a:srgbClr val="FFC000"/>
                </a:solidFill>
                <a:latin typeface="Calibri"/>
                <a:cs typeface="Calibri"/>
              </a:rPr>
              <a:t>, </a:t>
            </a:r>
            <a:r>
              <a:rPr sz="1800" dirty="0">
                <a:solidFill>
                  <a:srgbClr val="FFC000"/>
                </a:solidFill>
                <a:latin typeface="Calibri"/>
                <a:cs typeface="Calibri"/>
              </a:rPr>
              <a:t> </a:t>
            </a:r>
            <a:r>
              <a:rPr sz="1800" spc="-15" dirty="0">
                <a:solidFill>
                  <a:srgbClr val="FFC000"/>
                </a:solidFill>
                <a:latin typeface="Calibri"/>
                <a:cs typeface="Calibri"/>
              </a:rPr>
              <a:t>fromkeys(),</a:t>
            </a:r>
            <a:r>
              <a:rPr sz="1800" spc="-10" dirty="0">
                <a:solidFill>
                  <a:srgbClr val="FFC000"/>
                </a:solidFill>
                <a:latin typeface="Calibri"/>
                <a:cs typeface="Calibri"/>
              </a:rPr>
              <a:t> copy(),</a:t>
            </a:r>
            <a:r>
              <a:rPr sz="1800" spc="20" dirty="0">
                <a:solidFill>
                  <a:srgbClr val="FFC000"/>
                </a:solidFill>
                <a:latin typeface="Calibri"/>
                <a:cs typeface="Calibri"/>
              </a:rPr>
              <a:t> </a:t>
            </a:r>
            <a:r>
              <a:rPr sz="1800" spc="-5" dirty="0">
                <a:solidFill>
                  <a:srgbClr val="FFC000"/>
                </a:solidFill>
                <a:latin typeface="Calibri"/>
                <a:cs typeface="Calibri"/>
              </a:rPr>
              <a:t>pop(), </a:t>
            </a:r>
            <a:r>
              <a:rPr sz="1800" dirty="0">
                <a:solidFill>
                  <a:srgbClr val="FFC000"/>
                </a:solidFill>
                <a:latin typeface="Calibri"/>
                <a:cs typeface="Calibri"/>
              </a:rPr>
              <a:t> </a:t>
            </a:r>
            <a:r>
              <a:rPr sz="1800" spc="-10" dirty="0">
                <a:solidFill>
                  <a:srgbClr val="FFC000"/>
                </a:solidFill>
                <a:latin typeface="Calibri"/>
                <a:cs typeface="Calibri"/>
              </a:rPr>
              <a:t>popitem(),</a:t>
            </a:r>
            <a:r>
              <a:rPr sz="1800" spc="35" dirty="0">
                <a:solidFill>
                  <a:srgbClr val="FFC000"/>
                </a:solidFill>
                <a:latin typeface="Calibri"/>
                <a:cs typeface="Calibri"/>
              </a:rPr>
              <a:t> </a:t>
            </a:r>
            <a:r>
              <a:rPr sz="1800" spc="-10" dirty="0">
                <a:solidFill>
                  <a:srgbClr val="FFC000"/>
                </a:solidFill>
                <a:latin typeface="Calibri"/>
                <a:cs typeface="Calibri"/>
              </a:rPr>
              <a:t>setdefault(), </a:t>
            </a:r>
            <a:r>
              <a:rPr sz="1800" spc="-5" dirty="0">
                <a:solidFill>
                  <a:srgbClr val="FFC000"/>
                </a:solidFill>
                <a:latin typeface="Calibri"/>
                <a:cs typeface="Calibri"/>
              </a:rPr>
              <a:t> </a:t>
            </a:r>
            <a:r>
              <a:rPr sz="1800" spc="-10" dirty="0">
                <a:solidFill>
                  <a:srgbClr val="FFC000"/>
                </a:solidFill>
                <a:latin typeface="Calibri"/>
                <a:cs typeface="Calibri"/>
              </a:rPr>
              <a:t>max(),</a:t>
            </a:r>
            <a:r>
              <a:rPr sz="1800" dirty="0">
                <a:solidFill>
                  <a:srgbClr val="FFC000"/>
                </a:solidFill>
                <a:latin typeface="Calibri"/>
                <a:cs typeface="Calibri"/>
              </a:rPr>
              <a:t> </a:t>
            </a:r>
            <a:r>
              <a:rPr sz="1800" spc="-5" dirty="0">
                <a:solidFill>
                  <a:srgbClr val="FFC000"/>
                </a:solidFill>
                <a:latin typeface="Calibri"/>
                <a:cs typeface="Calibri"/>
              </a:rPr>
              <a:t>min(),</a:t>
            </a:r>
            <a:r>
              <a:rPr sz="1800" spc="30" dirty="0">
                <a:solidFill>
                  <a:srgbClr val="FFC000"/>
                </a:solidFill>
                <a:latin typeface="Calibri"/>
                <a:cs typeface="Calibri"/>
              </a:rPr>
              <a:t> </a:t>
            </a:r>
            <a:r>
              <a:rPr sz="1800" spc="-10" dirty="0">
                <a:solidFill>
                  <a:srgbClr val="FFC000"/>
                </a:solidFill>
                <a:latin typeface="Calibri"/>
                <a:cs typeface="Calibri"/>
              </a:rPr>
              <a:t>sorted()</a:t>
            </a:r>
            <a:r>
              <a:rPr sz="1800" spc="10" dirty="0">
                <a:solidFill>
                  <a:srgbClr val="FFC000"/>
                </a:solidFill>
                <a:latin typeface="Calibri"/>
                <a:cs typeface="Calibri"/>
              </a:rPr>
              <a:t> </a:t>
            </a:r>
            <a:r>
              <a:rPr sz="1800" dirty="0">
                <a:solidFill>
                  <a:srgbClr val="FFC000"/>
                </a:solidFill>
                <a:latin typeface="Calibri"/>
                <a:cs typeface="Calibri"/>
              </a:rPr>
              <a:t>; </a:t>
            </a:r>
            <a:r>
              <a:rPr sz="1800" spc="5" dirty="0">
                <a:solidFill>
                  <a:srgbClr val="FFC000"/>
                </a:solidFill>
                <a:latin typeface="Calibri"/>
                <a:cs typeface="Calibri"/>
              </a:rPr>
              <a:t> </a:t>
            </a:r>
            <a:r>
              <a:rPr sz="2000" b="1" u="heavy" spc="-10" dirty="0">
                <a:solidFill>
                  <a:srgbClr val="FFC000"/>
                </a:solidFill>
                <a:uFill>
                  <a:solidFill>
                    <a:srgbClr val="FFC000"/>
                  </a:solidFill>
                </a:uFill>
                <a:latin typeface="Calibri"/>
                <a:cs typeface="Calibri"/>
              </a:rPr>
              <a:t>Suggested programs</a:t>
            </a:r>
            <a:r>
              <a:rPr sz="2000" b="1" u="heavy" spc="-5" dirty="0">
                <a:solidFill>
                  <a:srgbClr val="FFC000"/>
                </a:solidFill>
                <a:uFill>
                  <a:solidFill>
                    <a:srgbClr val="FFC000"/>
                  </a:solidFill>
                </a:uFill>
                <a:latin typeface="Calibri"/>
                <a:cs typeface="Calibri"/>
              </a:rPr>
              <a:t> </a:t>
            </a:r>
            <a:r>
              <a:rPr sz="2000" b="1" u="heavy" dirty="0">
                <a:solidFill>
                  <a:srgbClr val="FFC000"/>
                </a:solidFill>
                <a:uFill>
                  <a:solidFill>
                    <a:srgbClr val="FFC000"/>
                  </a:solidFill>
                </a:uFill>
                <a:latin typeface="Calibri"/>
                <a:cs typeface="Calibri"/>
              </a:rPr>
              <a:t>:</a:t>
            </a:r>
            <a:endParaRPr sz="2000">
              <a:latin typeface="Calibri"/>
              <a:cs typeface="Calibri"/>
            </a:endParaRPr>
          </a:p>
        </p:txBody>
      </p:sp>
      <p:sp>
        <p:nvSpPr>
          <p:cNvPr id="5" name="object 5"/>
          <p:cNvSpPr/>
          <p:nvPr/>
        </p:nvSpPr>
        <p:spPr>
          <a:xfrm>
            <a:off x="0" y="0"/>
            <a:ext cx="9144000" cy="643255"/>
          </a:xfrm>
          <a:custGeom>
            <a:avLst/>
            <a:gdLst/>
            <a:ahLst/>
            <a:cxnLst/>
            <a:rect l="l" t="t" r="r" b="b"/>
            <a:pathLst>
              <a:path w="9144000" h="643255">
                <a:moveTo>
                  <a:pt x="9144000" y="0"/>
                </a:moveTo>
                <a:lnTo>
                  <a:pt x="0" y="0"/>
                </a:lnTo>
                <a:lnTo>
                  <a:pt x="0" y="642912"/>
                </a:lnTo>
                <a:lnTo>
                  <a:pt x="9144000" y="642912"/>
                </a:lnTo>
                <a:lnTo>
                  <a:pt x="9144000" y="0"/>
                </a:lnTo>
                <a:close/>
              </a:path>
            </a:pathLst>
          </a:custGeom>
          <a:solidFill>
            <a:srgbClr val="252525"/>
          </a:solidFill>
        </p:spPr>
        <p:txBody>
          <a:bodyPr wrap="square" lIns="0" tIns="0" rIns="0" bIns="0" rtlCol="0"/>
          <a:lstStyle/>
          <a:p>
            <a:endParaRPr/>
          </a:p>
        </p:txBody>
      </p:sp>
      <p:sp>
        <p:nvSpPr>
          <p:cNvPr id="6" name="object 6"/>
          <p:cNvSpPr txBox="1">
            <a:spLocks noGrp="1"/>
          </p:cNvSpPr>
          <p:nvPr>
            <p:ph type="title"/>
          </p:nvPr>
        </p:nvSpPr>
        <p:spPr>
          <a:xfrm>
            <a:off x="875182" y="0"/>
            <a:ext cx="7393305" cy="635000"/>
          </a:xfrm>
          <a:prstGeom prst="rect">
            <a:avLst/>
          </a:prstGeom>
        </p:spPr>
        <p:txBody>
          <a:bodyPr vert="horz" wrap="square" lIns="0" tIns="12065" rIns="0" bIns="0" rtlCol="0">
            <a:spAutoFit/>
          </a:bodyPr>
          <a:lstStyle/>
          <a:p>
            <a:pPr marL="12700">
              <a:lnSpc>
                <a:spcPct val="100000"/>
              </a:lnSpc>
              <a:spcBef>
                <a:spcPts val="95"/>
              </a:spcBef>
            </a:pPr>
            <a:r>
              <a:rPr sz="4000" i="0" u="heavy" spc="-5" dirty="0">
                <a:solidFill>
                  <a:srgbClr val="FFC000"/>
                </a:solidFill>
                <a:uFill>
                  <a:solidFill>
                    <a:srgbClr val="FFC000"/>
                  </a:solidFill>
                </a:uFill>
                <a:latin typeface="Calibri"/>
                <a:cs typeface="Calibri"/>
              </a:rPr>
              <a:t>FUNCTIONS</a:t>
            </a:r>
            <a:r>
              <a:rPr sz="4000" i="0" u="heavy" spc="-20" dirty="0">
                <a:solidFill>
                  <a:srgbClr val="FFC000"/>
                </a:solidFill>
                <a:uFill>
                  <a:solidFill>
                    <a:srgbClr val="FFC000"/>
                  </a:solidFill>
                </a:uFill>
                <a:latin typeface="Calibri"/>
                <a:cs typeface="Calibri"/>
              </a:rPr>
              <a:t> </a:t>
            </a:r>
            <a:r>
              <a:rPr sz="4000" i="0" u="heavy" dirty="0">
                <a:solidFill>
                  <a:srgbClr val="FFC000"/>
                </a:solidFill>
                <a:uFill>
                  <a:solidFill>
                    <a:srgbClr val="FFC000"/>
                  </a:solidFill>
                </a:uFill>
                <a:latin typeface="Calibri"/>
                <a:cs typeface="Calibri"/>
              </a:rPr>
              <a:t>IN</a:t>
            </a:r>
            <a:r>
              <a:rPr sz="4000" i="0" u="heavy" spc="-10" dirty="0">
                <a:solidFill>
                  <a:srgbClr val="FFC000"/>
                </a:solidFill>
                <a:uFill>
                  <a:solidFill>
                    <a:srgbClr val="FFC000"/>
                  </a:solidFill>
                </a:uFill>
                <a:latin typeface="Calibri"/>
                <a:cs typeface="Calibri"/>
              </a:rPr>
              <a:t> </a:t>
            </a:r>
            <a:r>
              <a:rPr sz="4000" i="0" u="heavy" spc="-40" dirty="0">
                <a:solidFill>
                  <a:srgbClr val="FFC000"/>
                </a:solidFill>
                <a:uFill>
                  <a:solidFill>
                    <a:srgbClr val="FFC000"/>
                  </a:solidFill>
                </a:uFill>
                <a:latin typeface="Calibri"/>
                <a:cs typeface="Calibri"/>
              </a:rPr>
              <a:t>DICTIONARY:</a:t>
            </a:r>
            <a:r>
              <a:rPr sz="4000" i="0" u="heavy" dirty="0">
                <a:solidFill>
                  <a:srgbClr val="FFC000"/>
                </a:solidFill>
                <a:uFill>
                  <a:solidFill>
                    <a:srgbClr val="FFC000"/>
                  </a:solidFill>
                </a:uFill>
                <a:latin typeface="Calibri"/>
                <a:cs typeface="Calibri"/>
              </a:rPr>
              <a:t> </a:t>
            </a:r>
            <a:r>
              <a:rPr sz="4000" i="0" u="heavy" spc="-10" dirty="0">
                <a:solidFill>
                  <a:srgbClr val="FFFF00"/>
                </a:solidFill>
                <a:uFill>
                  <a:solidFill>
                    <a:srgbClr val="FFC000"/>
                  </a:solidFill>
                </a:uFill>
                <a:latin typeface="Calibri"/>
                <a:cs typeface="Calibri"/>
              </a:rPr>
              <a:t>clear()</a:t>
            </a:r>
            <a:endParaRPr sz="4000">
              <a:latin typeface="Calibri"/>
              <a:cs typeface="Calibri"/>
            </a:endParaRPr>
          </a:p>
        </p:txBody>
      </p:sp>
      <p:sp>
        <p:nvSpPr>
          <p:cNvPr id="7" name="object 7"/>
          <p:cNvSpPr txBox="1"/>
          <p:nvPr/>
        </p:nvSpPr>
        <p:spPr>
          <a:xfrm>
            <a:off x="3071748" y="1285875"/>
            <a:ext cx="5929630" cy="1077595"/>
          </a:xfrm>
          <a:prstGeom prst="rect">
            <a:avLst/>
          </a:prstGeom>
          <a:solidFill>
            <a:srgbClr val="CCFF99"/>
          </a:solidFill>
          <a:ln w="38100">
            <a:solidFill>
              <a:srgbClr val="FFC000"/>
            </a:solidFill>
          </a:ln>
        </p:spPr>
        <p:txBody>
          <a:bodyPr vert="horz" wrap="square" lIns="0" tIns="8890" rIns="0" bIns="0" rtlCol="0">
            <a:spAutoFit/>
          </a:bodyPr>
          <a:lstStyle/>
          <a:p>
            <a:pPr marL="92075">
              <a:lnSpc>
                <a:spcPct val="100000"/>
              </a:lnSpc>
              <a:spcBef>
                <a:spcPts val="70"/>
              </a:spcBef>
            </a:pPr>
            <a:r>
              <a:rPr sz="4000" b="1" spc="-180" dirty="0">
                <a:latin typeface="Times New Roman"/>
                <a:cs typeface="Times New Roman"/>
              </a:rPr>
              <a:t>clear(</a:t>
            </a:r>
            <a:r>
              <a:rPr sz="4000" b="1" spc="-60" dirty="0">
                <a:latin typeface="Times New Roman"/>
                <a:cs typeface="Times New Roman"/>
              </a:rPr>
              <a:t> </a:t>
            </a:r>
            <a:r>
              <a:rPr sz="4000" b="1" spc="-160" dirty="0">
                <a:latin typeface="Times New Roman"/>
                <a:cs typeface="Times New Roman"/>
              </a:rPr>
              <a:t>)</a:t>
            </a:r>
            <a:endParaRPr sz="4000">
              <a:latin typeface="Times New Roman"/>
              <a:cs typeface="Times New Roman"/>
            </a:endParaRPr>
          </a:p>
          <a:p>
            <a:pPr marL="92075">
              <a:lnSpc>
                <a:spcPct val="100000"/>
              </a:lnSpc>
              <a:spcBef>
                <a:spcPts val="135"/>
              </a:spcBef>
            </a:pPr>
            <a:r>
              <a:rPr sz="2400" spc="-15" dirty="0">
                <a:latin typeface="Calibri"/>
                <a:cs typeface="Calibri"/>
              </a:rPr>
              <a:t>Removes </a:t>
            </a:r>
            <a:r>
              <a:rPr sz="2400" dirty="0">
                <a:latin typeface="Calibri"/>
                <a:cs typeface="Calibri"/>
              </a:rPr>
              <a:t>all</a:t>
            </a:r>
            <a:r>
              <a:rPr sz="2400" spc="-15" dirty="0">
                <a:latin typeface="Calibri"/>
                <a:cs typeface="Calibri"/>
              </a:rPr>
              <a:t> </a:t>
            </a:r>
            <a:r>
              <a:rPr sz="2400" dirty="0">
                <a:latin typeface="Calibri"/>
                <a:cs typeface="Calibri"/>
              </a:rPr>
              <a:t>the </a:t>
            </a:r>
            <a:r>
              <a:rPr sz="2400" spc="-5" dirty="0">
                <a:latin typeface="Calibri"/>
                <a:cs typeface="Calibri"/>
              </a:rPr>
              <a:t>elements</a:t>
            </a:r>
            <a:r>
              <a:rPr sz="2400" spc="-15" dirty="0">
                <a:latin typeface="Calibri"/>
                <a:cs typeface="Calibri"/>
              </a:rPr>
              <a:t> from</a:t>
            </a:r>
            <a:r>
              <a:rPr sz="2400" spc="-5" dirty="0">
                <a:latin typeface="Calibri"/>
                <a:cs typeface="Calibri"/>
              </a:rPr>
              <a:t> </a:t>
            </a:r>
            <a:r>
              <a:rPr sz="2400" dirty="0">
                <a:latin typeface="Calibri"/>
                <a:cs typeface="Calibri"/>
              </a:rPr>
              <a:t>the</a:t>
            </a:r>
            <a:r>
              <a:rPr sz="2400" spc="-15" dirty="0">
                <a:latin typeface="Calibri"/>
                <a:cs typeface="Calibri"/>
              </a:rPr>
              <a:t> </a:t>
            </a:r>
            <a:r>
              <a:rPr sz="2400" spc="-20" dirty="0">
                <a:latin typeface="Calibri"/>
                <a:cs typeface="Calibri"/>
              </a:rPr>
              <a:t>dictionary.</a:t>
            </a:r>
            <a:endParaRPr sz="2400">
              <a:latin typeface="Calibri"/>
              <a:cs typeface="Calibri"/>
            </a:endParaRPr>
          </a:p>
        </p:txBody>
      </p:sp>
      <p:grpSp>
        <p:nvGrpSpPr>
          <p:cNvPr id="8" name="object 8"/>
          <p:cNvGrpSpPr/>
          <p:nvPr/>
        </p:nvGrpSpPr>
        <p:grpSpPr>
          <a:xfrm>
            <a:off x="3086100" y="2781300"/>
            <a:ext cx="5972175" cy="3445510"/>
            <a:chOff x="3086100" y="2781300"/>
            <a:chExt cx="5972175" cy="3445510"/>
          </a:xfrm>
        </p:grpSpPr>
        <p:pic>
          <p:nvPicPr>
            <p:cNvPr id="9" name="object 9"/>
            <p:cNvPicPr/>
            <p:nvPr/>
          </p:nvPicPr>
          <p:blipFill>
            <a:blip r:embed="rId2" cstate="print"/>
            <a:stretch>
              <a:fillRect/>
            </a:stretch>
          </p:blipFill>
          <p:spPr>
            <a:xfrm>
              <a:off x="3171825" y="2906021"/>
              <a:ext cx="5791200" cy="2527158"/>
            </a:xfrm>
            <a:prstGeom prst="rect">
              <a:avLst/>
            </a:prstGeom>
          </p:spPr>
        </p:pic>
        <p:sp>
          <p:nvSpPr>
            <p:cNvPr id="10" name="object 10"/>
            <p:cNvSpPr/>
            <p:nvPr/>
          </p:nvSpPr>
          <p:spPr>
            <a:xfrm>
              <a:off x="3114675" y="2809875"/>
              <a:ext cx="5915025" cy="2719705"/>
            </a:xfrm>
            <a:custGeom>
              <a:avLst/>
              <a:gdLst/>
              <a:ahLst/>
              <a:cxnLst/>
              <a:rect l="l" t="t" r="r" b="b"/>
              <a:pathLst>
                <a:path w="5915025" h="2719704">
                  <a:moveTo>
                    <a:pt x="0" y="2719451"/>
                  </a:moveTo>
                  <a:lnTo>
                    <a:pt x="5915025" y="2719451"/>
                  </a:lnTo>
                  <a:lnTo>
                    <a:pt x="5915025" y="0"/>
                  </a:lnTo>
                  <a:lnTo>
                    <a:pt x="0" y="0"/>
                  </a:lnTo>
                  <a:lnTo>
                    <a:pt x="0" y="2719451"/>
                  </a:lnTo>
                  <a:close/>
                </a:path>
              </a:pathLst>
            </a:custGeom>
            <a:ln w="57150">
              <a:solidFill>
                <a:srgbClr val="C00000"/>
              </a:solidFill>
            </a:ln>
          </p:spPr>
          <p:txBody>
            <a:bodyPr wrap="square" lIns="0" tIns="0" rIns="0" bIns="0" rtlCol="0"/>
            <a:lstStyle/>
            <a:p>
              <a:endParaRPr/>
            </a:p>
          </p:txBody>
        </p:sp>
        <p:sp>
          <p:nvSpPr>
            <p:cNvPr id="11" name="object 11"/>
            <p:cNvSpPr/>
            <p:nvPr/>
          </p:nvSpPr>
          <p:spPr>
            <a:xfrm>
              <a:off x="5254370" y="4007485"/>
              <a:ext cx="3201670" cy="1489710"/>
            </a:xfrm>
            <a:custGeom>
              <a:avLst/>
              <a:gdLst/>
              <a:ahLst/>
              <a:cxnLst/>
              <a:rect l="l" t="t" r="r" b="b"/>
              <a:pathLst>
                <a:path w="3201670" h="1489710">
                  <a:moveTo>
                    <a:pt x="659256" y="0"/>
                  </a:moveTo>
                  <a:lnTo>
                    <a:pt x="0" y="448182"/>
                  </a:lnTo>
                  <a:lnTo>
                    <a:pt x="437641" y="1114425"/>
                  </a:lnTo>
                  <a:lnTo>
                    <a:pt x="464692" y="978407"/>
                  </a:lnTo>
                  <a:lnTo>
                    <a:pt x="3033522" y="1489328"/>
                  </a:lnTo>
                  <a:lnTo>
                    <a:pt x="3201161" y="646938"/>
                  </a:lnTo>
                  <a:lnTo>
                    <a:pt x="632205" y="136016"/>
                  </a:lnTo>
                  <a:lnTo>
                    <a:pt x="659256" y="0"/>
                  </a:lnTo>
                  <a:close/>
                </a:path>
              </a:pathLst>
            </a:custGeom>
            <a:solidFill>
              <a:srgbClr val="FFFF00"/>
            </a:solidFill>
          </p:spPr>
          <p:txBody>
            <a:bodyPr wrap="square" lIns="0" tIns="0" rIns="0" bIns="0" rtlCol="0"/>
            <a:lstStyle/>
            <a:p>
              <a:endParaRPr/>
            </a:p>
          </p:txBody>
        </p:sp>
        <p:sp>
          <p:nvSpPr>
            <p:cNvPr id="12" name="object 12"/>
            <p:cNvSpPr/>
            <p:nvPr/>
          </p:nvSpPr>
          <p:spPr>
            <a:xfrm>
              <a:off x="5254370" y="4007485"/>
              <a:ext cx="3201670" cy="1489710"/>
            </a:xfrm>
            <a:custGeom>
              <a:avLst/>
              <a:gdLst/>
              <a:ahLst/>
              <a:cxnLst/>
              <a:rect l="l" t="t" r="r" b="b"/>
              <a:pathLst>
                <a:path w="3201670" h="1489710">
                  <a:moveTo>
                    <a:pt x="3201161" y="646938"/>
                  </a:moveTo>
                  <a:lnTo>
                    <a:pt x="632205" y="136016"/>
                  </a:lnTo>
                  <a:lnTo>
                    <a:pt x="659256" y="0"/>
                  </a:lnTo>
                  <a:lnTo>
                    <a:pt x="0" y="448182"/>
                  </a:lnTo>
                  <a:lnTo>
                    <a:pt x="437641" y="1114425"/>
                  </a:lnTo>
                  <a:lnTo>
                    <a:pt x="464692" y="978407"/>
                  </a:lnTo>
                  <a:lnTo>
                    <a:pt x="3033522" y="1489328"/>
                  </a:lnTo>
                  <a:lnTo>
                    <a:pt x="3201161" y="646938"/>
                  </a:lnTo>
                  <a:close/>
                </a:path>
              </a:pathLst>
            </a:custGeom>
            <a:ln w="25400">
              <a:solidFill>
                <a:srgbClr val="C00000"/>
              </a:solidFill>
            </a:ln>
          </p:spPr>
          <p:txBody>
            <a:bodyPr wrap="square" lIns="0" tIns="0" rIns="0" bIns="0" rtlCol="0"/>
            <a:lstStyle/>
            <a:p>
              <a:endParaRPr/>
            </a:p>
          </p:txBody>
        </p:sp>
        <p:pic>
          <p:nvPicPr>
            <p:cNvPr id="13" name="object 13"/>
            <p:cNvPicPr/>
            <p:nvPr/>
          </p:nvPicPr>
          <p:blipFill>
            <a:blip r:embed="rId3" cstate="print"/>
            <a:stretch>
              <a:fillRect/>
            </a:stretch>
          </p:blipFill>
          <p:spPr>
            <a:xfrm>
              <a:off x="6035075" y="4274248"/>
              <a:ext cx="2072858" cy="1056322"/>
            </a:xfrm>
            <a:prstGeom prst="rect">
              <a:avLst/>
            </a:prstGeom>
          </p:spPr>
        </p:pic>
        <p:pic>
          <p:nvPicPr>
            <p:cNvPr id="14" name="object 14"/>
            <p:cNvPicPr/>
            <p:nvPr/>
          </p:nvPicPr>
          <p:blipFill>
            <a:blip r:embed="rId4" cstate="print"/>
            <a:stretch>
              <a:fillRect/>
            </a:stretch>
          </p:blipFill>
          <p:spPr>
            <a:xfrm>
              <a:off x="3524504" y="5024754"/>
              <a:ext cx="1797812" cy="1201674"/>
            </a:xfrm>
            <a:prstGeom prst="rect">
              <a:avLst/>
            </a:prstGeom>
          </p:spPr>
        </p:pic>
      </p:gr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566923" y="2551239"/>
            <a:ext cx="6582409" cy="1085215"/>
            <a:chOff x="2566923" y="2551239"/>
            <a:chExt cx="6582409" cy="1085215"/>
          </a:xfrm>
        </p:grpSpPr>
        <p:sp>
          <p:nvSpPr>
            <p:cNvPr id="3" name="object 3"/>
            <p:cNvSpPr/>
            <p:nvPr/>
          </p:nvSpPr>
          <p:spPr>
            <a:xfrm>
              <a:off x="2571750" y="2916084"/>
              <a:ext cx="6572250" cy="355600"/>
            </a:xfrm>
            <a:custGeom>
              <a:avLst/>
              <a:gdLst/>
              <a:ahLst/>
              <a:cxnLst/>
              <a:rect l="l" t="t" r="r" b="b"/>
              <a:pathLst>
                <a:path w="6572250" h="355600">
                  <a:moveTo>
                    <a:pt x="6572250" y="0"/>
                  </a:moveTo>
                  <a:lnTo>
                    <a:pt x="1143012" y="0"/>
                  </a:lnTo>
                  <a:lnTo>
                    <a:pt x="0" y="0"/>
                  </a:lnTo>
                  <a:lnTo>
                    <a:pt x="0" y="355307"/>
                  </a:lnTo>
                  <a:lnTo>
                    <a:pt x="1143000" y="355307"/>
                  </a:lnTo>
                  <a:lnTo>
                    <a:pt x="6572250" y="355307"/>
                  </a:lnTo>
                  <a:lnTo>
                    <a:pt x="6572250" y="0"/>
                  </a:lnTo>
                  <a:close/>
                </a:path>
              </a:pathLst>
            </a:custGeom>
            <a:solidFill>
              <a:srgbClr val="F0F0F0"/>
            </a:solidFill>
          </p:spPr>
          <p:txBody>
            <a:bodyPr wrap="square" lIns="0" tIns="0" rIns="0" bIns="0" rtlCol="0"/>
            <a:lstStyle/>
            <a:p>
              <a:endParaRPr/>
            </a:p>
          </p:txBody>
        </p:sp>
        <p:sp>
          <p:nvSpPr>
            <p:cNvPr id="4" name="object 4"/>
            <p:cNvSpPr/>
            <p:nvPr/>
          </p:nvSpPr>
          <p:spPr>
            <a:xfrm>
              <a:off x="3714749" y="2556001"/>
              <a:ext cx="0" cy="1075690"/>
            </a:xfrm>
            <a:custGeom>
              <a:avLst/>
              <a:gdLst/>
              <a:ahLst/>
              <a:cxnLst/>
              <a:rect l="l" t="t" r="r" b="b"/>
              <a:pathLst>
                <a:path h="1075689">
                  <a:moveTo>
                    <a:pt x="0" y="0"/>
                  </a:moveTo>
                  <a:lnTo>
                    <a:pt x="0" y="1075436"/>
                  </a:lnTo>
                </a:path>
              </a:pathLst>
            </a:custGeom>
            <a:ln w="9525">
              <a:solidFill>
                <a:srgbClr val="CCCCCC"/>
              </a:solidFill>
            </a:ln>
          </p:spPr>
          <p:txBody>
            <a:bodyPr wrap="square" lIns="0" tIns="0" rIns="0" bIns="0" rtlCol="0"/>
            <a:lstStyle/>
            <a:p>
              <a:endParaRPr/>
            </a:p>
          </p:txBody>
        </p:sp>
        <p:sp>
          <p:nvSpPr>
            <p:cNvPr id="5" name="object 5"/>
            <p:cNvSpPr/>
            <p:nvPr/>
          </p:nvSpPr>
          <p:spPr>
            <a:xfrm>
              <a:off x="2566924" y="2911284"/>
              <a:ext cx="6577330" cy="365125"/>
            </a:xfrm>
            <a:custGeom>
              <a:avLst/>
              <a:gdLst/>
              <a:ahLst/>
              <a:cxnLst/>
              <a:rect l="l" t="t" r="r" b="b"/>
              <a:pathLst>
                <a:path w="6577330" h="365125">
                  <a:moveTo>
                    <a:pt x="6577076" y="355346"/>
                  </a:moveTo>
                  <a:lnTo>
                    <a:pt x="0" y="355346"/>
                  </a:lnTo>
                  <a:lnTo>
                    <a:pt x="0" y="364871"/>
                  </a:lnTo>
                  <a:lnTo>
                    <a:pt x="6577076" y="364871"/>
                  </a:lnTo>
                  <a:lnTo>
                    <a:pt x="6577076" y="355346"/>
                  </a:lnTo>
                  <a:close/>
                </a:path>
                <a:path w="6577330" h="365125">
                  <a:moveTo>
                    <a:pt x="6577076" y="0"/>
                  </a:moveTo>
                  <a:lnTo>
                    <a:pt x="0" y="0"/>
                  </a:lnTo>
                  <a:lnTo>
                    <a:pt x="0" y="9525"/>
                  </a:lnTo>
                  <a:lnTo>
                    <a:pt x="6577076" y="9525"/>
                  </a:lnTo>
                  <a:lnTo>
                    <a:pt x="6577076" y="0"/>
                  </a:lnTo>
                  <a:close/>
                </a:path>
              </a:pathLst>
            </a:custGeom>
            <a:solidFill>
              <a:srgbClr val="CCCCCC"/>
            </a:solidFill>
          </p:spPr>
          <p:txBody>
            <a:bodyPr wrap="square" lIns="0" tIns="0" rIns="0" bIns="0" rtlCol="0"/>
            <a:lstStyle/>
            <a:p>
              <a:endParaRPr/>
            </a:p>
          </p:txBody>
        </p:sp>
        <p:sp>
          <p:nvSpPr>
            <p:cNvPr id="6" name="object 6"/>
            <p:cNvSpPr/>
            <p:nvPr/>
          </p:nvSpPr>
          <p:spPr>
            <a:xfrm>
              <a:off x="2571749" y="2556001"/>
              <a:ext cx="0" cy="1075690"/>
            </a:xfrm>
            <a:custGeom>
              <a:avLst/>
              <a:gdLst/>
              <a:ahLst/>
              <a:cxnLst/>
              <a:rect l="l" t="t" r="r" b="b"/>
              <a:pathLst>
                <a:path h="1075689">
                  <a:moveTo>
                    <a:pt x="0" y="0"/>
                  </a:moveTo>
                  <a:lnTo>
                    <a:pt x="0" y="1075436"/>
                  </a:lnTo>
                </a:path>
              </a:pathLst>
            </a:custGeom>
            <a:ln w="9525">
              <a:solidFill>
                <a:srgbClr val="CCCCCC"/>
              </a:solidFill>
            </a:ln>
          </p:spPr>
          <p:txBody>
            <a:bodyPr wrap="square" lIns="0" tIns="0" rIns="0" bIns="0" rtlCol="0"/>
            <a:lstStyle/>
            <a:p>
              <a:endParaRPr/>
            </a:p>
          </p:txBody>
        </p:sp>
        <p:sp>
          <p:nvSpPr>
            <p:cNvPr id="7" name="object 7"/>
            <p:cNvSpPr/>
            <p:nvPr/>
          </p:nvSpPr>
          <p:spPr>
            <a:xfrm>
              <a:off x="9144000" y="2556001"/>
              <a:ext cx="0" cy="1075690"/>
            </a:xfrm>
            <a:custGeom>
              <a:avLst/>
              <a:gdLst/>
              <a:ahLst/>
              <a:cxnLst/>
              <a:rect l="l" t="t" r="r" b="b"/>
              <a:pathLst>
                <a:path h="1075689">
                  <a:moveTo>
                    <a:pt x="0" y="0"/>
                  </a:moveTo>
                  <a:lnTo>
                    <a:pt x="0" y="1075436"/>
                  </a:lnTo>
                </a:path>
              </a:pathLst>
            </a:custGeom>
            <a:ln w="9525">
              <a:solidFill>
                <a:srgbClr val="CCCCCC"/>
              </a:solidFill>
            </a:ln>
          </p:spPr>
          <p:txBody>
            <a:bodyPr wrap="square" lIns="0" tIns="0" rIns="0" bIns="0" rtlCol="0"/>
            <a:lstStyle/>
            <a:p>
              <a:endParaRPr/>
            </a:p>
          </p:txBody>
        </p:sp>
        <p:sp>
          <p:nvSpPr>
            <p:cNvPr id="8" name="object 8"/>
            <p:cNvSpPr/>
            <p:nvPr/>
          </p:nvSpPr>
          <p:spPr>
            <a:xfrm>
              <a:off x="2566923" y="2556065"/>
              <a:ext cx="6577330" cy="9525"/>
            </a:xfrm>
            <a:custGeom>
              <a:avLst/>
              <a:gdLst/>
              <a:ahLst/>
              <a:cxnLst/>
              <a:rect l="l" t="t" r="r" b="b"/>
              <a:pathLst>
                <a:path w="6577330" h="9525">
                  <a:moveTo>
                    <a:pt x="0" y="9525"/>
                  </a:moveTo>
                  <a:lnTo>
                    <a:pt x="6577076" y="9525"/>
                  </a:lnTo>
                  <a:lnTo>
                    <a:pt x="6577076" y="0"/>
                  </a:lnTo>
                  <a:lnTo>
                    <a:pt x="0" y="0"/>
                  </a:lnTo>
                  <a:lnTo>
                    <a:pt x="0" y="9525"/>
                  </a:lnTo>
                  <a:close/>
                </a:path>
              </a:pathLst>
            </a:custGeom>
            <a:solidFill>
              <a:srgbClr val="CCCCCC"/>
            </a:solidFill>
          </p:spPr>
          <p:txBody>
            <a:bodyPr wrap="square" lIns="0" tIns="0" rIns="0" bIns="0" rtlCol="0"/>
            <a:lstStyle/>
            <a:p>
              <a:endParaRPr/>
            </a:p>
          </p:txBody>
        </p:sp>
        <p:sp>
          <p:nvSpPr>
            <p:cNvPr id="9" name="object 9"/>
            <p:cNvSpPr/>
            <p:nvPr/>
          </p:nvSpPr>
          <p:spPr>
            <a:xfrm>
              <a:off x="2566923" y="3621976"/>
              <a:ext cx="6577330" cy="9525"/>
            </a:xfrm>
            <a:custGeom>
              <a:avLst/>
              <a:gdLst/>
              <a:ahLst/>
              <a:cxnLst/>
              <a:rect l="l" t="t" r="r" b="b"/>
              <a:pathLst>
                <a:path w="6577330" h="9525">
                  <a:moveTo>
                    <a:pt x="0" y="9525"/>
                  </a:moveTo>
                  <a:lnTo>
                    <a:pt x="6577076" y="9525"/>
                  </a:lnTo>
                  <a:lnTo>
                    <a:pt x="6577076" y="0"/>
                  </a:lnTo>
                  <a:lnTo>
                    <a:pt x="0" y="0"/>
                  </a:lnTo>
                  <a:lnTo>
                    <a:pt x="0" y="9525"/>
                  </a:lnTo>
                  <a:close/>
                </a:path>
              </a:pathLst>
            </a:custGeom>
            <a:solidFill>
              <a:srgbClr val="DDDDDD"/>
            </a:solidFill>
          </p:spPr>
          <p:txBody>
            <a:bodyPr wrap="square" lIns="0" tIns="0" rIns="0" bIns="0" rtlCol="0"/>
            <a:lstStyle/>
            <a:p>
              <a:endParaRPr/>
            </a:p>
          </p:txBody>
        </p:sp>
      </p:grpSp>
      <p:sp>
        <p:nvSpPr>
          <p:cNvPr id="10" name="object 10"/>
          <p:cNvSpPr txBox="1"/>
          <p:nvPr/>
        </p:nvSpPr>
        <p:spPr>
          <a:xfrm>
            <a:off x="2583307" y="2014405"/>
            <a:ext cx="2332355" cy="849630"/>
          </a:xfrm>
          <a:prstGeom prst="rect">
            <a:avLst/>
          </a:prstGeom>
        </p:spPr>
        <p:txBody>
          <a:bodyPr vert="horz" wrap="square" lIns="0" tIns="141605" rIns="0" bIns="0" rtlCol="0">
            <a:spAutoFit/>
          </a:bodyPr>
          <a:lstStyle/>
          <a:p>
            <a:pPr marL="12700">
              <a:lnSpc>
                <a:spcPct val="100000"/>
              </a:lnSpc>
              <a:spcBef>
                <a:spcPts val="1115"/>
              </a:spcBef>
            </a:pPr>
            <a:r>
              <a:rPr sz="2400" spc="-10" dirty="0">
                <a:latin typeface="Segoe UI"/>
                <a:cs typeface="Segoe UI"/>
              </a:rPr>
              <a:t>Parameter</a:t>
            </a:r>
            <a:r>
              <a:rPr sz="2400" spc="-100" dirty="0">
                <a:latin typeface="Segoe UI"/>
                <a:cs typeface="Segoe UI"/>
              </a:rPr>
              <a:t> </a:t>
            </a:r>
            <a:r>
              <a:rPr sz="2400" spc="-30" dirty="0">
                <a:latin typeface="Segoe UI"/>
                <a:cs typeface="Segoe UI"/>
              </a:rPr>
              <a:t>Values</a:t>
            </a:r>
            <a:endParaRPr sz="2400">
              <a:latin typeface="Segoe UI"/>
              <a:cs typeface="Segoe UI"/>
            </a:endParaRPr>
          </a:p>
          <a:p>
            <a:pPr marL="100330">
              <a:lnSpc>
                <a:spcPct val="100000"/>
              </a:lnSpc>
              <a:spcBef>
                <a:spcPts val="670"/>
              </a:spcBef>
              <a:tabLst>
                <a:tab pos="1187450" algn="l"/>
              </a:tabLst>
            </a:pPr>
            <a:r>
              <a:rPr sz="1600" b="1" u="heavy" spc="-15" dirty="0">
                <a:uFill>
                  <a:solidFill>
                    <a:srgbClr val="000000"/>
                  </a:solidFill>
                </a:uFill>
                <a:latin typeface="Calibri"/>
                <a:cs typeface="Calibri"/>
              </a:rPr>
              <a:t>Parameter</a:t>
            </a:r>
            <a:r>
              <a:rPr sz="1600" b="1" spc="-15" dirty="0">
                <a:latin typeface="Calibri"/>
                <a:cs typeface="Calibri"/>
              </a:rPr>
              <a:t>	</a:t>
            </a:r>
            <a:r>
              <a:rPr sz="1600" b="1" u="heavy" spc="-5" dirty="0">
                <a:uFill>
                  <a:solidFill>
                    <a:srgbClr val="000000"/>
                  </a:solidFill>
                </a:uFill>
                <a:latin typeface="Calibri"/>
                <a:cs typeface="Calibri"/>
              </a:rPr>
              <a:t>Description</a:t>
            </a:r>
            <a:endParaRPr sz="1600">
              <a:latin typeface="Calibri"/>
              <a:cs typeface="Calibri"/>
            </a:endParaRPr>
          </a:p>
        </p:txBody>
      </p:sp>
      <p:sp>
        <p:nvSpPr>
          <p:cNvPr id="11" name="object 11"/>
          <p:cNvSpPr txBox="1"/>
          <p:nvPr/>
        </p:nvSpPr>
        <p:spPr>
          <a:xfrm>
            <a:off x="2671064" y="2838475"/>
            <a:ext cx="6256020" cy="736600"/>
          </a:xfrm>
          <a:prstGeom prst="rect">
            <a:avLst/>
          </a:prstGeom>
        </p:spPr>
        <p:txBody>
          <a:bodyPr vert="horz" wrap="square" lIns="0" tIns="123825" rIns="0" bIns="0" rtlCol="0">
            <a:spAutoFit/>
          </a:bodyPr>
          <a:lstStyle/>
          <a:p>
            <a:pPr marL="12700">
              <a:lnSpc>
                <a:spcPct val="100000"/>
              </a:lnSpc>
              <a:spcBef>
                <a:spcPts val="975"/>
              </a:spcBef>
              <a:tabLst>
                <a:tab pos="1099820" algn="l"/>
              </a:tabLst>
            </a:pPr>
            <a:r>
              <a:rPr sz="1600" i="1" spc="-25" dirty="0">
                <a:latin typeface="Calibri"/>
                <a:cs typeface="Calibri"/>
              </a:rPr>
              <a:t>keys	</a:t>
            </a:r>
            <a:r>
              <a:rPr sz="1600" spc="-10" dirty="0">
                <a:latin typeface="Calibri"/>
                <a:cs typeface="Calibri"/>
              </a:rPr>
              <a:t>Required.</a:t>
            </a:r>
            <a:r>
              <a:rPr sz="1600" spc="10" dirty="0">
                <a:latin typeface="Calibri"/>
                <a:cs typeface="Calibri"/>
              </a:rPr>
              <a:t> </a:t>
            </a:r>
            <a:r>
              <a:rPr sz="1600" spc="-5" dirty="0">
                <a:latin typeface="Calibri"/>
                <a:cs typeface="Calibri"/>
              </a:rPr>
              <a:t>An</a:t>
            </a:r>
            <a:r>
              <a:rPr sz="1600" dirty="0">
                <a:latin typeface="Calibri"/>
                <a:cs typeface="Calibri"/>
              </a:rPr>
              <a:t> </a:t>
            </a:r>
            <a:r>
              <a:rPr sz="1600" spc="-10" dirty="0">
                <a:latin typeface="Calibri"/>
                <a:cs typeface="Calibri"/>
              </a:rPr>
              <a:t>iterable</a:t>
            </a:r>
            <a:r>
              <a:rPr sz="1600" spc="-5" dirty="0">
                <a:latin typeface="Calibri"/>
                <a:cs typeface="Calibri"/>
              </a:rPr>
              <a:t> specifying</a:t>
            </a:r>
            <a:r>
              <a:rPr sz="1600" spc="-20" dirty="0">
                <a:latin typeface="Calibri"/>
                <a:cs typeface="Calibri"/>
              </a:rPr>
              <a:t> </a:t>
            </a:r>
            <a:r>
              <a:rPr sz="1600" spc="-5" dirty="0">
                <a:latin typeface="Calibri"/>
                <a:cs typeface="Calibri"/>
              </a:rPr>
              <a:t>the</a:t>
            </a:r>
            <a:r>
              <a:rPr sz="1600" spc="5" dirty="0">
                <a:latin typeface="Calibri"/>
                <a:cs typeface="Calibri"/>
              </a:rPr>
              <a:t> </a:t>
            </a:r>
            <a:r>
              <a:rPr sz="1600" spc="-25" dirty="0">
                <a:latin typeface="Calibri"/>
                <a:cs typeface="Calibri"/>
              </a:rPr>
              <a:t>keys</a:t>
            </a:r>
            <a:r>
              <a:rPr sz="1600" spc="5" dirty="0">
                <a:latin typeface="Calibri"/>
                <a:cs typeface="Calibri"/>
              </a:rPr>
              <a:t> </a:t>
            </a:r>
            <a:r>
              <a:rPr sz="1600" spc="-5" dirty="0">
                <a:latin typeface="Calibri"/>
                <a:cs typeface="Calibri"/>
              </a:rPr>
              <a:t>of</a:t>
            </a:r>
            <a:r>
              <a:rPr sz="1600" spc="10" dirty="0">
                <a:latin typeface="Calibri"/>
                <a:cs typeface="Calibri"/>
              </a:rPr>
              <a:t> </a:t>
            </a:r>
            <a:r>
              <a:rPr sz="1600" spc="-5" dirty="0">
                <a:latin typeface="Calibri"/>
                <a:cs typeface="Calibri"/>
              </a:rPr>
              <a:t>the</a:t>
            </a:r>
            <a:r>
              <a:rPr sz="1600" dirty="0">
                <a:latin typeface="Calibri"/>
                <a:cs typeface="Calibri"/>
              </a:rPr>
              <a:t> </a:t>
            </a:r>
            <a:r>
              <a:rPr sz="1600" spc="-10" dirty="0">
                <a:latin typeface="Calibri"/>
                <a:cs typeface="Calibri"/>
              </a:rPr>
              <a:t>new</a:t>
            </a:r>
            <a:r>
              <a:rPr sz="1600" spc="20" dirty="0">
                <a:latin typeface="Calibri"/>
                <a:cs typeface="Calibri"/>
              </a:rPr>
              <a:t> </a:t>
            </a:r>
            <a:r>
              <a:rPr sz="1600" spc="-5" dirty="0">
                <a:latin typeface="Calibri"/>
                <a:cs typeface="Calibri"/>
              </a:rPr>
              <a:t>dictionary</a:t>
            </a:r>
            <a:endParaRPr sz="1600">
              <a:latin typeface="Calibri"/>
              <a:cs typeface="Calibri"/>
            </a:endParaRPr>
          </a:p>
          <a:p>
            <a:pPr marL="12700">
              <a:lnSpc>
                <a:spcPct val="100000"/>
              </a:lnSpc>
              <a:spcBef>
                <a:spcPts val="880"/>
              </a:spcBef>
              <a:tabLst>
                <a:tab pos="1099820" algn="l"/>
              </a:tabLst>
            </a:pPr>
            <a:r>
              <a:rPr sz="1600" i="1" spc="-5" dirty="0">
                <a:latin typeface="Calibri"/>
                <a:cs typeface="Calibri"/>
              </a:rPr>
              <a:t>value	</a:t>
            </a:r>
            <a:r>
              <a:rPr sz="1600" spc="-5" dirty="0">
                <a:latin typeface="Calibri"/>
                <a:cs typeface="Calibri"/>
              </a:rPr>
              <a:t>Optional.</a:t>
            </a:r>
            <a:r>
              <a:rPr sz="1600" spc="-15" dirty="0">
                <a:latin typeface="Calibri"/>
                <a:cs typeface="Calibri"/>
              </a:rPr>
              <a:t> </a:t>
            </a:r>
            <a:r>
              <a:rPr sz="1600" spc="-5" dirty="0">
                <a:latin typeface="Calibri"/>
                <a:cs typeface="Calibri"/>
              </a:rPr>
              <a:t>The </a:t>
            </a:r>
            <a:r>
              <a:rPr sz="1600" spc="-10" dirty="0">
                <a:latin typeface="Calibri"/>
                <a:cs typeface="Calibri"/>
              </a:rPr>
              <a:t>value </a:t>
            </a:r>
            <a:r>
              <a:rPr sz="1600" spc="-15" dirty="0">
                <a:latin typeface="Calibri"/>
                <a:cs typeface="Calibri"/>
              </a:rPr>
              <a:t>for</a:t>
            </a:r>
            <a:r>
              <a:rPr sz="1600" spc="5" dirty="0">
                <a:latin typeface="Calibri"/>
                <a:cs typeface="Calibri"/>
              </a:rPr>
              <a:t> </a:t>
            </a:r>
            <a:r>
              <a:rPr sz="1600" dirty="0">
                <a:latin typeface="Calibri"/>
                <a:cs typeface="Calibri"/>
              </a:rPr>
              <a:t>all</a:t>
            </a:r>
            <a:r>
              <a:rPr sz="1600" spc="-30" dirty="0">
                <a:latin typeface="Calibri"/>
                <a:cs typeface="Calibri"/>
              </a:rPr>
              <a:t> </a:t>
            </a:r>
            <a:r>
              <a:rPr sz="1600" spc="-20" dirty="0">
                <a:latin typeface="Calibri"/>
                <a:cs typeface="Calibri"/>
              </a:rPr>
              <a:t>keys.</a:t>
            </a:r>
            <a:r>
              <a:rPr sz="1600" dirty="0">
                <a:latin typeface="Calibri"/>
                <a:cs typeface="Calibri"/>
              </a:rPr>
              <a:t> </a:t>
            </a:r>
            <a:r>
              <a:rPr sz="1600" spc="-10" dirty="0">
                <a:latin typeface="Calibri"/>
                <a:cs typeface="Calibri"/>
              </a:rPr>
              <a:t>Default</a:t>
            </a:r>
            <a:r>
              <a:rPr sz="1600" spc="-5" dirty="0">
                <a:latin typeface="Calibri"/>
                <a:cs typeface="Calibri"/>
              </a:rPr>
              <a:t> </a:t>
            </a:r>
            <a:r>
              <a:rPr sz="1600" spc="-10" dirty="0">
                <a:latin typeface="Calibri"/>
                <a:cs typeface="Calibri"/>
              </a:rPr>
              <a:t>value </a:t>
            </a:r>
            <a:r>
              <a:rPr sz="1600" spc="-5" dirty="0">
                <a:latin typeface="Calibri"/>
                <a:cs typeface="Calibri"/>
              </a:rPr>
              <a:t>is</a:t>
            </a:r>
            <a:r>
              <a:rPr sz="1600" spc="-15" dirty="0">
                <a:latin typeface="Calibri"/>
                <a:cs typeface="Calibri"/>
              </a:rPr>
              <a:t> </a:t>
            </a:r>
            <a:r>
              <a:rPr sz="1600" spc="-5" dirty="0">
                <a:latin typeface="Calibri"/>
                <a:cs typeface="Calibri"/>
              </a:rPr>
              <a:t>None</a:t>
            </a:r>
            <a:endParaRPr sz="1600">
              <a:latin typeface="Calibri"/>
              <a:cs typeface="Calibri"/>
            </a:endParaRPr>
          </a:p>
        </p:txBody>
      </p:sp>
      <p:sp>
        <p:nvSpPr>
          <p:cNvPr id="12" name="object 12"/>
          <p:cNvSpPr txBox="1"/>
          <p:nvPr/>
        </p:nvSpPr>
        <p:spPr>
          <a:xfrm>
            <a:off x="6502" y="596849"/>
            <a:ext cx="2319655" cy="514350"/>
          </a:xfrm>
          <a:prstGeom prst="rect">
            <a:avLst/>
          </a:prstGeom>
        </p:spPr>
        <p:txBody>
          <a:bodyPr vert="horz" wrap="square" lIns="0" tIns="13335" rIns="0" bIns="0" rtlCol="0">
            <a:spAutoFit/>
          </a:bodyPr>
          <a:lstStyle/>
          <a:p>
            <a:pPr marL="12700">
              <a:lnSpc>
                <a:spcPct val="100000"/>
              </a:lnSpc>
              <a:spcBef>
                <a:spcPts val="105"/>
              </a:spcBef>
            </a:pPr>
            <a:r>
              <a:rPr sz="3200" u="heavy" spc="50" dirty="0">
                <a:uFill>
                  <a:solidFill>
                    <a:srgbClr val="000000"/>
                  </a:solidFill>
                </a:uFill>
                <a:latin typeface="Arial MT"/>
                <a:cs typeface="Arial MT"/>
              </a:rPr>
              <a:t>CONTENTS</a:t>
            </a:r>
            <a:endParaRPr sz="3200">
              <a:latin typeface="Arial MT"/>
              <a:cs typeface="Arial MT"/>
            </a:endParaRPr>
          </a:p>
        </p:txBody>
      </p:sp>
      <p:sp>
        <p:nvSpPr>
          <p:cNvPr id="13" name="object 13"/>
          <p:cNvSpPr/>
          <p:nvPr/>
        </p:nvSpPr>
        <p:spPr>
          <a:xfrm>
            <a:off x="-32" y="1143000"/>
            <a:ext cx="2500630" cy="5386070"/>
          </a:xfrm>
          <a:custGeom>
            <a:avLst/>
            <a:gdLst/>
            <a:ahLst/>
            <a:cxnLst/>
            <a:rect l="l" t="t" r="r" b="b"/>
            <a:pathLst>
              <a:path w="2500630" h="5386070">
                <a:moveTo>
                  <a:pt x="2500376" y="0"/>
                </a:moveTo>
                <a:lnTo>
                  <a:pt x="0" y="0"/>
                </a:lnTo>
                <a:lnTo>
                  <a:pt x="0" y="5386070"/>
                </a:lnTo>
                <a:lnTo>
                  <a:pt x="2500376" y="5386070"/>
                </a:lnTo>
                <a:lnTo>
                  <a:pt x="2500376" y="0"/>
                </a:lnTo>
                <a:close/>
              </a:path>
            </a:pathLst>
          </a:custGeom>
          <a:solidFill>
            <a:srgbClr val="252525"/>
          </a:solidFill>
        </p:spPr>
        <p:txBody>
          <a:bodyPr wrap="square" lIns="0" tIns="0" rIns="0" bIns="0" rtlCol="0"/>
          <a:lstStyle/>
          <a:p>
            <a:endParaRPr/>
          </a:p>
        </p:txBody>
      </p:sp>
      <p:sp>
        <p:nvSpPr>
          <p:cNvPr id="14" name="object 14"/>
          <p:cNvSpPr txBox="1"/>
          <p:nvPr/>
        </p:nvSpPr>
        <p:spPr>
          <a:xfrm>
            <a:off x="78739" y="1156461"/>
            <a:ext cx="2301875" cy="5273040"/>
          </a:xfrm>
          <a:prstGeom prst="rect">
            <a:avLst/>
          </a:prstGeom>
        </p:spPr>
        <p:txBody>
          <a:bodyPr vert="horz" wrap="square" lIns="0" tIns="12700" rIns="0" bIns="0" rtlCol="0">
            <a:spAutoFit/>
          </a:bodyPr>
          <a:lstStyle/>
          <a:p>
            <a:pPr marL="12700">
              <a:lnSpc>
                <a:spcPct val="100000"/>
              </a:lnSpc>
              <a:spcBef>
                <a:spcPts val="100"/>
              </a:spcBef>
            </a:pPr>
            <a:r>
              <a:rPr sz="2400" b="1" u="heavy" spc="-10" dirty="0">
                <a:solidFill>
                  <a:srgbClr val="FFC000"/>
                </a:solidFill>
                <a:uFill>
                  <a:solidFill>
                    <a:srgbClr val="FFC000"/>
                  </a:solidFill>
                </a:uFill>
                <a:latin typeface="Calibri"/>
                <a:cs typeface="Calibri"/>
              </a:rPr>
              <a:t>Introduction</a:t>
            </a:r>
            <a:r>
              <a:rPr sz="2400" b="1" u="heavy" spc="-25" dirty="0">
                <a:solidFill>
                  <a:srgbClr val="FFC000"/>
                </a:solidFill>
                <a:uFill>
                  <a:solidFill>
                    <a:srgbClr val="FFC000"/>
                  </a:solidFill>
                </a:uFill>
                <a:latin typeface="Calibri"/>
                <a:cs typeface="Calibri"/>
              </a:rPr>
              <a:t> </a:t>
            </a:r>
            <a:r>
              <a:rPr sz="2400" b="1" u="heavy" dirty="0">
                <a:solidFill>
                  <a:srgbClr val="FFC000"/>
                </a:solidFill>
                <a:uFill>
                  <a:solidFill>
                    <a:srgbClr val="FFC000"/>
                  </a:solidFill>
                </a:uFill>
                <a:latin typeface="Calibri"/>
                <a:cs typeface="Calibri"/>
              </a:rPr>
              <a:t>:</a:t>
            </a:r>
            <a:endParaRPr sz="2400">
              <a:latin typeface="Calibri"/>
              <a:cs typeface="Calibri"/>
            </a:endParaRPr>
          </a:p>
          <a:p>
            <a:pPr marL="12700">
              <a:lnSpc>
                <a:spcPct val="100000"/>
              </a:lnSpc>
              <a:spcBef>
                <a:spcPts val="35"/>
              </a:spcBef>
            </a:pPr>
            <a:r>
              <a:rPr sz="1800" spc="-10" dirty="0">
                <a:solidFill>
                  <a:srgbClr val="FFC000"/>
                </a:solidFill>
                <a:latin typeface="Calibri"/>
                <a:cs typeface="Calibri"/>
              </a:rPr>
              <a:t>Definition,</a:t>
            </a:r>
            <a:endParaRPr sz="1800">
              <a:latin typeface="Calibri"/>
              <a:cs typeface="Calibri"/>
            </a:endParaRPr>
          </a:p>
          <a:p>
            <a:pPr marL="12700">
              <a:lnSpc>
                <a:spcPct val="100000"/>
              </a:lnSpc>
              <a:spcBef>
                <a:spcPts val="5"/>
              </a:spcBef>
            </a:pPr>
            <a:r>
              <a:rPr sz="1800" spc="-10" dirty="0">
                <a:solidFill>
                  <a:srgbClr val="FFC000"/>
                </a:solidFill>
                <a:latin typeface="Calibri"/>
                <a:cs typeface="Calibri"/>
              </a:rPr>
              <a:t>Creation,</a:t>
            </a:r>
            <a:endParaRPr sz="1800">
              <a:latin typeface="Calibri"/>
              <a:cs typeface="Calibri"/>
            </a:endParaRPr>
          </a:p>
          <a:p>
            <a:pPr marL="12700" marR="410845">
              <a:lnSpc>
                <a:spcPct val="100000"/>
              </a:lnSpc>
            </a:pPr>
            <a:r>
              <a:rPr sz="1800" spc="-5" dirty="0">
                <a:solidFill>
                  <a:srgbClr val="FFC000"/>
                </a:solidFill>
                <a:latin typeface="Calibri"/>
                <a:cs typeface="Calibri"/>
              </a:rPr>
              <a:t>Accessing elements, </a:t>
            </a:r>
            <a:r>
              <a:rPr sz="1800" spc="-395" dirty="0">
                <a:solidFill>
                  <a:srgbClr val="FFC000"/>
                </a:solidFill>
                <a:latin typeface="Calibri"/>
                <a:cs typeface="Calibri"/>
              </a:rPr>
              <a:t> </a:t>
            </a:r>
            <a:r>
              <a:rPr sz="1800" dirty="0">
                <a:solidFill>
                  <a:srgbClr val="FFC000"/>
                </a:solidFill>
                <a:latin typeface="Calibri"/>
                <a:cs typeface="Calibri"/>
              </a:rPr>
              <a:t>Add</a:t>
            </a:r>
            <a:r>
              <a:rPr sz="1800" spc="110" dirty="0">
                <a:solidFill>
                  <a:srgbClr val="FFC000"/>
                </a:solidFill>
                <a:latin typeface="Calibri"/>
                <a:cs typeface="Calibri"/>
              </a:rPr>
              <a:t> </a:t>
            </a:r>
            <a:r>
              <a:rPr sz="1800" dirty="0">
                <a:solidFill>
                  <a:srgbClr val="FFC000"/>
                </a:solidFill>
                <a:latin typeface="Calibri"/>
                <a:cs typeface="Calibri"/>
              </a:rPr>
              <a:t>an</a:t>
            </a:r>
            <a:r>
              <a:rPr sz="1800" spc="114" dirty="0">
                <a:solidFill>
                  <a:srgbClr val="FFC000"/>
                </a:solidFill>
                <a:latin typeface="Calibri"/>
                <a:cs typeface="Calibri"/>
              </a:rPr>
              <a:t> </a:t>
            </a:r>
            <a:r>
              <a:rPr sz="1800" spc="-10" dirty="0">
                <a:solidFill>
                  <a:srgbClr val="FFC000"/>
                </a:solidFill>
                <a:latin typeface="Calibri"/>
                <a:cs typeface="Calibri"/>
              </a:rPr>
              <a:t>item, </a:t>
            </a:r>
            <a:r>
              <a:rPr sz="1800" spc="-5" dirty="0">
                <a:solidFill>
                  <a:srgbClr val="FFC000"/>
                </a:solidFill>
                <a:latin typeface="Calibri"/>
                <a:cs typeface="Calibri"/>
              </a:rPr>
              <a:t> </a:t>
            </a:r>
            <a:r>
              <a:rPr sz="1800" dirty="0">
                <a:solidFill>
                  <a:srgbClr val="FFC000"/>
                </a:solidFill>
                <a:latin typeface="Calibri"/>
                <a:cs typeface="Calibri"/>
              </a:rPr>
              <a:t>Modify an </a:t>
            </a:r>
            <a:r>
              <a:rPr sz="1800" spc="-10" dirty="0">
                <a:solidFill>
                  <a:srgbClr val="FFC000"/>
                </a:solidFill>
                <a:latin typeface="Calibri"/>
                <a:cs typeface="Calibri"/>
              </a:rPr>
              <a:t>item, </a:t>
            </a:r>
            <a:r>
              <a:rPr sz="1800" spc="-5" dirty="0">
                <a:solidFill>
                  <a:srgbClr val="FFC000"/>
                </a:solidFill>
                <a:latin typeface="Calibri"/>
                <a:cs typeface="Calibri"/>
              </a:rPr>
              <a:t> </a:t>
            </a:r>
            <a:r>
              <a:rPr sz="1800" spc="-25" dirty="0">
                <a:solidFill>
                  <a:srgbClr val="FFC000"/>
                </a:solidFill>
                <a:latin typeface="Calibri"/>
                <a:cs typeface="Calibri"/>
              </a:rPr>
              <a:t>Traversal,</a:t>
            </a:r>
            <a:endParaRPr sz="1800">
              <a:latin typeface="Calibri"/>
              <a:cs typeface="Calibri"/>
            </a:endParaRPr>
          </a:p>
          <a:p>
            <a:pPr marL="12700" marR="200025" algn="just">
              <a:lnSpc>
                <a:spcPct val="100000"/>
              </a:lnSpc>
            </a:pPr>
            <a:r>
              <a:rPr sz="1800" spc="-5" dirty="0">
                <a:solidFill>
                  <a:srgbClr val="FFC000"/>
                </a:solidFill>
                <a:latin typeface="Calibri"/>
                <a:cs typeface="Calibri"/>
              </a:rPr>
              <a:t>Membership </a:t>
            </a:r>
            <a:r>
              <a:rPr sz="1800" spc="-15" dirty="0">
                <a:solidFill>
                  <a:srgbClr val="FFC000"/>
                </a:solidFill>
                <a:latin typeface="Calibri"/>
                <a:cs typeface="Calibri"/>
              </a:rPr>
              <a:t>operator </a:t>
            </a:r>
            <a:r>
              <a:rPr sz="1800" spc="-395" dirty="0">
                <a:solidFill>
                  <a:srgbClr val="FFC000"/>
                </a:solidFill>
                <a:latin typeface="Calibri"/>
                <a:cs typeface="Calibri"/>
              </a:rPr>
              <a:t> </a:t>
            </a:r>
            <a:r>
              <a:rPr sz="2000" b="1" u="heavy" dirty="0">
                <a:solidFill>
                  <a:srgbClr val="FFFF00"/>
                </a:solidFill>
                <a:uFill>
                  <a:solidFill>
                    <a:srgbClr val="FFFF00"/>
                  </a:solidFill>
                </a:uFill>
                <a:latin typeface="Calibri"/>
                <a:cs typeface="Calibri"/>
              </a:rPr>
              <a:t>F</a:t>
            </a:r>
            <a:r>
              <a:rPr sz="2000" b="1" u="heavy" spc="5" dirty="0">
                <a:solidFill>
                  <a:srgbClr val="FFFF00"/>
                </a:solidFill>
                <a:uFill>
                  <a:solidFill>
                    <a:srgbClr val="FFFF00"/>
                  </a:solidFill>
                </a:uFill>
                <a:latin typeface="Calibri"/>
                <a:cs typeface="Calibri"/>
              </a:rPr>
              <a:t>u</a:t>
            </a:r>
            <a:r>
              <a:rPr sz="2000" b="1" u="heavy" dirty="0">
                <a:solidFill>
                  <a:srgbClr val="FFFF00"/>
                </a:solidFill>
                <a:uFill>
                  <a:solidFill>
                    <a:srgbClr val="FFFF00"/>
                  </a:solidFill>
                </a:uFill>
                <a:latin typeface="Calibri"/>
                <a:cs typeface="Calibri"/>
              </a:rPr>
              <a:t>ncti</a:t>
            </a:r>
            <a:r>
              <a:rPr sz="2000" b="1" u="heavy" spc="-10" dirty="0">
                <a:solidFill>
                  <a:srgbClr val="FFFF00"/>
                </a:solidFill>
                <a:uFill>
                  <a:solidFill>
                    <a:srgbClr val="FFFF00"/>
                  </a:solidFill>
                </a:uFill>
                <a:latin typeface="Calibri"/>
                <a:cs typeface="Calibri"/>
              </a:rPr>
              <a:t>o</a:t>
            </a:r>
            <a:r>
              <a:rPr sz="2000" b="1" u="heavy" dirty="0">
                <a:solidFill>
                  <a:srgbClr val="FFFF00"/>
                </a:solidFill>
                <a:uFill>
                  <a:solidFill>
                    <a:srgbClr val="FFFF00"/>
                  </a:solidFill>
                </a:uFill>
                <a:latin typeface="Calibri"/>
                <a:cs typeface="Calibri"/>
              </a:rPr>
              <a:t>n</a:t>
            </a:r>
            <a:r>
              <a:rPr sz="2000" b="1" u="heavy" spc="5" dirty="0">
                <a:solidFill>
                  <a:srgbClr val="FFFF00"/>
                </a:solidFill>
                <a:uFill>
                  <a:solidFill>
                    <a:srgbClr val="FFFF00"/>
                  </a:solidFill>
                </a:uFill>
                <a:latin typeface="Calibri"/>
                <a:cs typeface="Calibri"/>
              </a:rPr>
              <a:t>s</a:t>
            </a:r>
            <a:r>
              <a:rPr sz="2000" b="1" u="heavy" dirty="0">
                <a:solidFill>
                  <a:srgbClr val="FFFF00"/>
                </a:solidFill>
                <a:uFill>
                  <a:solidFill>
                    <a:srgbClr val="FFFF00"/>
                  </a:solidFill>
                </a:uFill>
                <a:latin typeface="Calibri"/>
                <a:cs typeface="Calibri"/>
              </a:rPr>
              <a:t>/</a:t>
            </a:r>
            <a:r>
              <a:rPr sz="2000" b="1" u="heavy" spc="-10" dirty="0">
                <a:solidFill>
                  <a:srgbClr val="FFFF00"/>
                </a:solidFill>
                <a:uFill>
                  <a:solidFill>
                    <a:srgbClr val="FFFF00"/>
                  </a:solidFill>
                </a:uFill>
                <a:latin typeface="Calibri"/>
                <a:cs typeface="Calibri"/>
              </a:rPr>
              <a:t>M</a:t>
            </a:r>
            <a:r>
              <a:rPr sz="2000" b="1" u="heavy" spc="-15" dirty="0">
                <a:solidFill>
                  <a:srgbClr val="FFFF00"/>
                </a:solidFill>
                <a:uFill>
                  <a:solidFill>
                    <a:srgbClr val="FFFF00"/>
                  </a:solidFill>
                </a:uFill>
                <a:latin typeface="Calibri"/>
                <a:cs typeface="Calibri"/>
              </a:rPr>
              <a:t>e</a:t>
            </a:r>
            <a:r>
              <a:rPr sz="2000" b="1" u="heavy" dirty="0">
                <a:solidFill>
                  <a:srgbClr val="FFFF00"/>
                </a:solidFill>
                <a:uFill>
                  <a:solidFill>
                    <a:srgbClr val="FFFF00"/>
                  </a:solidFill>
                </a:uFill>
                <a:latin typeface="Calibri"/>
                <a:cs typeface="Calibri"/>
              </a:rPr>
              <a:t>thods </a:t>
            </a:r>
            <a:r>
              <a:rPr sz="2000" b="1" dirty="0">
                <a:solidFill>
                  <a:srgbClr val="FFFF00"/>
                </a:solidFill>
                <a:latin typeface="Calibri"/>
                <a:cs typeface="Calibri"/>
              </a:rPr>
              <a:t> </a:t>
            </a:r>
            <a:r>
              <a:rPr sz="1800" spc="-5" dirty="0">
                <a:solidFill>
                  <a:srgbClr val="FFC000"/>
                </a:solidFill>
                <a:latin typeface="Calibri"/>
                <a:cs typeface="Calibri"/>
              </a:rPr>
              <a:t>len(),</a:t>
            </a:r>
            <a:r>
              <a:rPr sz="1800" spc="20" dirty="0">
                <a:solidFill>
                  <a:srgbClr val="FFC000"/>
                </a:solidFill>
                <a:latin typeface="Calibri"/>
                <a:cs typeface="Calibri"/>
              </a:rPr>
              <a:t> </a:t>
            </a:r>
            <a:r>
              <a:rPr sz="1800" spc="-5" dirty="0">
                <a:solidFill>
                  <a:srgbClr val="FFC000"/>
                </a:solidFill>
                <a:latin typeface="Calibri"/>
                <a:cs typeface="Calibri"/>
              </a:rPr>
              <a:t>dict(),</a:t>
            </a:r>
            <a:r>
              <a:rPr sz="1800" spc="30" dirty="0">
                <a:solidFill>
                  <a:srgbClr val="FFC000"/>
                </a:solidFill>
                <a:latin typeface="Calibri"/>
                <a:cs typeface="Calibri"/>
              </a:rPr>
              <a:t> </a:t>
            </a:r>
            <a:r>
              <a:rPr sz="1800" spc="-20" dirty="0">
                <a:solidFill>
                  <a:srgbClr val="FFC000"/>
                </a:solidFill>
                <a:latin typeface="Calibri"/>
                <a:cs typeface="Calibri"/>
              </a:rPr>
              <a:t>keys(),</a:t>
            </a:r>
            <a:endParaRPr sz="1800">
              <a:latin typeface="Calibri"/>
              <a:cs typeface="Calibri"/>
            </a:endParaRPr>
          </a:p>
          <a:p>
            <a:pPr marL="12700" algn="just">
              <a:lnSpc>
                <a:spcPct val="100000"/>
              </a:lnSpc>
            </a:pPr>
            <a:r>
              <a:rPr sz="1800" spc="-5" dirty="0">
                <a:solidFill>
                  <a:srgbClr val="FFC000"/>
                </a:solidFill>
                <a:latin typeface="Calibri"/>
                <a:cs typeface="Calibri"/>
              </a:rPr>
              <a:t>values(),</a:t>
            </a:r>
            <a:r>
              <a:rPr sz="1800" dirty="0">
                <a:solidFill>
                  <a:srgbClr val="FFC000"/>
                </a:solidFill>
                <a:latin typeface="Calibri"/>
                <a:cs typeface="Calibri"/>
              </a:rPr>
              <a:t> </a:t>
            </a:r>
            <a:r>
              <a:rPr sz="1800" spc="-10" dirty="0">
                <a:solidFill>
                  <a:srgbClr val="FFC000"/>
                </a:solidFill>
                <a:latin typeface="Calibri"/>
                <a:cs typeface="Calibri"/>
              </a:rPr>
              <a:t>items(),</a:t>
            </a:r>
            <a:r>
              <a:rPr sz="1800" dirty="0">
                <a:solidFill>
                  <a:srgbClr val="FFC000"/>
                </a:solidFill>
                <a:latin typeface="Calibri"/>
                <a:cs typeface="Calibri"/>
              </a:rPr>
              <a:t> </a:t>
            </a:r>
            <a:r>
              <a:rPr sz="1800" spc="-10" dirty="0">
                <a:solidFill>
                  <a:srgbClr val="FFC000"/>
                </a:solidFill>
                <a:latin typeface="Calibri"/>
                <a:cs typeface="Calibri"/>
              </a:rPr>
              <a:t>get(),</a:t>
            </a:r>
            <a:endParaRPr sz="1800">
              <a:latin typeface="Calibri"/>
              <a:cs typeface="Calibri"/>
            </a:endParaRPr>
          </a:p>
          <a:p>
            <a:pPr marL="12700" algn="just">
              <a:lnSpc>
                <a:spcPct val="100000"/>
              </a:lnSpc>
            </a:pPr>
            <a:r>
              <a:rPr sz="1800" spc="-10" dirty="0">
                <a:solidFill>
                  <a:srgbClr val="FFC000"/>
                </a:solidFill>
                <a:latin typeface="Calibri"/>
                <a:cs typeface="Calibri"/>
              </a:rPr>
              <a:t>update(),</a:t>
            </a:r>
            <a:r>
              <a:rPr sz="1800" spc="10" dirty="0">
                <a:solidFill>
                  <a:srgbClr val="FFC000"/>
                </a:solidFill>
                <a:latin typeface="Calibri"/>
                <a:cs typeface="Calibri"/>
              </a:rPr>
              <a:t> </a:t>
            </a:r>
            <a:r>
              <a:rPr sz="1800" spc="-5" dirty="0">
                <a:solidFill>
                  <a:srgbClr val="FFC000"/>
                </a:solidFill>
                <a:latin typeface="Calibri"/>
                <a:cs typeface="Calibri"/>
              </a:rPr>
              <a:t>del(),</a:t>
            </a:r>
            <a:r>
              <a:rPr sz="1800" spc="10" dirty="0">
                <a:solidFill>
                  <a:srgbClr val="FFC000"/>
                </a:solidFill>
                <a:latin typeface="Calibri"/>
                <a:cs typeface="Calibri"/>
              </a:rPr>
              <a:t> </a:t>
            </a:r>
            <a:r>
              <a:rPr sz="1800" spc="-5" dirty="0">
                <a:solidFill>
                  <a:srgbClr val="FFC000"/>
                </a:solidFill>
                <a:latin typeface="Calibri"/>
                <a:cs typeface="Calibri"/>
              </a:rPr>
              <a:t>del,</a:t>
            </a:r>
            <a:endParaRPr sz="1800">
              <a:latin typeface="Calibri"/>
              <a:cs typeface="Calibri"/>
            </a:endParaRPr>
          </a:p>
          <a:p>
            <a:pPr marL="12700">
              <a:lnSpc>
                <a:spcPts val="2130"/>
              </a:lnSpc>
              <a:spcBef>
                <a:spcPts val="5"/>
              </a:spcBef>
            </a:pPr>
            <a:r>
              <a:rPr sz="1800" spc="-5" dirty="0">
                <a:solidFill>
                  <a:srgbClr val="FFC000"/>
                </a:solidFill>
                <a:latin typeface="Calibri"/>
                <a:cs typeface="Calibri"/>
              </a:rPr>
              <a:t>clear(),</a:t>
            </a:r>
            <a:endParaRPr sz="1800">
              <a:latin typeface="Calibri"/>
              <a:cs typeface="Calibri"/>
            </a:endParaRPr>
          </a:p>
          <a:p>
            <a:pPr marL="12700">
              <a:lnSpc>
                <a:spcPts val="3329"/>
              </a:lnSpc>
            </a:pPr>
            <a:r>
              <a:rPr sz="2800" b="1" spc="-20" dirty="0">
                <a:solidFill>
                  <a:srgbClr val="FFFF00"/>
                </a:solidFill>
                <a:latin typeface="Calibri"/>
                <a:cs typeface="Calibri"/>
              </a:rPr>
              <a:t>fromkeys()</a:t>
            </a:r>
            <a:r>
              <a:rPr sz="1800" spc="-20" dirty="0">
                <a:solidFill>
                  <a:srgbClr val="FFC000"/>
                </a:solidFill>
                <a:latin typeface="Calibri"/>
                <a:cs typeface="Calibri"/>
              </a:rPr>
              <a:t>,</a:t>
            </a:r>
            <a:endParaRPr sz="1800">
              <a:latin typeface="Calibri"/>
              <a:cs typeface="Calibri"/>
            </a:endParaRPr>
          </a:p>
          <a:p>
            <a:pPr marL="12700" marR="5080">
              <a:lnSpc>
                <a:spcPct val="100000"/>
              </a:lnSpc>
              <a:spcBef>
                <a:spcPts val="60"/>
              </a:spcBef>
            </a:pPr>
            <a:r>
              <a:rPr sz="1800" spc="-10" dirty="0">
                <a:solidFill>
                  <a:srgbClr val="FFC000"/>
                </a:solidFill>
                <a:latin typeface="Calibri"/>
                <a:cs typeface="Calibri"/>
              </a:rPr>
              <a:t>copy(),</a:t>
            </a:r>
            <a:r>
              <a:rPr sz="1800" spc="10" dirty="0">
                <a:solidFill>
                  <a:srgbClr val="FFC000"/>
                </a:solidFill>
                <a:latin typeface="Calibri"/>
                <a:cs typeface="Calibri"/>
              </a:rPr>
              <a:t> </a:t>
            </a:r>
            <a:r>
              <a:rPr sz="1800" spc="-5" dirty="0">
                <a:solidFill>
                  <a:srgbClr val="FFC000"/>
                </a:solidFill>
                <a:latin typeface="Calibri"/>
                <a:cs typeface="Calibri"/>
              </a:rPr>
              <a:t>pop(),</a:t>
            </a:r>
            <a:r>
              <a:rPr sz="1800" spc="15" dirty="0">
                <a:solidFill>
                  <a:srgbClr val="FFC000"/>
                </a:solidFill>
                <a:latin typeface="Calibri"/>
                <a:cs typeface="Calibri"/>
              </a:rPr>
              <a:t> </a:t>
            </a:r>
            <a:r>
              <a:rPr sz="1800" spc="-10" dirty="0">
                <a:solidFill>
                  <a:srgbClr val="FFC000"/>
                </a:solidFill>
                <a:latin typeface="Calibri"/>
                <a:cs typeface="Calibri"/>
              </a:rPr>
              <a:t>popitem(), </a:t>
            </a:r>
            <a:r>
              <a:rPr sz="1800" spc="-390" dirty="0">
                <a:solidFill>
                  <a:srgbClr val="FFC000"/>
                </a:solidFill>
                <a:latin typeface="Calibri"/>
                <a:cs typeface="Calibri"/>
              </a:rPr>
              <a:t> </a:t>
            </a:r>
            <a:r>
              <a:rPr sz="1800" spc="-10" dirty="0">
                <a:solidFill>
                  <a:srgbClr val="FFC000"/>
                </a:solidFill>
                <a:latin typeface="Calibri"/>
                <a:cs typeface="Calibri"/>
              </a:rPr>
              <a:t>setdefault(),</a:t>
            </a:r>
            <a:r>
              <a:rPr sz="1800" spc="10" dirty="0">
                <a:solidFill>
                  <a:srgbClr val="FFC000"/>
                </a:solidFill>
                <a:latin typeface="Calibri"/>
                <a:cs typeface="Calibri"/>
              </a:rPr>
              <a:t> </a:t>
            </a:r>
            <a:r>
              <a:rPr sz="1800" spc="-10" dirty="0">
                <a:solidFill>
                  <a:srgbClr val="FFC000"/>
                </a:solidFill>
                <a:latin typeface="Calibri"/>
                <a:cs typeface="Calibri"/>
              </a:rPr>
              <a:t>max(),</a:t>
            </a:r>
            <a:endParaRPr sz="1800">
              <a:latin typeface="Calibri"/>
              <a:cs typeface="Calibri"/>
            </a:endParaRPr>
          </a:p>
          <a:p>
            <a:pPr marL="12700">
              <a:lnSpc>
                <a:spcPts val="2155"/>
              </a:lnSpc>
              <a:spcBef>
                <a:spcPts val="5"/>
              </a:spcBef>
            </a:pPr>
            <a:r>
              <a:rPr sz="1800" spc="-5" dirty="0">
                <a:solidFill>
                  <a:srgbClr val="FFC000"/>
                </a:solidFill>
                <a:latin typeface="Calibri"/>
                <a:cs typeface="Calibri"/>
              </a:rPr>
              <a:t>min(), </a:t>
            </a:r>
            <a:r>
              <a:rPr sz="1800" spc="-10" dirty="0">
                <a:solidFill>
                  <a:srgbClr val="FFC000"/>
                </a:solidFill>
                <a:latin typeface="Calibri"/>
                <a:cs typeface="Calibri"/>
              </a:rPr>
              <a:t>sorted();</a:t>
            </a:r>
            <a:endParaRPr sz="1800">
              <a:latin typeface="Calibri"/>
              <a:cs typeface="Calibri"/>
            </a:endParaRPr>
          </a:p>
          <a:p>
            <a:pPr marL="12700">
              <a:lnSpc>
                <a:spcPts val="2395"/>
              </a:lnSpc>
            </a:pPr>
            <a:r>
              <a:rPr sz="2000" b="1" u="heavy" spc="-10" dirty="0">
                <a:solidFill>
                  <a:srgbClr val="FFC000"/>
                </a:solidFill>
                <a:uFill>
                  <a:solidFill>
                    <a:srgbClr val="FFC000"/>
                  </a:solidFill>
                </a:uFill>
                <a:latin typeface="Calibri"/>
                <a:cs typeface="Calibri"/>
              </a:rPr>
              <a:t>Suggested</a:t>
            </a:r>
            <a:r>
              <a:rPr sz="2000" b="1" u="heavy" spc="-25" dirty="0">
                <a:solidFill>
                  <a:srgbClr val="FFC000"/>
                </a:solidFill>
                <a:uFill>
                  <a:solidFill>
                    <a:srgbClr val="FFC000"/>
                  </a:solidFill>
                </a:uFill>
                <a:latin typeface="Calibri"/>
                <a:cs typeface="Calibri"/>
              </a:rPr>
              <a:t> </a:t>
            </a:r>
            <a:r>
              <a:rPr sz="2000" b="1" u="heavy" spc="-10" dirty="0">
                <a:solidFill>
                  <a:srgbClr val="FFC000"/>
                </a:solidFill>
                <a:uFill>
                  <a:solidFill>
                    <a:srgbClr val="FFC000"/>
                  </a:solidFill>
                </a:uFill>
                <a:latin typeface="Calibri"/>
                <a:cs typeface="Calibri"/>
              </a:rPr>
              <a:t>programs</a:t>
            </a:r>
            <a:endParaRPr sz="2000">
              <a:latin typeface="Calibri"/>
              <a:cs typeface="Calibri"/>
            </a:endParaRPr>
          </a:p>
        </p:txBody>
      </p:sp>
      <p:sp>
        <p:nvSpPr>
          <p:cNvPr id="15" name="object 15"/>
          <p:cNvSpPr/>
          <p:nvPr/>
        </p:nvSpPr>
        <p:spPr>
          <a:xfrm>
            <a:off x="0" y="0"/>
            <a:ext cx="9144000" cy="643255"/>
          </a:xfrm>
          <a:custGeom>
            <a:avLst/>
            <a:gdLst/>
            <a:ahLst/>
            <a:cxnLst/>
            <a:rect l="l" t="t" r="r" b="b"/>
            <a:pathLst>
              <a:path w="9144000" h="643255">
                <a:moveTo>
                  <a:pt x="9144000" y="0"/>
                </a:moveTo>
                <a:lnTo>
                  <a:pt x="0" y="0"/>
                </a:lnTo>
                <a:lnTo>
                  <a:pt x="0" y="642912"/>
                </a:lnTo>
                <a:lnTo>
                  <a:pt x="9144000" y="642912"/>
                </a:lnTo>
                <a:lnTo>
                  <a:pt x="9144000" y="0"/>
                </a:lnTo>
                <a:close/>
              </a:path>
            </a:pathLst>
          </a:custGeom>
          <a:solidFill>
            <a:srgbClr val="252525"/>
          </a:solidFill>
        </p:spPr>
        <p:txBody>
          <a:bodyPr wrap="square" lIns="0" tIns="0" rIns="0" bIns="0" rtlCol="0"/>
          <a:lstStyle/>
          <a:p>
            <a:endParaRPr/>
          </a:p>
        </p:txBody>
      </p:sp>
      <p:sp>
        <p:nvSpPr>
          <p:cNvPr id="16" name="object 16"/>
          <p:cNvSpPr txBox="1">
            <a:spLocks noGrp="1"/>
          </p:cNvSpPr>
          <p:nvPr>
            <p:ph type="title"/>
          </p:nvPr>
        </p:nvSpPr>
        <p:spPr>
          <a:xfrm>
            <a:off x="824890" y="5588"/>
            <a:ext cx="7495540" cy="574040"/>
          </a:xfrm>
          <a:prstGeom prst="rect">
            <a:avLst/>
          </a:prstGeom>
        </p:spPr>
        <p:txBody>
          <a:bodyPr vert="horz" wrap="square" lIns="0" tIns="12700" rIns="0" bIns="0" rtlCol="0">
            <a:spAutoFit/>
          </a:bodyPr>
          <a:lstStyle/>
          <a:p>
            <a:pPr marL="12700">
              <a:lnSpc>
                <a:spcPct val="100000"/>
              </a:lnSpc>
              <a:spcBef>
                <a:spcPts val="100"/>
              </a:spcBef>
            </a:pPr>
            <a:r>
              <a:rPr sz="3600" i="0" u="heavy" dirty="0">
                <a:solidFill>
                  <a:srgbClr val="FFC000"/>
                </a:solidFill>
                <a:uFill>
                  <a:solidFill>
                    <a:srgbClr val="FFC000"/>
                  </a:solidFill>
                </a:uFill>
                <a:latin typeface="Calibri"/>
                <a:cs typeface="Calibri"/>
              </a:rPr>
              <a:t>FUNCTIONS</a:t>
            </a:r>
            <a:r>
              <a:rPr sz="3600" i="0" u="heavy" spc="-5" dirty="0">
                <a:solidFill>
                  <a:srgbClr val="FFC000"/>
                </a:solidFill>
                <a:uFill>
                  <a:solidFill>
                    <a:srgbClr val="FFC000"/>
                  </a:solidFill>
                </a:uFill>
                <a:latin typeface="Calibri"/>
                <a:cs typeface="Calibri"/>
              </a:rPr>
              <a:t> </a:t>
            </a:r>
            <a:r>
              <a:rPr sz="3600" i="0" u="heavy" dirty="0">
                <a:solidFill>
                  <a:srgbClr val="FFC000"/>
                </a:solidFill>
                <a:uFill>
                  <a:solidFill>
                    <a:srgbClr val="FFC000"/>
                  </a:solidFill>
                </a:uFill>
                <a:latin typeface="Calibri"/>
                <a:cs typeface="Calibri"/>
              </a:rPr>
              <a:t>IN</a:t>
            </a:r>
            <a:r>
              <a:rPr sz="3600" i="0" u="heavy" spc="-20" dirty="0">
                <a:solidFill>
                  <a:srgbClr val="FFC000"/>
                </a:solidFill>
                <a:uFill>
                  <a:solidFill>
                    <a:srgbClr val="FFC000"/>
                  </a:solidFill>
                </a:uFill>
                <a:latin typeface="Calibri"/>
                <a:cs typeface="Calibri"/>
              </a:rPr>
              <a:t> </a:t>
            </a:r>
            <a:r>
              <a:rPr sz="3600" i="0" u="heavy" spc="-35" dirty="0">
                <a:solidFill>
                  <a:srgbClr val="FFC000"/>
                </a:solidFill>
                <a:uFill>
                  <a:solidFill>
                    <a:srgbClr val="FFC000"/>
                  </a:solidFill>
                </a:uFill>
                <a:latin typeface="Calibri"/>
                <a:cs typeface="Calibri"/>
              </a:rPr>
              <a:t>DICTIONARY:</a:t>
            </a:r>
            <a:r>
              <a:rPr sz="3600" i="0" u="heavy" spc="30" dirty="0">
                <a:solidFill>
                  <a:srgbClr val="FFC000"/>
                </a:solidFill>
                <a:uFill>
                  <a:solidFill>
                    <a:srgbClr val="FFC000"/>
                  </a:solidFill>
                </a:uFill>
                <a:latin typeface="Calibri"/>
                <a:cs typeface="Calibri"/>
              </a:rPr>
              <a:t> </a:t>
            </a:r>
            <a:r>
              <a:rPr sz="3600" i="0" u="heavy" spc="-25" dirty="0">
                <a:solidFill>
                  <a:srgbClr val="FFFF00"/>
                </a:solidFill>
                <a:uFill>
                  <a:solidFill>
                    <a:srgbClr val="FFC000"/>
                  </a:solidFill>
                </a:uFill>
                <a:latin typeface="Calibri"/>
                <a:cs typeface="Calibri"/>
              </a:rPr>
              <a:t>fromkeys()</a:t>
            </a:r>
            <a:endParaRPr sz="3600">
              <a:latin typeface="Calibri"/>
              <a:cs typeface="Calibri"/>
            </a:endParaRPr>
          </a:p>
        </p:txBody>
      </p:sp>
      <p:sp>
        <p:nvSpPr>
          <p:cNvPr id="17" name="object 17"/>
          <p:cNvSpPr txBox="1"/>
          <p:nvPr/>
        </p:nvSpPr>
        <p:spPr>
          <a:xfrm>
            <a:off x="2571750" y="674497"/>
            <a:ext cx="6501130" cy="1477645"/>
          </a:xfrm>
          <a:prstGeom prst="rect">
            <a:avLst/>
          </a:prstGeom>
          <a:solidFill>
            <a:srgbClr val="CCFF99"/>
          </a:solidFill>
          <a:ln w="38100">
            <a:solidFill>
              <a:srgbClr val="FFC000"/>
            </a:solidFill>
          </a:ln>
        </p:spPr>
        <p:txBody>
          <a:bodyPr vert="horz" wrap="square" lIns="0" tIns="15875" rIns="0" bIns="0" rtlCol="0">
            <a:spAutoFit/>
          </a:bodyPr>
          <a:lstStyle/>
          <a:p>
            <a:pPr marL="91440">
              <a:lnSpc>
                <a:spcPct val="100000"/>
              </a:lnSpc>
              <a:spcBef>
                <a:spcPts val="125"/>
              </a:spcBef>
            </a:pPr>
            <a:r>
              <a:rPr sz="3200" b="1" spc="-160" dirty="0">
                <a:solidFill>
                  <a:srgbClr val="C00000"/>
                </a:solidFill>
                <a:latin typeface="Times New Roman"/>
                <a:cs typeface="Times New Roman"/>
              </a:rPr>
              <a:t>f</a:t>
            </a:r>
            <a:r>
              <a:rPr sz="3200" b="1" spc="-300" dirty="0">
                <a:solidFill>
                  <a:srgbClr val="C00000"/>
                </a:solidFill>
                <a:latin typeface="Times New Roman"/>
                <a:cs typeface="Times New Roman"/>
              </a:rPr>
              <a:t>r</a:t>
            </a:r>
            <a:r>
              <a:rPr sz="3200" b="1" spc="-20" dirty="0">
                <a:solidFill>
                  <a:srgbClr val="C00000"/>
                </a:solidFill>
                <a:latin typeface="Times New Roman"/>
                <a:cs typeface="Times New Roman"/>
              </a:rPr>
              <a:t>om</a:t>
            </a:r>
            <a:r>
              <a:rPr sz="3200" b="1" spc="-90" dirty="0">
                <a:solidFill>
                  <a:srgbClr val="C00000"/>
                </a:solidFill>
                <a:latin typeface="Times New Roman"/>
                <a:cs typeface="Times New Roman"/>
              </a:rPr>
              <a:t>k</a:t>
            </a:r>
            <a:r>
              <a:rPr sz="3200" b="1" spc="-80" dirty="0">
                <a:solidFill>
                  <a:srgbClr val="C00000"/>
                </a:solidFill>
                <a:latin typeface="Times New Roman"/>
                <a:cs typeface="Times New Roman"/>
              </a:rPr>
              <a:t>e</a:t>
            </a:r>
            <a:r>
              <a:rPr sz="3200" b="1" spc="-210" dirty="0">
                <a:solidFill>
                  <a:srgbClr val="C00000"/>
                </a:solidFill>
                <a:latin typeface="Times New Roman"/>
                <a:cs typeface="Times New Roman"/>
              </a:rPr>
              <a:t>y</a:t>
            </a:r>
            <a:r>
              <a:rPr sz="3200" b="1" spc="-160" dirty="0">
                <a:solidFill>
                  <a:srgbClr val="C00000"/>
                </a:solidFill>
                <a:latin typeface="Times New Roman"/>
                <a:cs typeface="Times New Roman"/>
              </a:rPr>
              <a:t>s</a:t>
            </a:r>
            <a:r>
              <a:rPr sz="3200" b="1" spc="-130" dirty="0">
                <a:solidFill>
                  <a:srgbClr val="C00000"/>
                </a:solidFill>
                <a:latin typeface="Times New Roman"/>
                <a:cs typeface="Times New Roman"/>
              </a:rPr>
              <a:t>(</a:t>
            </a:r>
            <a:r>
              <a:rPr sz="3200" b="1" spc="-40" dirty="0">
                <a:solidFill>
                  <a:srgbClr val="C00000"/>
                </a:solidFill>
                <a:latin typeface="Times New Roman"/>
                <a:cs typeface="Times New Roman"/>
              </a:rPr>
              <a:t> </a:t>
            </a:r>
            <a:r>
              <a:rPr sz="3200" b="1" spc="-130" dirty="0">
                <a:solidFill>
                  <a:srgbClr val="C00000"/>
                </a:solidFill>
                <a:latin typeface="Times New Roman"/>
                <a:cs typeface="Times New Roman"/>
              </a:rPr>
              <a:t>)</a:t>
            </a:r>
            <a:endParaRPr sz="3200">
              <a:latin typeface="Times New Roman"/>
              <a:cs typeface="Times New Roman"/>
            </a:endParaRPr>
          </a:p>
          <a:p>
            <a:pPr marL="91440">
              <a:lnSpc>
                <a:spcPts val="2155"/>
              </a:lnSpc>
              <a:spcBef>
                <a:spcPts val="114"/>
              </a:spcBef>
            </a:pPr>
            <a:r>
              <a:rPr sz="1800" spc="-10" dirty="0">
                <a:latin typeface="Calibri"/>
                <a:cs typeface="Calibri"/>
              </a:rPr>
              <a:t>Returns</a:t>
            </a:r>
            <a:r>
              <a:rPr sz="1800" spc="5" dirty="0">
                <a:latin typeface="Calibri"/>
                <a:cs typeface="Calibri"/>
              </a:rPr>
              <a:t> </a:t>
            </a:r>
            <a:r>
              <a:rPr sz="1800" dirty="0">
                <a:latin typeface="Calibri"/>
                <a:cs typeface="Calibri"/>
              </a:rPr>
              <a:t>a</a:t>
            </a:r>
            <a:r>
              <a:rPr sz="1800" spc="-5" dirty="0">
                <a:latin typeface="Calibri"/>
                <a:cs typeface="Calibri"/>
              </a:rPr>
              <a:t> dictionary</a:t>
            </a:r>
            <a:r>
              <a:rPr sz="1800" spc="20" dirty="0">
                <a:latin typeface="Calibri"/>
                <a:cs typeface="Calibri"/>
              </a:rPr>
              <a:t> </a:t>
            </a:r>
            <a:r>
              <a:rPr sz="1800" spc="-5" dirty="0">
                <a:latin typeface="Calibri"/>
                <a:cs typeface="Calibri"/>
              </a:rPr>
              <a:t>with</a:t>
            </a:r>
            <a:r>
              <a:rPr sz="1800" spc="5" dirty="0">
                <a:latin typeface="Calibri"/>
                <a:cs typeface="Calibri"/>
              </a:rPr>
              <a:t> </a:t>
            </a:r>
            <a:r>
              <a:rPr sz="1800" dirty="0">
                <a:latin typeface="Calibri"/>
                <a:cs typeface="Calibri"/>
              </a:rPr>
              <a:t>the</a:t>
            </a:r>
            <a:r>
              <a:rPr sz="1800" spc="10" dirty="0">
                <a:latin typeface="Calibri"/>
                <a:cs typeface="Calibri"/>
              </a:rPr>
              <a:t> </a:t>
            </a:r>
            <a:r>
              <a:rPr sz="1800" spc="-5" dirty="0">
                <a:latin typeface="Calibri"/>
                <a:cs typeface="Calibri"/>
              </a:rPr>
              <a:t>specified</a:t>
            </a:r>
            <a:r>
              <a:rPr sz="1800" spc="10" dirty="0">
                <a:latin typeface="Calibri"/>
                <a:cs typeface="Calibri"/>
              </a:rPr>
              <a:t> </a:t>
            </a:r>
            <a:r>
              <a:rPr sz="1800" spc="-25" dirty="0">
                <a:latin typeface="Calibri"/>
                <a:cs typeface="Calibri"/>
              </a:rPr>
              <a:t>keys</a:t>
            </a:r>
            <a:r>
              <a:rPr sz="1800" spc="-15" dirty="0">
                <a:latin typeface="Calibri"/>
                <a:cs typeface="Calibri"/>
              </a:rPr>
              <a:t> </a:t>
            </a:r>
            <a:r>
              <a:rPr sz="1800" dirty="0">
                <a:latin typeface="Calibri"/>
                <a:cs typeface="Calibri"/>
              </a:rPr>
              <a:t>and</a:t>
            </a:r>
            <a:r>
              <a:rPr sz="1800" spc="5" dirty="0">
                <a:latin typeface="Calibri"/>
                <a:cs typeface="Calibri"/>
              </a:rPr>
              <a:t> </a:t>
            </a:r>
            <a:r>
              <a:rPr sz="1800" spc="-5" dirty="0">
                <a:latin typeface="Calibri"/>
                <a:cs typeface="Calibri"/>
              </a:rPr>
              <a:t>value.</a:t>
            </a:r>
            <a:endParaRPr sz="1800">
              <a:latin typeface="Calibri"/>
              <a:cs typeface="Calibri"/>
            </a:endParaRPr>
          </a:p>
          <a:p>
            <a:pPr marL="91440">
              <a:lnSpc>
                <a:spcPts val="2395"/>
              </a:lnSpc>
            </a:pPr>
            <a:r>
              <a:rPr sz="2000" b="1" u="heavy" spc="-20" dirty="0">
                <a:uFill>
                  <a:solidFill>
                    <a:srgbClr val="000000"/>
                  </a:solidFill>
                </a:uFill>
                <a:latin typeface="Calibri"/>
                <a:cs typeface="Calibri"/>
              </a:rPr>
              <a:t>Syntax</a:t>
            </a:r>
            <a:endParaRPr sz="2000">
              <a:latin typeface="Calibri"/>
              <a:cs typeface="Calibri"/>
            </a:endParaRPr>
          </a:p>
          <a:p>
            <a:pPr marL="91440">
              <a:lnSpc>
                <a:spcPct val="100000"/>
              </a:lnSpc>
              <a:spcBef>
                <a:spcPts val="5"/>
              </a:spcBef>
            </a:pPr>
            <a:r>
              <a:rPr sz="2000" b="1" i="1" spc="-10" dirty="0">
                <a:latin typeface="Calibri"/>
                <a:cs typeface="Calibri"/>
              </a:rPr>
              <a:t>dict.fromkeys(keys,</a:t>
            </a:r>
            <a:r>
              <a:rPr sz="2000" b="1" i="1" spc="-65" dirty="0">
                <a:latin typeface="Calibri"/>
                <a:cs typeface="Calibri"/>
              </a:rPr>
              <a:t> </a:t>
            </a:r>
            <a:r>
              <a:rPr sz="2000" b="1" i="1" dirty="0">
                <a:latin typeface="Calibri"/>
                <a:cs typeface="Calibri"/>
              </a:rPr>
              <a:t>value)</a:t>
            </a:r>
            <a:endParaRPr sz="2000">
              <a:latin typeface="Calibri"/>
              <a:cs typeface="Calibri"/>
            </a:endParaRPr>
          </a:p>
        </p:txBody>
      </p:sp>
      <p:grpSp>
        <p:nvGrpSpPr>
          <p:cNvPr id="18" name="object 18"/>
          <p:cNvGrpSpPr/>
          <p:nvPr/>
        </p:nvGrpSpPr>
        <p:grpSpPr>
          <a:xfrm>
            <a:off x="2585973" y="3657559"/>
            <a:ext cx="6400800" cy="3186430"/>
            <a:chOff x="2585973" y="3657559"/>
            <a:chExt cx="6400800" cy="3186430"/>
          </a:xfrm>
        </p:grpSpPr>
        <p:pic>
          <p:nvPicPr>
            <p:cNvPr id="19" name="object 19"/>
            <p:cNvPicPr/>
            <p:nvPr/>
          </p:nvPicPr>
          <p:blipFill>
            <a:blip r:embed="rId2" cstate="print"/>
            <a:stretch>
              <a:fillRect/>
            </a:stretch>
          </p:blipFill>
          <p:spPr>
            <a:xfrm>
              <a:off x="2678910" y="3757256"/>
              <a:ext cx="6202998" cy="3003801"/>
            </a:xfrm>
            <a:prstGeom prst="rect">
              <a:avLst/>
            </a:prstGeom>
          </p:spPr>
        </p:pic>
        <p:sp>
          <p:nvSpPr>
            <p:cNvPr id="20" name="object 20"/>
            <p:cNvSpPr/>
            <p:nvPr/>
          </p:nvSpPr>
          <p:spPr>
            <a:xfrm>
              <a:off x="2614548" y="3686134"/>
              <a:ext cx="6343650" cy="3129280"/>
            </a:xfrm>
            <a:custGeom>
              <a:avLst/>
              <a:gdLst/>
              <a:ahLst/>
              <a:cxnLst/>
              <a:rect l="l" t="t" r="r" b="b"/>
              <a:pathLst>
                <a:path w="6343650" h="3129279">
                  <a:moveTo>
                    <a:pt x="0" y="3129026"/>
                  </a:moveTo>
                  <a:lnTo>
                    <a:pt x="6343650" y="3129026"/>
                  </a:lnTo>
                  <a:lnTo>
                    <a:pt x="6343650" y="0"/>
                  </a:lnTo>
                  <a:lnTo>
                    <a:pt x="0" y="0"/>
                  </a:lnTo>
                  <a:lnTo>
                    <a:pt x="0" y="3129026"/>
                  </a:lnTo>
                  <a:close/>
                </a:path>
              </a:pathLst>
            </a:custGeom>
            <a:ln w="57150">
              <a:solidFill>
                <a:srgbClr val="C00000"/>
              </a:solidFill>
            </a:ln>
          </p:spPr>
          <p:txBody>
            <a:bodyPr wrap="square" lIns="0" tIns="0" rIns="0" bIns="0" rtlCol="0"/>
            <a:lstStyle/>
            <a:p>
              <a:endParaRPr/>
            </a:p>
          </p:txBody>
        </p:sp>
      </p:gr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52387" y="676148"/>
          <a:ext cx="9001760" cy="5681392"/>
        </p:xfrm>
        <a:graphic>
          <a:graphicData uri="http://schemas.openxmlformats.org/drawingml/2006/table">
            <a:tbl>
              <a:tblPr firstRow="1" bandRow="1">
                <a:tableStyleId>{2D5ABB26-0587-4C30-8999-92F81FD0307C}</a:tableStyleId>
              </a:tblPr>
              <a:tblGrid>
                <a:gridCol w="2357755"/>
                <a:gridCol w="6644005"/>
              </a:tblGrid>
              <a:tr h="510717">
                <a:tc>
                  <a:txBody>
                    <a:bodyPr/>
                    <a:lstStyle/>
                    <a:p>
                      <a:pPr marL="99695">
                        <a:lnSpc>
                          <a:spcPct val="100000"/>
                        </a:lnSpc>
                        <a:spcBef>
                          <a:spcPts val="280"/>
                        </a:spcBef>
                      </a:pPr>
                      <a:r>
                        <a:rPr sz="2800" u="heavy" spc="40" dirty="0">
                          <a:uFill>
                            <a:solidFill>
                              <a:srgbClr val="000000"/>
                            </a:solidFill>
                          </a:uFill>
                          <a:latin typeface="Arial MT"/>
                          <a:cs typeface="Arial MT"/>
                        </a:rPr>
                        <a:t>CONTENTS</a:t>
                      </a:r>
                      <a:endParaRPr sz="2800">
                        <a:latin typeface="Arial MT"/>
                        <a:cs typeface="Arial MT"/>
                      </a:endParaRPr>
                    </a:p>
                  </a:txBody>
                  <a:tcPr marL="0" marR="0" marT="35560" marB="0">
                    <a:lnR w="38100">
                      <a:solidFill>
                        <a:srgbClr val="FFC000"/>
                      </a:solidFill>
                      <a:prstDash val="solid"/>
                    </a:lnR>
                  </a:tcPr>
                </a:tc>
                <a:tc rowSpan="2">
                  <a:txBody>
                    <a:bodyPr/>
                    <a:lstStyle/>
                    <a:p>
                      <a:pPr marL="91440">
                        <a:lnSpc>
                          <a:spcPct val="100000"/>
                        </a:lnSpc>
                        <a:spcBef>
                          <a:spcPts val="100"/>
                        </a:spcBef>
                      </a:pPr>
                      <a:r>
                        <a:rPr sz="3600" b="1" spc="-114" dirty="0">
                          <a:solidFill>
                            <a:srgbClr val="C00000"/>
                          </a:solidFill>
                          <a:latin typeface="Times New Roman"/>
                          <a:cs typeface="Times New Roman"/>
                        </a:rPr>
                        <a:t>copy(</a:t>
                      </a:r>
                      <a:r>
                        <a:rPr sz="3600" b="1" spc="-65" dirty="0">
                          <a:solidFill>
                            <a:srgbClr val="C00000"/>
                          </a:solidFill>
                          <a:latin typeface="Times New Roman"/>
                          <a:cs typeface="Times New Roman"/>
                        </a:rPr>
                        <a:t> </a:t>
                      </a:r>
                      <a:r>
                        <a:rPr sz="3600" b="1" spc="-145" dirty="0">
                          <a:solidFill>
                            <a:srgbClr val="C00000"/>
                          </a:solidFill>
                          <a:latin typeface="Times New Roman"/>
                          <a:cs typeface="Times New Roman"/>
                        </a:rPr>
                        <a:t>)</a:t>
                      </a:r>
                      <a:endParaRPr sz="3600">
                        <a:latin typeface="Times New Roman"/>
                        <a:cs typeface="Times New Roman"/>
                      </a:endParaRPr>
                    </a:p>
                  </a:txBody>
                  <a:tcPr marL="0" marR="0" marT="12700" marB="0">
                    <a:lnL w="38100">
                      <a:solidFill>
                        <a:srgbClr val="FFC000"/>
                      </a:solidFill>
                      <a:prstDash val="solid"/>
                    </a:lnL>
                    <a:lnR w="38100">
                      <a:solidFill>
                        <a:srgbClr val="FFC000"/>
                      </a:solidFill>
                      <a:prstDash val="solid"/>
                    </a:lnR>
                    <a:lnT w="38100">
                      <a:solidFill>
                        <a:srgbClr val="FFC000"/>
                      </a:solidFill>
                      <a:prstDash val="solid"/>
                    </a:lnT>
                    <a:solidFill>
                      <a:srgbClr val="CCFF99"/>
                    </a:solidFill>
                  </a:tcPr>
                </a:tc>
              </a:tr>
              <a:tr h="87883">
                <a:tc>
                  <a:txBody>
                    <a:bodyPr/>
                    <a:lstStyle/>
                    <a:p>
                      <a:pPr>
                        <a:lnSpc>
                          <a:spcPct val="100000"/>
                        </a:lnSpc>
                      </a:pPr>
                      <a:endParaRPr sz="400">
                        <a:latin typeface="Times New Roman"/>
                        <a:cs typeface="Times New Roman"/>
                      </a:endParaRPr>
                    </a:p>
                  </a:txBody>
                  <a:tcPr marL="0" marR="0" marT="0" marB="0">
                    <a:lnR w="38100">
                      <a:solidFill>
                        <a:srgbClr val="FFC000"/>
                      </a:solidFill>
                      <a:prstDash val="solid"/>
                    </a:lnR>
                    <a:solidFill>
                      <a:srgbClr val="252525"/>
                    </a:solidFill>
                  </a:tcPr>
                </a:tc>
                <a:tc vMerge="1">
                  <a:txBody>
                    <a:bodyPr/>
                    <a:lstStyle/>
                    <a:p>
                      <a:endParaRPr/>
                    </a:p>
                  </a:txBody>
                  <a:tcPr marL="0" marR="0" marT="12700" marB="0">
                    <a:lnL w="38100">
                      <a:solidFill>
                        <a:srgbClr val="FFC000"/>
                      </a:solidFill>
                      <a:prstDash val="solid"/>
                    </a:lnL>
                    <a:lnR w="38100">
                      <a:solidFill>
                        <a:srgbClr val="FFC000"/>
                      </a:solidFill>
                      <a:prstDash val="solid"/>
                    </a:lnR>
                    <a:lnT w="38100">
                      <a:solidFill>
                        <a:srgbClr val="FFC000"/>
                      </a:solidFill>
                      <a:prstDash val="solid"/>
                    </a:lnT>
                    <a:solidFill>
                      <a:srgbClr val="CCFF99"/>
                    </a:solidFill>
                  </a:tcPr>
                </a:tc>
              </a:tr>
              <a:tr h="3686898">
                <a:tc>
                  <a:txBody>
                    <a:bodyPr/>
                    <a:lstStyle/>
                    <a:p>
                      <a:pPr marL="90805">
                        <a:lnSpc>
                          <a:spcPts val="2395"/>
                        </a:lnSpc>
                      </a:pPr>
                      <a:r>
                        <a:rPr sz="2400" b="1" u="heavy" spc="-5" dirty="0">
                          <a:solidFill>
                            <a:srgbClr val="FFC000"/>
                          </a:solidFill>
                          <a:uFill>
                            <a:solidFill>
                              <a:srgbClr val="FFC000"/>
                            </a:solidFill>
                          </a:uFill>
                          <a:latin typeface="Calibri"/>
                          <a:cs typeface="Calibri"/>
                        </a:rPr>
                        <a:t>Introduction</a:t>
                      </a:r>
                      <a:r>
                        <a:rPr sz="2400" b="1" u="heavy" spc="-40" dirty="0">
                          <a:solidFill>
                            <a:srgbClr val="FFC000"/>
                          </a:solidFill>
                          <a:uFill>
                            <a:solidFill>
                              <a:srgbClr val="FFC000"/>
                            </a:solidFill>
                          </a:uFill>
                          <a:latin typeface="Calibri"/>
                          <a:cs typeface="Calibri"/>
                        </a:rPr>
                        <a:t> </a:t>
                      </a:r>
                      <a:r>
                        <a:rPr sz="2400" b="1" u="heavy" dirty="0">
                          <a:solidFill>
                            <a:srgbClr val="FFC000"/>
                          </a:solidFill>
                          <a:uFill>
                            <a:solidFill>
                              <a:srgbClr val="FFC000"/>
                            </a:solidFill>
                          </a:uFill>
                          <a:latin typeface="Calibri"/>
                          <a:cs typeface="Calibri"/>
                        </a:rPr>
                        <a:t>:</a:t>
                      </a:r>
                      <a:endParaRPr sz="2400">
                        <a:latin typeface="Calibri"/>
                        <a:cs typeface="Calibri"/>
                      </a:endParaRPr>
                    </a:p>
                    <a:p>
                      <a:pPr marL="90805" marR="1283970">
                        <a:lnSpc>
                          <a:spcPct val="100000"/>
                        </a:lnSpc>
                        <a:spcBef>
                          <a:spcPts val="35"/>
                        </a:spcBef>
                      </a:pPr>
                      <a:r>
                        <a:rPr sz="1800" spc="-5" dirty="0">
                          <a:solidFill>
                            <a:srgbClr val="FFC000"/>
                          </a:solidFill>
                          <a:latin typeface="Calibri"/>
                          <a:cs typeface="Calibri"/>
                        </a:rPr>
                        <a:t>D</a:t>
                      </a:r>
                      <a:r>
                        <a:rPr sz="1800" spc="-10" dirty="0">
                          <a:solidFill>
                            <a:srgbClr val="FFC000"/>
                          </a:solidFill>
                          <a:latin typeface="Calibri"/>
                          <a:cs typeface="Calibri"/>
                        </a:rPr>
                        <a:t>e</a:t>
                      </a:r>
                      <a:r>
                        <a:rPr sz="1800" spc="-5" dirty="0">
                          <a:solidFill>
                            <a:srgbClr val="FFC000"/>
                          </a:solidFill>
                          <a:latin typeface="Calibri"/>
                          <a:cs typeface="Calibri"/>
                        </a:rPr>
                        <a:t>finit</a:t>
                      </a:r>
                      <a:r>
                        <a:rPr sz="1800" spc="-10" dirty="0">
                          <a:solidFill>
                            <a:srgbClr val="FFC000"/>
                          </a:solidFill>
                          <a:latin typeface="Calibri"/>
                          <a:cs typeface="Calibri"/>
                        </a:rPr>
                        <a:t>i</a:t>
                      </a:r>
                      <a:r>
                        <a:rPr sz="1800" spc="-5" dirty="0">
                          <a:solidFill>
                            <a:srgbClr val="FFC000"/>
                          </a:solidFill>
                          <a:latin typeface="Calibri"/>
                          <a:cs typeface="Calibri"/>
                        </a:rPr>
                        <a:t>o</a:t>
                      </a:r>
                      <a:r>
                        <a:rPr sz="1800" dirty="0">
                          <a:solidFill>
                            <a:srgbClr val="FFC000"/>
                          </a:solidFill>
                          <a:latin typeface="Calibri"/>
                          <a:cs typeface="Calibri"/>
                        </a:rPr>
                        <a:t>n,  </a:t>
                      </a:r>
                      <a:r>
                        <a:rPr sz="1800" spc="-10" dirty="0">
                          <a:solidFill>
                            <a:srgbClr val="FFC000"/>
                          </a:solidFill>
                          <a:latin typeface="Calibri"/>
                          <a:cs typeface="Calibri"/>
                        </a:rPr>
                        <a:t>Creation,</a:t>
                      </a:r>
                      <a:endParaRPr sz="1800">
                        <a:latin typeface="Calibri"/>
                        <a:cs typeface="Calibri"/>
                      </a:endParaRPr>
                    </a:p>
                    <a:p>
                      <a:pPr marL="90805" marR="384810">
                        <a:lnSpc>
                          <a:spcPct val="100000"/>
                        </a:lnSpc>
                      </a:pPr>
                      <a:r>
                        <a:rPr sz="1800" dirty="0">
                          <a:solidFill>
                            <a:srgbClr val="FFC000"/>
                          </a:solidFill>
                          <a:latin typeface="Calibri"/>
                          <a:cs typeface="Calibri"/>
                        </a:rPr>
                        <a:t>Accessing</a:t>
                      </a:r>
                      <a:r>
                        <a:rPr sz="1800" spc="-45" dirty="0">
                          <a:solidFill>
                            <a:srgbClr val="FFC000"/>
                          </a:solidFill>
                          <a:latin typeface="Calibri"/>
                          <a:cs typeface="Calibri"/>
                        </a:rPr>
                        <a:t> </a:t>
                      </a:r>
                      <a:r>
                        <a:rPr sz="1800" spc="-5" dirty="0">
                          <a:solidFill>
                            <a:srgbClr val="FFC000"/>
                          </a:solidFill>
                          <a:latin typeface="Calibri"/>
                          <a:cs typeface="Calibri"/>
                        </a:rPr>
                        <a:t>elements, </a:t>
                      </a:r>
                      <a:r>
                        <a:rPr sz="1800" spc="-395" dirty="0">
                          <a:solidFill>
                            <a:srgbClr val="FFC000"/>
                          </a:solidFill>
                          <a:latin typeface="Calibri"/>
                          <a:cs typeface="Calibri"/>
                        </a:rPr>
                        <a:t> </a:t>
                      </a:r>
                      <a:r>
                        <a:rPr sz="1800" dirty="0">
                          <a:solidFill>
                            <a:srgbClr val="FFC000"/>
                          </a:solidFill>
                          <a:latin typeface="Calibri"/>
                          <a:cs typeface="Calibri"/>
                        </a:rPr>
                        <a:t>Add an</a:t>
                      </a:r>
                      <a:r>
                        <a:rPr sz="1800" spc="405" dirty="0">
                          <a:solidFill>
                            <a:srgbClr val="FFC000"/>
                          </a:solidFill>
                          <a:latin typeface="Calibri"/>
                          <a:cs typeface="Calibri"/>
                        </a:rPr>
                        <a:t> </a:t>
                      </a:r>
                      <a:r>
                        <a:rPr sz="1800" spc="-10" dirty="0">
                          <a:solidFill>
                            <a:srgbClr val="FFC000"/>
                          </a:solidFill>
                          <a:latin typeface="Calibri"/>
                          <a:cs typeface="Calibri"/>
                        </a:rPr>
                        <a:t>item, </a:t>
                      </a:r>
                      <a:r>
                        <a:rPr sz="1800" spc="-5" dirty="0">
                          <a:solidFill>
                            <a:srgbClr val="FFC000"/>
                          </a:solidFill>
                          <a:latin typeface="Calibri"/>
                          <a:cs typeface="Calibri"/>
                        </a:rPr>
                        <a:t> </a:t>
                      </a:r>
                      <a:r>
                        <a:rPr sz="1800" dirty="0">
                          <a:solidFill>
                            <a:srgbClr val="FFC000"/>
                          </a:solidFill>
                          <a:latin typeface="Calibri"/>
                          <a:cs typeface="Calibri"/>
                        </a:rPr>
                        <a:t>Modify an </a:t>
                      </a:r>
                      <a:r>
                        <a:rPr sz="1800" spc="-10" dirty="0">
                          <a:solidFill>
                            <a:srgbClr val="FFC000"/>
                          </a:solidFill>
                          <a:latin typeface="Calibri"/>
                          <a:cs typeface="Calibri"/>
                        </a:rPr>
                        <a:t>item, </a:t>
                      </a:r>
                      <a:r>
                        <a:rPr sz="1800" spc="-5" dirty="0">
                          <a:solidFill>
                            <a:srgbClr val="FFC000"/>
                          </a:solidFill>
                          <a:latin typeface="Calibri"/>
                          <a:cs typeface="Calibri"/>
                        </a:rPr>
                        <a:t> </a:t>
                      </a:r>
                      <a:r>
                        <a:rPr sz="1800" spc="-25" dirty="0">
                          <a:solidFill>
                            <a:srgbClr val="FFC000"/>
                          </a:solidFill>
                          <a:latin typeface="Calibri"/>
                          <a:cs typeface="Calibri"/>
                        </a:rPr>
                        <a:t>Traversal,</a:t>
                      </a:r>
                      <a:endParaRPr sz="1800">
                        <a:latin typeface="Calibri"/>
                        <a:cs typeface="Calibri"/>
                      </a:endParaRPr>
                    </a:p>
                    <a:p>
                      <a:pPr marL="90805" marR="173990" algn="just">
                        <a:lnSpc>
                          <a:spcPct val="100000"/>
                        </a:lnSpc>
                        <a:spcBef>
                          <a:spcPts val="5"/>
                        </a:spcBef>
                      </a:pPr>
                      <a:r>
                        <a:rPr sz="1800" spc="-5" dirty="0">
                          <a:solidFill>
                            <a:srgbClr val="FFC000"/>
                          </a:solidFill>
                          <a:latin typeface="Calibri"/>
                          <a:cs typeface="Calibri"/>
                        </a:rPr>
                        <a:t>Membership </a:t>
                      </a:r>
                      <a:r>
                        <a:rPr sz="1800" spc="-10" dirty="0">
                          <a:solidFill>
                            <a:srgbClr val="FFC000"/>
                          </a:solidFill>
                          <a:latin typeface="Calibri"/>
                          <a:cs typeface="Calibri"/>
                        </a:rPr>
                        <a:t>operator </a:t>
                      </a:r>
                      <a:r>
                        <a:rPr sz="1800" spc="-395" dirty="0">
                          <a:solidFill>
                            <a:srgbClr val="FFC000"/>
                          </a:solidFill>
                          <a:latin typeface="Calibri"/>
                          <a:cs typeface="Calibri"/>
                        </a:rPr>
                        <a:t> </a:t>
                      </a:r>
                      <a:r>
                        <a:rPr sz="2000" b="1" u="heavy" dirty="0">
                          <a:solidFill>
                            <a:srgbClr val="FFFF00"/>
                          </a:solidFill>
                          <a:uFill>
                            <a:solidFill>
                              <a:srgbClr val="FFFF00"/>
                            </a:solidFill>
                          </a:uFill>
                          <a:latin typeface="Calibri"/>
                          <a:cs typeface="Calibri"/>
                        </a:rPr>
                        <a:t>Fun</a:t>
                      </a:r>
                      <a:r>
                        <a:rPr sz="2000" b="1" u="heavy" spc="-5" dirty="0">
                          <a:solidFill>
                            <a:srgbClr val="FFFF00"/>
                          </a:solidFill>
                          <a:uFill>
                            <a:solidFill>
                              <a:srgbClr val="FFFF00"/>
                            </a:solidFill>
                          </a:uFill>
                          <a:latin typeface="Calibri"/>
                          <a:cs typeface="Calibri"/>
                        </a:rPr>
                        <a:t>c</a:t>
                      </a:r>
                      <a:r>
                        <a:rPr sz="2000" b="1" u="heavy" spc="5" dirty="0">
                          <a:solidFill>
                            <a:srgbClr val="FFFF00"/>
                          </a:solidFill>
                          <a:uFill>
                            <a:solidFill>
                              <a:srgbClr val="FFFF00"/>
                            </a:solidFill>
                          </a:uFill>
                          <a:latin typeface="Calibri"/>
                          <a:cs typeface="Calibri"/>
                        </a:rPr>
                        <a:t>t</a:t>
                      </a:r>
                      <a:r>
                        <a:rPr sz="2000" b="1" u="heavy" dirty="0">
                          <a:solidFill>
                            <a:srgbClr val="FFFF00"/>
                          </a:solidFill>
                          <a:uFill>
                            <a:solidFill>
                              <a:srgbClr val="FFFF00"/>
                            </a:solidFill>
                          </a:uFill>
                          <a:latin typeface="Calibri"/>
                          <a:cs typeface="Calibri"/>
                        </a:rPr>
                        <a:t>i</a:t>
                      </a:r>
                      <a:r>
                        <a:rPr sz="2000" b="1" u="heavy" spc="-10" dirty="0">
                          <a:solidFill>
                            <a:srgbClr val="FFFF00"/>
                          </a:solidFill>
                          <a:uFill>
                            <a:solidFill>
                              <a:srgbClr val="FFFF00"/>
                            </a:solidFill>
                          </a:uFill>
                          <a:latin typeface="Calibri"/>
                          <a:cs typeface="Calibri"/>
                        </a:rPr>
                        <a:t>o</a:t>
                      </a:r>
                      <a:r>
                        <a:rPr sz="2000" b="1" u="heavy" dirty="0">
                          <a:solidFill>
                            <a:srgbClr val="FFFF00"/>
                          </a:solidFill>
                          <a:uFill>
                            <a:solidFill>
                              <a:srgbClr val="FFFF00"/>
                            </a:solidFill>
                          </a:uFill>
                          <a:latin typeface="Calibri"/>
                          <a:cs typeface="Calibri"/>
                        </a:rPr>
                        <a:t>ns/M</a:t>
                      </a:r>
                      <a:r>
                        <a:rPr sz="2000" b="1" u="heavy" spc="-15" dirty="0">
                          <a:solidFill>
                            <a:srgbClr val="FFFF00"/>
                          </a:solidFill>
                          <a:uFill>
                            <a:solidFill>
                              <a:srgbClr val="FFFF00"/>
                            </a:solidFill>
                          </a:uFill>
                          <a:latin typeface="Calibri"/>
                          <a:cs typeface="Calibri"/>
                        </a:rPr>
                        <a:t>e</a:t>
                      </a:r>
                      <a:r>
                        <a:rPr sz="2000" b="1" u="heavy" dirty="0">
                          <a:solidFill>
                            <a:srgbClr val="FFFF00"/>
                          </a:solidFill>
                          <a:uFill>
                            <a:solidFill>
                              <a:srgbClr val="FFFF00"/>
                            </a:solidFill>
                          </a:uFill>
                          <a:latin typeface="Calibri"/>
                          <a:cs typeface="Calibri"/>
                        </a:rPr>
                        <a:t>t</a:t>
                      </a:r>
                      <a:r>
                        <a:rPr sz="2000" b="1" u="heavy" spc="5" dirty="0">
                          <a:solidFill>
                            <a:srgbClr val="FFFF00"/>
                          </a:solidFill>
                          <a:uFill>
                            <a:solidFill>
                              <a:srgbClr val="FFFF00"/>
                            </a:solidFill>
                          </a:uFill>
                          <a:latin typeface="Calibri"/>
                          <a:cs typeface="Calibri"/>
                        </a:rPr>
                        <a:t>h</a:t>
                      </a:r>
                      <a:r>
                        <a:rPr sz="2000" b="1" u="heavy" spc="-10" dirty="0">
                          <a:solidFill>
                            <a:srgbClr val="FFFF00"/>
                          </a:solidFill>
                          <a:uFill>
                            <a:solidFill>
                              <a:srgbClr val="FFFF00"/>
                            </a:solidFill>
                          </a:uFill>
                          <a:latin typeface="Calibri"/>
                          <a:cs typeface="Calibri"/>
                        </a:rPr>
                        <a:t>o</a:t>
                      </a:r>
                      <a:r>
                        <a:rPr sz="2000" b="1" u="heavy" dirty="0">
                          <a:solidFill>
                            <a:srgbClr val="FFFF00"/>
                          </a:solidFill>
                          <a:uFill>
                            <a:solidFill>
                              <a:srgbClr val="FFFF00"/>
                            </a:solidFill>
                          </a:uFill>
                          <a:latin typeface="Calibri"/>
                          <a:cs typeface="Calibri"/>
                        </a:rPr>
                        <a:t>ds </a:t>
                      </a:r>
                      <a:r>
                        <a:rPr sz="2000" b="1" dirty="0">
                          <a:solidFill>
                            <a:srgbClr val="FFFF00"/>
                          </a:solidFill>
                          <a:latin typeface="Calibri"/>
                          <a:cs typeface="Calibri"/>
                        </a:rPr>
                        <a:t> </a:t>
                      </a:r>
                      <a:r>
                        <a:rPr sz="1800" spc="-5" dirty="0">
                          <a:solidFill>
                            <a:srgbClr val="FFC000"/>
                          </a:solidFill>
                          <a:latin typeface="Calibri"/>
                          <a:cs typeface="Calibri"/>
                        </a:rPr>
                        <a:t>len(),</a:t>
                      </a:r>
                      <a:r>
                        <a:rPr sz="1800" spc="15" dirty="0">
                          <a:solidFill>
                            <a:srgbClr val="FFC000"/>
                          </a:solidFill>
                          <a:latin typeface="Calibri"/>
                          <a:cs typeface="Calibri"/>
                        </a:rPr>
                        <a:t> </a:t>
                      </a:r>
                      <a:r>
                        <a:rPr sz="1800" spc="-5" dirty="0">
                          <a:solidFill>
                            <a:srgbClr val="FFC000"/>
                          </a:solidFill>
                          <a:latin typeface="Calibri"/>
                          <a:cs typeface="Calibri"/>
                        </a:rPr>
                        <a:t>dict(),</a:t>
                      </a:r>
                      <a:r>
                        <a:rPr sz="1800" spc="30" dirty="0">
                          <a:solidFill>
                            <a:srgbClr val="FFC000"/>
                          </a:solidFill>
                          <a:latin typeface="Calibri"/>
                          <a:cs typeface="Calibri"/>
                        </a:rPr>
                        <a:t> </a:t>
                      </a:r>
                      <a:r>
                        <a:rPr sz="1800" spc="-15" dirty="0">
                          <a:solidFill>
                            <a:srgbClr val="FFC000"/>
                          </a:solidFill>
                          <a:latin typeface="Calibri"/>
                          <a:cs typeface="Calibri"/>
                        </a:rPr>
                        <a:t>keys(),</a:t>
                      </a:r>
                      <a:endParaRPr sz="1800">
                        <a:latin typeface="Calibri"/>
                        <a:cs typeface="Calibri"/>
                      </a:endParaRPr>
                    </a:p>
                    <a:p>
                      <a:pPr marL="90805">
                        <a:lnSpc>
                          <a:spcPct val="100000"/>
                        </a:lnSpc>
                      </a:pPr>
                      <a:r>
                        <a:rPr sz="1800" spc="-5" dirty="0">
                          <a:solidFill>
                            <a:srgbClr val="FFC000"/>
                          </a:solidFill>
                          <a:latin typeface="Calibri"/>
                          <a:cs typeface="Calibri"/>
                        </a:rPr>
                        <a:t>values(),</a:t>
                      </a:r>
                      <a:r>
                        <a:rPr sz="1800" dirty="0">
                          <a:solidFill>
                            <a:srgbClr val="FFC000"/>
                          </a:solidFill>
                          <a:latin typeface="Calibri"/>
                          <a:cs typeface="Calibri"/>
                        </a:rPr>
                        <a:t> </a:t>
                      </a:r>
                      <a:r>
                        <a:rPr sz="1800" spc="-10" dirty="0">
                          <a:solidFill>
                            <a:srgbClr val="FFC000"/>
                          </a:solidFill>
                          <a:latin typeface="Calibri"/>
                          <a:cs typeface="Calibri"/>
                        </a:rPr>
                        <a:t>items(),</a:t>
                      </a:r>
                      <a:r>
                        <a:rPr sz="1800" spc="5" dirty="0">
                          <a:solidFill>
                            <a:srgbClr val="FFC000"/>
                          </a:solidFill>
                          <a:latin typeface="Calibri"/>
                          <a:cs typeface="Calibri"/>
                        </a:rPr>
                        <a:t> </a:t>
                      </a:r>
                      <a:r>
                        <a:rPr sz="1800" spc="-5" dirty="0">
                          <a:solidFill>
                            <a:srgbClr val="FFC000"/>
                          </a:solidFill>
                          <a:latin typeface="Calibri"/>
                          <a:cs typeface="Calibri"/>
                        </a:rPr>
                        <a:t>get(),</a:t>
                      </a:r>
                      <a:endParaRPr sz="1800">
                        <a:latin typeface="Calibri"/>
                        <a:cs typeface="Calibri"/>
                      </a:endParaRPr>
                    </a:p>
                    <a:p>
                      <a:pPr marL="90805">
                        <a:lnSpc>
                          <a:spcPct val="100000"/>
                        </a:lnSpc>
                      </a:pPr>
                      <a:r>
                        <a:rPr sz="1800" spc="-10" dirty="0">
                          <a:solidFill>
                            <a:srgbClr val="FFC000"/>
                          </a:solidFill>
                          <a:latin typeface="Calibri"/>
                          <a:cs typeface="Calibri"/>
                        </a:rPr>
                        <a:t>update(),</a:t>
                      </a:r>
                      <a:r>
                        <a:rPr sz="1800" spc="15" dirty="0">
                          <a:solidFill>
                            <a:srgbClr val="FFC000"/>
                          </a:solidFill>
                          <a:latin typeface="Calibri"/>
                          <a:cs typeface="Calibri"/>
                        </a:rPr>
                        <a:t> </a:t>
                      </a:r>
                      <a:r>
                        <a:rPr sz="1800" spc="-5" dirty="0">
                          <a:solidFill>
                            <a:srgbClr val="FFC000"/>
                          </a:solidFill>
                          <a:latin typeface="Calibri"/>
                          <a:cs typeface="Calibri"/>
                        </a:rPr>
                        <a:t>del(),</a:t>
                      </a:r>
                      <a:r>
                        <a:rPr sz="1800" spc="20" dirty="0">
                          <a:solidFill>
                            <a:srgbClr val="FFC000"/>
                          </a:solidFill>
                          <a:latin typeface="Calibri"/>
                          <a:cs typeface="Calibri"/>
                        </a:rPr>
                        <a:t> </a:t>
                      </a:r>
                      <a:r>
                        <a:rPr sz="1800" spc="-5" dirty="0">
                          <a:solidFill>
                            <a:srgbClr val="FFC000"/>
                          </a:solidFill>
                          <a:latin typeface="Calibri"/>
                          <a:cs typeface="Calibri"/>
                        </a:rPr>
                        <a:t>del,</a:t>
                      </a:r>
                      <a:endParaRPr sz="1800">
                        <a:latin typeface="Calibri"/>
                        <a:cs typeface="Calibri"/>
                      </a:endParaRPr>
                    </a:p>
                    <a:p>
                      <a:pPr marL="90805">
                        <a:lnSpc>
                          <a:spcPct val="100000"/>
                        </a:lnSpc>
                      </a:pPr>
                      <a:r>
                        <a:rPr sz="1800" spc="-5" dirty="0">
                          <a:solidFill>
                            <a:srgbClr val="FFC000"/>
                          </a:solidFill>
                          <a:latin typeface="Calibri"/>
                          <a:cs typeface="Calibri"/>
                        </a:rPr>
                        <a:t>clear(),</a:t>
                      </a:r>
                      <a:r>
                        <a:rPr sz="1800" spc="10" dirty="0">
                          <a:solidFill>
                            <a:srgbClr val="FFC000"/>
                          </a:solidFill>
                          <a:latin typeface="Calibri"/>
                          <a:cs typeface="Calibri"/>
                        </a:rPr>
                        <a:t> </a:t>
                      </a:r>
                      <a:r>
                        <a:rPr sz="1800" spc="-15" dirty="0">
                          <a:solidFill>
                            <a:srgbClr val="FFC000"/>
                          </a:solidFill>
                          <a:latin typeface="Calibri"/>
                          <a:cs typeface="Calibri"/>
                        </a:rPr>
                        <a:t>fromkeys(),</a:t>
                      </a:r>
                      <a:endParaRPr sz="1800">
                        <a:latin typeface="Calibri"/>
                        <a:cs typeface="Calibri"/>
                      </a:endParaRPr>
                    </a:p>
                  </a:txBody>
                  <a:tcPr marL="0" marR="0" marT="0" marB="0">
                    <a:lnR w="38100">
                      <a:solidFill>
                        <a:srgbClr val="FFC000"/>
                      </a:solidFill>
                      <a:prstDash val="solid"/>
                    </a:lnR>
                    <a:solidFill>
                      <a:srgbClr val="252525"/>
                    </a:solidFill>
                  </a:tcPr>
                </a:tc>
                <a:tc>
                  <a:txBody>
                    <a:bodyPr/>
                    <a:lstStyle/>
                    <a:p>
                      <a:pPr marL="91440">
                        <a:lnSpc>
                          <a:spcPts val="2240"/>
                        </a:lnSpc>
                      </a:pPr>
                      <a:r>
                        <a:rPr sz="2000" spc="-10" dirty="0">
                          <a:latin typeface="Calibri"/>
                          <a:cs typeface="Calibri"/>
                        </a:rPr>
                        <a:t>Returns</a:t>
                      </a:r>
                      <a:r>
                        <a:rPr sz="2000" dirty="0">
                          <a:latin typeface="Calibri"/>
                          <a:cs typeface="Calibri"/>
                        </a:rPr>
                        <a:t> a</a:t>
                      </a:r>
                      <a:r>
                        <a:rPr sz="2000" spc="5" dirty="0">
                          <a:latin typeface="Calibri"/>
                          <a:cs typeface="Calibri"/>
                        </a:rPr>
                        <a:t> </a:t>
                      </a:r>
                      <a:r>
                        <a:rPr sz="2000" spc="-10" dirty="0">
                          <a:latin typeface="Calibri"/>
                          <a:cs typeface="Calibri"/>
                        </a:rPr>
                        <a:t>shallow</a:t>
                      </a:r>
                      <a:r>
                        <a:rPr sz="2000" spc="5" dirty="0">
                          <a:latin typeface="Calibri"/>
                          <a:cs typeface="Calibri"/>
                        </a:rPr>
                        <a:t> </a:t>
                      </a:r>
                      <a:r>
                        <a:rPr sz="2000" spc="-5" dirty="0">
                          <a:latin typeface="Calibri"/>
                          <a:cs typeface="Calibri"/>
                        </a:rPr>
                        <a:t>copy</a:t>
                      </a:r>
                      <a:r>
                        <a:rPr sz="2000" spc="-30" dirty="0">
                          <a:latin typeface="Calibri"/>
                          <a:cs typeface="Calibri"/>
                        </a:rPr>
                        <a:t> </a:t>
                      </a:r>
                      <a:r>
                        <a:rPr sz="2000" spc="-5" dirty="0">
                          <a:latin typeface="Calibri"/>
                          <a:cs typeface="Calibri"/>
                        </a:rPr>
                        <a:t>of</a:t>
                      </a:r>
                      <a:r>
                        <a:rPr sz="2000" spc="-10" dirty="0">
                          <a:latin typeface="Calibri"/>
                          <a:cs typeface="Calibri"/>
                        </a:rPr>
                        <a:t> </a:t>
                      </a:r>
                      <a:r>
                        <a:rPr sz="2000" dirty="0">
                          <a:latin typeface="Calibri"/>
                          <a:cs typeface="Calibri"/>
                        </a:rPr>
                        <a:t>the</a:t>
                      </a:r>
                      <a:r>
                        <a:rPr sz="2000" spc="5" dirty="0">
                          <a:latin typeface="Calibri"/>
                          <a:cs typeface="Calibri"/>
                        </a:rPr>
                        <a:t> </a:t>
                      </a:r>
                      <a:r>
                        <a:rPr sz="2000" spc="-10" dirty="0">
                          <a:latin typeface="Calibri"/>
                          <a:cs typeface="Calibri"/>
                        </a:rPr>
                        <a:t>dictionary.</a:t>
                      </a:r>
                      <a:r>
                        <a:rPr sz="2000" spc="-25" dirty="0">
                          <a:latin typeface="Calibri"/>
                          <a:cs typeface="Calibri"/>
                        </a:rPr>
                        <a:t> </a:t>
                      </a:r>
                      <a:r>
                        <a:rPr sz="2000" spc="-5" dirty="0">
                          <a:latin typeface="Calibri"/>
                          <a:cs typeface="Calibri"/>
                        </a:rPr>
                        <a:t>(Shallow</a:t>
                      </a:r>
                      <a:r>
                        <a:rPr sz="2000" dirty="0">
                          <a:latin typeface="Calibri"/>
                          <a:cs typeface="Calibri"/>
                        </a:rPr>
                        <a:t> </a:t>
                      </a:r>
                      <a:r>
                        <a:rPr sz="2000" spc="-5" dirty="0">
                          <a:latin typeface="Calibri"/>
                          <a:cs typeface="Calibri"/>
                        </a:rPr>
                        <a:t>copy</a:t>
                      </a:r>
                      <a:r>
                        <a:rPr sz="2000" spc="-25" dirty="0">
                          <a:latin typeface="Calibri"/>
                          <a:cs typeface="Calibri"/>
                        </a:rPr>
                        <a:t> </a:t>
                      </a:r>
                      <a:r>
                        <a:rPr sz="2000" spc="-5" dirty="0">
                          <a:latin typeface="Calibri"/>
                          <a:cs typeface="Calibri"/>
                        </a:rPr>
                        <a:t>of</a:t>
                      </a:r>
                      <a:r>
                        <a:rPr sz="2000" spc="-10" dirty="0">
                          <a:latin typeface="Calibri"/>
                          <a:cs typeface="Calibri"/>
                        </a:rPr>
                        <a:t> </a:t>
                      </a:r>
                      <a:r>
                        <a:rPr sz="2000" dirty="0">
                          <a:latin typeface="Calibri"/>
                          <a:cs typeface="Calibri"/>
                        </a:rPr>
                        <a:t>the</a:t>
                      </a:r>
                      <a:endParaRPr sz="2000">
                        <a:latin typeface="Calibri"/>
                        <a:cs typeface="Calibri"/>
                      </a:endParaRPr>
                    </a:p>
                    <a:p>
                      <a:pPr marL="91440" marR="488950">
                        <a:lnSpc>
                          <a:spcPct val="100000"/>
                        </a:lnSpc>
                      </a:pPr>
                      <a:r>
                        <a:rPr sz="2000" spc="-5" dirty="0">
                          <a:latin typeface="Calibri"/>
                          <a:cs typeface="Calibri"/>
                        </a:rPr>
                        <a:t>dictionary</a:t>
                      </a:r>
                      <a:r>
                        <a:rPr sz="2000" dirty="0">
                          <a:latin typeface="Calibri"/>
                          <a:cs typeface="Calibri"/>
                        </a:rPr>
                        <a:t> </a:t>
                      </a:r>
                      <a:r>
                        <a:rPr sz="2000" spc="-10" dirty="0">
                          <a:latin typeface="Calibri"/>
                          <a:cs typeface="Calibri"/>
                        </a:rPr>
                        <a:t>gets created</a:t>
                      </a:r>
                      <a:r>
                        <a:rPr sz="2000" spc="20" dirty="0">
                          <a:latin typeface="Calibri"/>
                          <a:cs typeface="Calibri"/>
                        </a:rPr>
                        <a:t> </a:t>
                      </a:r>
                      <a:r>
                        <a:rPr sz="2000" spc="-5" dirty="0">
                          <a:latin typeface="Calibri"/>
                          <a:cs typeface="Calibri"/>
                        </a:rPr>
                        <a:t>where only</a:t>
                      </a:r>
                      <a:r>
                        <a:rPr sz="2000" spc="-15" dirty="0">
                          <a:latin typeface="Calibri"/>
                          <a:cs typeface="Calibri"/>
                        </a:rPr>
                        <a:t> </a:t>
                      </a:r>
                      <a:r>
                        <a:rPr sz="2000" spc="-25" dirty="0">
                          <a:latin typeface="Calibri"/>
                          <a:cs typeface="Calibri"/>
                        </a:rPr>
                        <a:t>keys</a:t>
                      </a:r>
                      <a:r>
                        <a:rPr sz="2000" dirty="0">
                          <a:latin typeface="Calibri"/>
                          <a:cs typeface="Calibri"/>
                        </a:rPr>
                        <a:t> </a:t>
                      </a:r>
                      <a:r>
                        <a:rPr sz="2000" spc="-10" dirty="0">
                          <a:latin typeface="Calibri"/>
                          <a:cs typeface="Calibri"/>
                        </a:rPr>
                        <a:t>are</a:t>
                      </a:r>
                      <a:r>
                        <a:rPr sz="2000" spc="5" dirty="0">
                          <a:latin typeface="Calibri"/>
                          <a:cs typeface="Calibri"/>
                        </a:rPr>
                        <a:t> </a:t>
                      </a:r>
                      <a:r>
                        <a:rPr sz="2000" spc="-10" dirty="0">
                          <a:latin typeface="Calibri"/>
                          <a:cs typeface="Calibri"/>
                        </a:rPr>
                        <a:t>duplicated</a:t>
                      </a:r>
                      <a:r>
                        <a:rPr sz="2000" spc="5" dirty="0">
                          <a:latin typeface="Calibri"/>
                          <a:cs typeface="Calibri"/>
                        </a:rPr>
                        <a:t> </a:t>
                      </a:r>
                      <a:r>
                        <a:rPr sz="2000" dirty="0">
                          <a:latin typeface="Calibri"/>
                          <a:cs typeface="Calibri"/>
                        </a:rPr>
                        <a:t>and </a:t>
                      </a:r>
                      <a:r>
                        <a:rPr sz="2000" spc="-434" dirty="0">
                          <a:latin typeface="Calibri"/>
                          <a:cs typeface="Calibri"/>
                        </a:rPr>
                        <a:t> </a:t>
                      </a:r>
                      <a:r>
                        <a:rPr sz="2000" spc="-5" dirty="0">
                          <a:latin typeface="Calibri"/>
                          <a:cs typeface="Calibri"/>
                        </a:rPr>
                        <a:t>same</a:t>
                      </a:r>
                      <a:r>
                        <a:rPr sz="2000" spc="10" dirty="0">
                          <a:latin typeface="Calibri"/>
                          <a:cs typeface="Calibri"/>
                        </a:rPr>
                        <a:t> </a:t>
                      </a:r>
                      <a:r>
                        <a:rPr sz="2000" spc="-5" dirty="0">
                          <a:latin typeface="Calibri"/>
                          <a:cs typeface="Calibri"/>
                        </a:rPr>
                        <a:t>values</a:t>
                      </a:r>
                      <a:r>
                        <a:rPr sz="2000" spc="-10" dirty="0">
                          <a:latin typeface="Calibri"/>
                          <a:cs typeface="Calibri"/>
                        </a:rPr>
                        <a:t> are</a:t>
                      </a:r>
                      <a:r>
                        <a:rPr sz="2000" dirty="0">
                          <a:latin typeface="Calibri"/>
                          <a:cs typeface="Calibri"/>
                        </a:rPr>
                        <a:t> </a:t>
                      </a:r>
                      <a:r>
                        <a:rPr sz="2000" spc="-15" dirty="0">
                          <a:latin typeface="Calibri"/>
                          <a:cs typeface="Calibri"/>
                        </a:rPr>
                        <a:t>referenced</a:t>
                      </a:r>
                      <a:r>
                        <a:rPr sz="2000" dirty="0">
                          <a:latin typeface="Calibri"/>
                          <a:cs typeface="Calibri"/>
                        </a:rPr>
                        <a:t> </a:t>
                      </a:r>
                      <a:r>
                        <a:rPr sz="2000" spc="-5" dirty="0">
                          <a:latin typeface="Calibri"/>
                          <a:cs typeface="Calibri"/>
                        </a:rPr>
                        <a:t>by</a:t>
                      </a:r>
                      <a:r>
                        <a:rPr sz="2000" spc="-25" dirty="0">
                          <a:latin typeface="Calibri"/>
                          <a:cs typeface="Calibri"/>
                        </a:rPr>
                        <a:t> </a:t>
                      </a:r>
                      <a:r>
                        <a:rPr sz="2000" dirty="0">
                          <a:latin typeface="Calibri"/>
                          <a:cs typeface="Calibri"/>
                        </a:rPr>
                        <a:t>the </a:t>
                      </a:r>
                      <a:r>
                        <a:rPr sz="2000" spc="-10" dirty="0">
                          <a:latin typeface="Calibri"/>
                          <a:cs typeface="Calibri"/>
                        </a:rPr>
                        <a:t>two).</a:t>
                      </a:r>
                      <a:endParaRPr sz="2000">
                        <a:latin typeface="Calibri"/>
                        <a:cs typeface="Calibri"/>
                      </a:endParaRPr>
                    </a:p>
                    <a:p>
                      <a:pPr marL="91440">
                        <a:lnSpc>
                          <a:spcPct val="100000"/>
                        </a:lnSpc>
                      </a:pPr>
                      <a:r>
                        <a:rPr sz="2000" dirty="0">
                          <a:latin typeface="Calibri"/>
                          <a:cs typeface="Calibri"/>
                        </a:rPr>
                        <a:t>If</a:t>
                      </a:r>
                      <a:r>
                        <a:rPr sz="2000" spc="-10" dirty="0">
                          <a:latin typeface="Calibri"/>
                          <a:cs typeface="Calibri"/>
                        </a:rPr>
                        <a:t> values</a:t>
                      </a:r>
                      <a:r>
                        <a:rPr sz="2000" dirty="0">
                          <a:latin typeface="Calibri"/>
                          <a:cs typeface="Calibri"/>
                        </a:rPr>
                        <a:t> </a:t>
                      </a:r>
                      <a:r>
                        <a:rPr sz="2000" spc="-10" dirty="0">
                          <a:latin typeface="Calibri"/>
                          <a:cs typeface="Calibri"/>
                        </a:rPr>
                        <a:t>are</a:t>
                      </a:r>
                      <a:r>
                        <a:rPr sz="2000" spc="10" dirty="0">
                          <a:latin typeface="Calibri"/>
                          <a:cs typeface="Calibri"/>
                        </a:rPr>
                        <a:t> </a:t>
                      </a:r>
                      <a:r>
                        <a:rPr sz="2000" spc="-5" dirty="0">
                          <a:latin typeface="Calibri"/>
                          <a:cs typeface="Calibri"/>
                        </a:rPr>
                        <a:t>immutable,</a:t>
                      </a:r>
                      <a:r>
                        <a:rPr sz="2000" spc="5" dirty="0">
                          <a:latin typeface="Calibri"/>
                          <a:cs typeface="Calibri"/>
                        </a:rPr>
                        <a:t> </a:t>
                      </a:r>
                      <a:r>
                        <a:rPr sz="2000" spc="-5" dirty="0">
                          <a:latin typeface="Calibri"/>
                          <a:cs typeface="Calibri"/>
                        </a:rPr>
                        <a:t>changes</a:t>
                      </a:r>
                      <a:r>
                        <a:rPr sz="2000" spc="-10" dirty="0">
                          <a:latin typeface="Calibri"/>
                          <a:cs typeface="Calibri"/>
                        </a:rPr>
                        <a:t> are</a:t>
                      </a:r>
                      <a:r>
                        <a:rPr sz="2000" dirty="0">
                          <a:latin typeface="Calibri"/>
                          <a:cs typeface="Calibri"/>
                        </a:rPr>
                        <a:t> </a:t>
                      </a:r>
                      <a:r>
                        <a:rPr sz="2000" spc="-15" dirty="0">
                          <a:latin typeface="Calibri"/>
                          <a:cs typeface="Calibri"/>
                        </a:rPr>
                        <a:t>NOT</a:t>
                      </a:r>
                      <a:r>
                        <a:rPr sz="2000" spc="-25" dirty="0">
                          <a:latin typeface="Calibri"/>
                          <a:cs typeface="Calibri"/>
                        </a:rPr>
                        <a:t> </a:t>
                      </a:r>
                      <a:r>
                        <a:rPr sz="2000" spc="-10" dirty="0">
                          <a:latin typeface="Calibri"/>
                          <a:cs typeface="Calibri"/>
                        </a:rPr>
                        <a:t>reflected</a:t>
                      </a:r>
                      <a:r>
                        <a:rPr sz="2000" dirty="0">
                          <a:latin typeface="Calibri"/>
                          <a:cs typeface="Calibri"/>
                        </a:rPr>
                        <a:t> in</a:t>
                      </a:r>
                      <a:r>
                        <a:rPr sz="2000" spc="5" dirty="0">
                          <a:latin typeface="Calibri"/>
                          <a:cs typeface="Calibri"/>
                        </a:rPr>
                        <a:t> </a:t>
                      </a:r>
                      <a:r>
                        <a:rPr sz="2000" dirty="0">
                          <a:latin typeface="Calibri"/>
                          <a:cs typeface="Calibri"/>
                        </a:rPr>
                        <a:t>the</a:t>
                      </a:r>
                      <a:endParaRPr sz="2000">
                        <a:latin typeface="Calibri"/>
                        <a:cs typeface="Calibri"/>
                      </a:endParaRPr>
                    </a:p>
                    <a:p>
                      <a:pPr marL="91440">
                        <a:lnSpc>
                          <a:spcPct val="100000"/>
                        </a:lnSpc>
                      </a:pPr>
                      <a:r>
                        <a:rPr sz="2000" spc="-30" dirty="0">
                          <a:latin typeface="Calibri"/>
                          <a:cs typeface="Calibri"/>
                        </a:rPr>
                        <a:t>copy.</a:t>
                      </a:r>
                      <a:endParaRPr sz="2000">
                        <a:latin typeface="Calibri"/>
                        <a:cs typeface="Calibri"/>
                      </a:endParaRPr>
                    </a:p>
                    <a:p>
                      <a:pPr marL="91440" marR="800735">
                        <a:lnSpc>
                          <a:spcPct val="100000"/>
                        </a:lnSpc>
                      </a:pPr>
                      <a:r>
                        <a:rPr sz="2000" dirty="0">
                          <a:latin typeface="Calibri"/>
                          <a:cs typeface="Calibri"/>
                        </a:rPr>
                        <a:t>If</a:t>
                      </a:r>
                      <a:r>
                        <a:rPr sz="2000" spc="-10" dirty="0">
                          <a:latin typeface="Calibri"/>
                          <a:cs typeface="Calibri"/>
                        </a:rPr>
                        <a:t> </a:t>
                      </a:r>
                      <a:r>
                        <a:rPr sz="2000" spc="-5" dirty="0">
                          <a:latin typeface="Calibri"/>
                          <a:cs typeface="Calibri"/>
                        </a:rPr>
                        <a:t>values</a:t>
                      </a:r>
                      <a:r>
                        <a:rPr sz="2000" spc="-10" dirty="0">
                          <a:latin typeface="Calibri"/>
                          <a:cs typeface="Calibri"/>
                        </a:rPr>
                        <a:t> are</a:t>
                      </a:r>
                      <a:r>
                        <a:rPr sz="2000" spc="15" dirty="0">
                          <a:latin typeface="Calibri"/>
                          <a:cs typeface="Calibri"/>
                        </a:rPr>
                        <a:t> </a:t>
                      </a:r>
                      <a:r>
                        <a:rPr sz="2000" spc="-5" dirty="0">
                          <a:latin typeface="Calibri"/>
                          <a:cs typeface="Calibri"/>
                        </a:rPr>
                        <a:t>mutable,</a:t>
                      </a:r>
                      <a:r>
                        <a:rPr sz="2000" spc="-10" dirty="0">
                          <a:latin typeface="Calibri"/>
                          <a:cs typeface="Calibri"/>
                        </a:rPr>
                        <a:t> </a:t>
                      </a:r>
                      <a:r>
                        <a:rPr sz="2000" dirty="0">
                          <a:latin typeface="Calibri"/>
                          <a:cs typeface="Calibri"/>
                        </a:rPr>
                        <a:t>changes</a:t>
                      </a:r>
                      <a:r>
                        <a:rPr sz="2000" spc="-15" dirty="0">
                          <a:latin typeface="Calibri"/>
                          <a:cs typeface="Calibri"/>
                        </a:rPr>
                        <a:t> </a:t>
                      </a:r>
                      <a:r>
                        <a:rPr sz="2000" spc="-10" dirty="0">
                          <a:latin typeface="Calibri"/>
                          <a:cs typeface="Calibri"/>
                        </a:rPr>
                        <a:t>are</a:t>
                      </a:r>
                      <a:r>
                        <a:rPr sz="2000" dirty="0">
                          <a:latin typeface="Calibri"/>
                          <a:cs typeface="Calibri"/>
                        </a:rPr>
                        <a:t> </a:t>
                      </a:r>
                      <a:r>
                        <a:rPr sz="2000" spc="-10" dirty="0">
                          <a:latin typeface="Calibri"/>
                          <a:cs typeface="Calibri"/>
                        </a:rPr>
                        <a:t>reflected</a:t>
                      </a:r>
                      <a:r>
                        <a:rPr sz="2000" spc="5" dirty="0">
                          <a:latin typeface="Calibri"/>
                          <a:cs typeface="Calibri"/>
                        </a:rPr>
                        <a:t> </a:t>
                      </a:r>
                      <a:r>
                        <a:rPr sz="2000" dirty="0">
                          <a:latin typeface="Calibri"/>
                          <a:cs typeface="Calibri"/>
                        </a:rPr>
                        <a:t>in</a:t>
                      </a:r>
                      <a:r>
                        <a:rPr sz="2000" spc="5" dirty="0">
                          <a:latin typeface="Calibri"/>
                          <a:cs typeface="Calibri"/>
                        </a:rPr>
                        <a:t> </a:t>
                      </a:r>
                      <a:r>
                        <a:rPr sz="2000" dirty="0">
                          <a:latin typeface="Calibri"/>
                          <a:cs typeface="Calibri"/>
                        </a:rPr>
                        <a:t>the</a:t>
                      </a:r>
                      <a:r>
                        <a:rPr sz="2000" spc="5" dirty="0">
                          <a:latin typeface="Calibri"/>
                          <a:cs typeface="Calibri"/>
                        </a:rPr>
                        <a:t> </a:t>
                      </a:r>
                      <a:r>
                        <a:rPr sz="2000" spc="-30" dirty="0">
                          <a:latin typeface="Calibri"/>
                          <a:cs typeface="Calibri"/>
                        </a:rPr>
                        <a:t>copy. </a:t>
                      </a:r>
                      <a:r>
                        <a:rPr sz="2000" spc="-434" dirty="0">
                          <a:latin typeface="Calibri"/>
                          <a:cs typeface="Calibri"/>
                        </a:rPr>
                        <a:t> </a:t>
                      </a:r>
                      <a:r>
                        <a:rPr sz="2000" dirty="0">
                          <a:latin typeface="Calibri"/>
                          <a:cs typeface="Calibri"/>
                        </a:rPr>
                        <a:t>A </a:t>
                      </a:r>
                      <a:r>
                        <a:rPr sz="2000" spc="-10" dirty="0">
                          <a:latin typeface="Calibri"/>
                          <a:cs typeface="Calibri"/>
                        </a:rPr>
                        <a:t>new </a:t>
                      </a:r>
                      <a:r>
                        <a:rPr sz="2000" spc="-5" dirty="0">
                          <a:latin typeface="Calibri"/>
                          <a:cs typeface="Calibri"/>
                        </a:rPr>
                        <a:t>dictionary(copy) </a:t>
                      </a:r>
                      <a:r>
                        <a:rPr sz="2000" dirty="0">
                          <a:latin typeface="Calibri"/>
                          <a:cs typeface="Calibri"/>
                        </a:rPr>
                        <a:t>is </a:t>
                      </a:r>
                      <a:r>
                        <a:rPr sz="2000" spc="-10" dirty="0">
                          <a:latin typeface="Calibri"/>
                          <a:cs typeface="Calibri"/>
                        </a:rPr>
                        <a:t>created </a:t>
                      </a:r>
                      <a:r>
                        <a:rPr sz="2000" dirty="0">
                          <a:latin typeface="Calibri"/>
                          <a:cs typeface="Calibri"/>
                        </a:rPr>
                        <a:t>with the </a:t>
                      </a:r>
                      <a:r>
                        <a:rPr sz="2000" spc="-5" dirty="0">
                          <a:latin typeface="Calibri"/>
                          <a:cs typeface="Calibri"/>
                        </a:rPr>
                        <a:t>elements </a:t>
                      </a:r>
                      <a:r>
                        <a:rPr sz="2000" dirty="0">
                          <a:latin typeface="Calibri"/>
                          <a:cs typeface="Calibri"/>
                        </a:rPr>
                        <a:t> </a:t>
                      </a:r>
                      <a:r>
                        <a:rPr sz="2000" spc="-10" dirty="0">
                          <a:latin typeface="Calibri"/>
                          <a:cs typeface="Calibri"/>
                        </a:rPr>
                        <a:t>(key:value)</a:t>
                      </a:r>
                      <a:r>
                        <a:rPr sz="2000" spc="-20" dirty="0">
                          <a:latin typeface="Calibri"/>
                          <a:cs typeface="Calibri"/>
                        </a:rPr>
                        <a:t> </a:t>
                      </a:r>
                      <a:r>
                        <a:rPr sz="2000" spc="-15" dirty="0">
                          <a:latin typeface="Calibri"/>
                          <a:cs typeface="Calibri"/>
                        </a:rPr>
                        <a:t>pairs</a:t>
                      </a:r>
                      <a:r>
                        <a:rPr sz="2000" spc="10" dirty="0">
                          <a:latin typeface="Calibri"/>
                          <a:cs typeface="Calibri"/>
                        </a:rPr>
                        <a:t> </a:t>
                      </a:r>
                      <a:r>
                        <a:rPr sz="2000" spc="-5" dirty="0">
                          <a:latin typeface="Calibri"/>
                          <a:cs typeface="Calibri"/>
                        </a:rPr>
                        <a:t>of</a:t>
                      </a:r>
                      <a:r>
                        <a:rPr sz="2000" spc="-10" dirty="0">
                          <a:latin typeface="Calibri"/>
                          <a:cs typeface="Calibri"/>
                        </a:rPr>
                        <a:t> </a:t>
                      </a:r>
                      <a:r>
                        <a:rPr sz="2000" dirty="0">
                          <a:latin typeface="Calibri"/>
                          <a:cs typeface="Calibri"/>
                        </a:rPr>
                        <a:t>the </a:t>
                      </a:r>
                      <a:r>
                        <a:rPr sz="2000" spc="-5" dirty="0">
                          <a:latin typeface="Calibri"/>
                          <a:cs typeface="Calibri"/>
                        </a:rPr>
                        <a:t>original (old) </a:t>
                      </a:r>
                      <a:r>
                        <a:rPr sz="2000" spc="-15" dirty="0">
                          <a:latin typeface="Calibri"/>
                          <a:cs typeface="Calibri"/>
                        </a:rPr>
                        <a:t>dictionary.</a:t>
                      </a:r>
                      <a:endParaRPr sz="2000">
                        <a:latin typeface="Calibri"/>
                        <a:cs typeface="Calibri"/>
                      </a:endParaRPr>
                    </a:p>
                    <a:p>
                      <a:pPr marL="91440">
                        <a:lnSpc>
                          <a:spcPct val="100000"/>
                        </a:lnSpc>
                        <a:spcBef>
                          <a:spcPts val="5"/>
                        </a:spcBef>
                      </a:pPr>
                      <a:r>
                        <a:rPr sz="2000" dirty="0">
                          <a:latin typeface="Calibri"/>
                          <a:cs typeface="Calibri"/>
                        </a:rPr>
                        <a:t>No</a:t>
                      </a:r>
                      <a:r>
                        <a:rPr sz="2000" spc="-15" dirty="0">
                          <a:latin typeface="Calibri"/>
                          <a:cs typeface="Calibri"/>
                        </a:rPr>
                        <a:t> </a:t>
                      </a:r>
                      <a:r>
                        <a:rPr sz="2000" dirty="0">
                          <a:latin typeface="Calibri"/>
                          <a:cs typeface="Calibri"/>
                        </a:rPr>
                        <a:t>change</a:t>
                      </a:r>
                      <a:r>
                        <a:rPr sz="2000" spc="-25" dirty="0">
                          <a:latin typeface="Calibri"/>
                          <a:cs typeface="Calibri"/>
                        </a:rPr>
                        <a:t> </a:t>
                      </a:r>
                      <a:r>
                        <a:rPr sz="2000" dirty="0">
                          <a:latin typeface="Calibri"/>
                          <a:cs typeface="Calibri"/>
                        </a:rPr>
                        <a:t>in the</a:t>
                      </a:r>
                      <a:r>
                        <a:rPr sz="2000" spc="5" dirty="0">
                          <a:latin typeface="Calibri"/>
                          <a:cs typeface="Calibri"/>
                        </a:rPr>
                        <a:t> </a:t>
                      </a:r>
                      <a:r>
                        <a:rPr sz="2000" spc="-5" dirty="0">
                          <a:latin typeface="Calibri"/>
                          <a:cs typeface="Calibri"/>
                        </a:rPr>
                        <a:t>original</a:t>
                      </a:r>
                      <a:r>
                        <a:rPr sz="2000" dirty="0">
                          <a:latin typeface="Calibri"/>
                          <a:cs typeface="Calibri"/>
                        </a:rPr>
                        <a:t> </a:t>
                      </a:r>
                      <a:r>
                        <a:rPr sz="2000" spc="-15" dirty="0">
                          <a:latin typeface="Calibri"/>
                          <a:cs typeface="Calibri"/>
                        </a:rPr>
                        <a:t>dictionary.</a:t>
                      </a:r>
                      <a:r>
                        <a:rPr sz="2000" spc="-20" dirty="0">
                          <a:latin typeface="Calibri"/>
                          <a:cs typeface="Calibri"/>
                        </a:rPr>
                        <a:t> </a:t>
                      </a:r>
                      <a:r>
                        <a:rPr sz="2000" spc="-5" dirty="0">
                          <a:latin typeface="Calibri"/>
                          <a:cs typeface="Calibri"/>
                        </a:rPr>
                        <a:t>Original</a:t>
                      </a:r>
                      <a:r>
                        <a:rPr sz="2000" dirty="0">
                          <a:latin typeface="Calibri"/>
                          <a:cs typeface="Calibri"/>
                        </a:rPr>
                        <a:t> </a:t>
                      </a:r>
                      <a:r>
                        <a:rPr sz="2000" spc="-5" dirty="0">
                          <a:latin typeface="Calibri"/>
                          <a:cs typeface="Calibri"/>
                        </a:rPr>
                        <a:t>dictionary</a:t>
                      </a:r>
                      <a:endParaRPr sz="2000">
                        <a:latin typeface="Calibri"/>
                        <a:cs typeface="Calibri"/>
                      </a:endParaRPr>
                    </a:p>
                    <a:p>
                      <a:pPr marL="91440">
                        <a:lnSpc>
                          <a:spcPct val="100000"/>
                        </a:lnSpc>
                      </a:pPr>
                      <a:r>
                        <a:rPr sz="2000" spc="-5" dirty="0">
                          <a:latin typeface="Calibri"/>
                          <a:cs typeface="Calibri"/>
                        </a:rPr>
                        <a:t>remains</a:t>
                      </a:r>
                      <a:r>
                        <a:rPr sz="2000" spc="-20" dirty="0">
                          <a:latin typeface="Calibri"/>
                          <a:cs typeface="Calibri"/>
                        </a:rPr>
                        <a:t> </a:t>
                      </a:r>
                      <a:r>
                        <a:rPr sz="2000" dirty="0">
                          <a:latin typeface="Calibri"/>
                          <a:cs typeface="Calibri"/>
                        </a:rPr>
                        <a:t>the</a:t>
                      </a:r>
                      <a:r>
                        <a:rPr sz="2000" spc="-20" dirty="0">
                          <a:latin typeface="Calibri"/>
                          <a:cs typeface="Calibri"/>
                        </a:rPr>
                        <a:t> </a:t>
                      </a:r>
                      <a:r>
                        <a:rPr sz="2000" spc="-5" dirty="0">
                          <a:latin typeface="Calibri"/>
                          <a:cs typeface="Calibri"/>
                        </a:rPr>
                        <a:t>same.</a:t>
                      </a:r>
                      <a:endParaRPr sz="2000">
                        <a:latin typeface="Calibri"/>
                        <a:cs typeface="Calibri"/>
                      </a:endParaRPr>
                    </a:p>
                    <a:p>
                      <a:pPr marL="91440">
                        <a:lnSpc>
                          <a:spcPct val="100000"/>
                        </a:lnSpc>
                      </a:pPr>
                      <a:r>
                        <a:rPr sz="2000" b="1" u="heavy" spc="-30" dirty="0">
                          <a:uFill>
                            <a:solidFill>
                              <a:srgbClr val="000000"/>
                            </a:solidFill>
                          </a:uFill>
                          <a:latin typeface="Calibri"/>
                          <a:cs typeface="Calibri"/>
                        </a:rPr>
                        <a:t>SYNTAX</a:t>
                      </a:r>
                      <a:endParaRPr sz="2000">
                        <a:latin typeface="Calibri"/>
                        <a:cs typeface="Calibri"/>
                      </a:endParaRPr>
                    </a:p>
                    <a:p>
                      <a:pPr marL="91440">
                        <a:lnSpc>
                          <a:spcPct val="100000"/>
                        </a:lnSpc>
                      </a:pPr>
                      <a:r>
                        <a:rPr sz="2000" b="1" i="1" spc="-10" dirty="0">
                          <a:latin typeface="Calibri"/>
                          <a:cs typeface="Calibri"/>
                        </a:rPr>
                        <a:t>newdict=originaldict.copy()</a:t>
                      </a:r>
                      <a:endParaRPr sz="2000">
                        <a:latin typeface="Calibri"/>
                        <a:cs typeface="Calibri"/>
                      </a:endParaRPr>
                    </a:p>
                  </a:txBody>
                  <a:tcPr marL="0" marR="0" marT="0" marB="0">
                    <a:lnL w="38100">
                      <a:solidFill>
                        <a:srgbClr val="FFC000"/>
                      </a:solidFill>
                      <a:prstDash val="solid"/>
                    </a:lnL>
                    <a:lnR w="38100">
                      <a:solidFill>
                        <a:srgbClr val="FFC000"/>
                      </a:solidFill>
                      <a:prstDash val="solid"/>
                    </a:lnR>
                    <a:solidFill>
                      <a:srgbClr val="CCFF99"/>
                    </a:solidFill>
                  </a:tcPr>
                </a:tc>
              </a:tr>
              <a:tr h="54089">
                <a:tc rowSpan="2">
                  <a:txBody>
                    <a:bodyPr/>
                    <a:lstStyle/>
                    <a:p>
                      <a:pPr marL="90805">
                        <a:lnSpc>
                          <a:spcPts val="3329"/>
                        </a:lnSpc>
                      </a:pPr>
                      <a:r>
                        <a:rPr sz="3200" b="1" spc="-5" dirty="0">
                          <a:solidFill>
                            <a:srgbClr val="FFFF00"/>
                          </a:solidFill>
                          <a:latin typeface="Calibri"/>
                          <a:cs typeface="Calibri"/>
                        </a:rPr>
                        <a:t>copy()</a:t>
                      </a:r>
                      <a:r>
                        <a:rPr sz="1800" spc="-5" dirty="0">
                          <a:solidFill>
                            <a:srgbClr val="FFC000"/>
                          </a:solidFill>
                          <a:latin typeface="Calibri"/>
                          <a:cs typeface="Calibri"/>
                        </a:rPr>
                        <a:t>,</a:t>
                      </a:r>
                      <a:r>
                        <a:rPr sz="1800" spc="-30" dirty="0">
                          <a:solidFill>
                            <a:srgbClr val="FFC000"/>
                          </a:solidFill>
                          <a:latin typeface="Calibri"/>
                          <a:cs typeface="Calibri"/>
                        </a:rPr>
                        <a:t> </a:t>
                      </a:r>
                      <a:r>
                        <a:rPr sz="1800" spc="-5" dirty="0">
                          <a:solidFill>
                            <a:srgbClr val="FFC000"/>
                          </a:solidFill>
                          <a:latin typeface="Calibri"/>
                          <a:cs typeface="Calibri"/>
                        </a:rPr>
                        <a:t>pop(),</a:t>
                      </a:r>
                      <a:endParaRPr sz="1800">
                        <a:latin typeface="Calibri"/>
                        <a:cs typeface="Calibri"/>
                      </a:endParaRPr>
                    </a:p>
                    <a:p>
                      <a:pPr marL="90805" marR="92075">
                        <a:lnSpc>
                          <a:spcPct val="100000"/>
                        </a:lnSpc>
                        <a:spcBef>
                          <a:spcPts val="80"/>
                        </a:spcBef>
                      </a:pPr>
                      <a:r>
                        <a:rPr sz="1800" spc="-5" dirty="0">
                          <a:solidFill>
                            <a:srgbClr val="FFC000"/>
                          </a:solidFill>
                          <a:latin typeface="Calibri"/>
                          <a:cs typeface="Calibri"/>
                        </a:rPr>
                        <a:t>popitem(),</a:t>
                      </a:r>
                      <a:r>
                        <a:rPr sz="1800" dirty="0">
                          <a:solidFill>
                            <a:srgbClr val="FFC000"/>
                          </a:solidFill>
                          <a:latin typeface="Calibri"/>
                          <a:cs typeface="Calibri"/>
                        </a:rPr>
                        <a:t> </a:t>
                      </a:r>
                      <a:r>
                        <a:rPr sz="1800" spc="-10" dirty="0">
                          <a:solidFill>
                            <a:srgbClr val="FFC000"/>
                          </a:solidFill>
                          <a:latin typeface="Calibri"/>
                          <a:cs typeface="Calibri"/>
                        </a:rPr>
                        <a:t>setdefault(), </a:t>
                      </a:r>
                      <a:r>
                        <a:rPr sz="1800" spc="-395" dirty="0">
                          <a:solidFill>
                            <a:srgbClr val="FFC000"/>
                          </a:solidFill>
                          <a:latin typeface="Calibri"/>
                          <a:cs typeface="Calibri"/>
                        </a:rPr>
                        <a:t> </a:t>
                      </a:r>
                      <a:r>
                        <a:rPr sz="1800" spc="-5" dirty="0">
                          <a:solidFill>
                            <a:srgbClr val="FFC000"/>
                          </a:solidFill>
                          <a:latin typeface="Calibri"/>
                          <a:cs typeface="Calibri"/>
                        </a:rPr>
                        <a:t>max(), </a:t>
                      </a:r>
                      <a:r>
                        <a:rPr sz="1800" dirty="0">
                          <a:solidFill>
                            <a:srgbClr val="FFC000"/>
                          </a:solidFill>
                          <a:latin typeface="Calibri"/>
                          <a:cs typeface="Calibri"/>
                        </a:rPr>
                        <a:t>min(),</a:t>
                      </a:r>
                      <a:r>
                        <a:rPr sz="1800" spc="15" dirty="0">
                          <a:solidFill>
                            <a:srgbClr val="FFC000"/>
                          </a:solidFill>
                          <a:latin typeface="Calibri"/>
                          <a:cs typeface="Calibri"/>
                        </a:rPr>
                        <a:t> </a:t>
                      </a:r>
                      <a:r>
                        <a:rPr sz="1800" spc="-10" dirty="0">
                          <a:solidFill>
                            <a:srgbClr val="FFC000"/>
                          </a:solidFill>
                          <a:latin typeface="Calibri"/>
                          <a:cs typeface="Calibri"/>
                        </a:rPr>
                        <a:t>sorted() </a:t>
                      </a:r>
                      <a:r>
                        <a:rPr sz="1800" spc="-5" dirty="0">
                          <a:solidFill>
                            <a:srgbClr val="FFC000"/>
                          </a:solidFill>
                          <a:latin typeface="Calibri"/>
                          <a:cs typeface="Calibri"/>
                        </a:rPr>
                        <a:t> </a:t>
                      </a:r>
                      <a:r>
                        <a:rPr sz="2000" b="1" u="heavy" spc="-5" dirty="0">
                          <a:solidFill>
                            <a:srgbClr val="FFC000"/>
                          </a:solidFill>
                          <a:uFill>
                            <a:solidFill>
                              <a:srgbClr val="FFC000"/>
                            </a:solidFill>
                          </a:uFill>
                          <a:latin typeface="Calibri"/>
                          <a:cs typeface="Calibri"/>
                        </a:rPr>
                        <a:t>Suggested</a:t>
                      </a:r>
                      <a:r>
                        <a:rPr sz="2000" b="1" u="heavy" spc="-40" dirty="0">
                          <a:solidFill>
                            <a:srgbClr val="FFC000"/>
                          </a:solidFill>
                          <a:uFill>
                            <a:solidFill>
                              <a:srgbClr val="FFC000"/>
                            </a:solidFill>
                          </a:uFill>
                          <a:latin typeface="Calibri"/>
                          <a:cs typeface="Calibri"/>
                        </a:rPr>
                        <a:t> </a:t>
                      </a:r>
                      <a:r>
                        <a:rPr sz="2000" b="1" u="heavy" spc="-10" dirty="0">
                          <a:solidFill>
                            <a:srgbClr val="FFC000"/>
                          </a:solidFill>
                          <a:uFill>
                            <a:solidFill>
                              <a:srgbClr val="FFC000"/>
                            </a:solidFill>
                          </a:uFill>
                          <a:latin typeface="Calibri"/>
                          <a:cs typeface="Calibri"/>
                        </a:rPr>
                        <a:t>programs</a:t>
                      </a:r>
                      <a:endParaRPr sz="2000">
                        <a:latin typeface="Calibri"/>
                        <a:cs typeface="Calibri"/>
                      </a:endParaRPr>
                    </a:p>
                  </a:txBody>
                  <a:tcPr marL="0" marR="0" marT="0" marB="0">
                    <a:solidFill>
                      <a:srgbClr val="252525"/>
                    </a:solidFill>
                  </a:tcPr>
                </a:tc>
                <a:tc>
                  <a:txBody>
                    <a:bodyPr/>
                    <a:lstStyle/>
                    <a:p>
                      <a:pPr>
                        <a:lnSpc>
                          <a:spcPct val="100000"/>
                        </a:lnSpc>
                      </a:pPr>
                      <a:endParaRPr sz="100">
                        <a:latin typeface="Times New Roman"/>
                        <a:cs typeface="Times New Roman"/>
                      </a:endParaRPr>
                    </a:p>
                  </a:txBody>
                  <a:tcPr marL="0" marR="0" marT="0" marB="0">
                    <a:lnR w="38100">
                      <a:solidFill>
                        <a:srgbClr val="FFC000"/>
                      </a:solidFill>
                      <a:prstDash val="solid"/>
                    </a:lnR>
                    <a:lnB w="38100">
                      <a:solidFill>
                        <a:srgbClr val="FFC000"/>
                      </a:solidFill>
                      <a:prstDash val="solid"/>
                    </a:lnB>
                    <a:solidFill>
                      <a:srgbClr val="CCFF99"/>
                    </a:solidFill>
                  </a:tcPr>
                </a:tc>
              </a:tr>
              <a:tr h="1341805">
                <a:tc vMerge="1">
                  <a:txBody>
                    <a:bodyPr/>
                    <a:lstStyle/>
                    <a:p>
                      <a:endParaRPr/>
                    </a:p>
                  </a:txBody>
                  <a:tcPr marL="0" marR="0" marT="0" marB="0">
                    <a:solidFill>
                      <a:srgbClr val="252525"/>
                    </a:solidFill>
                  </a:tcPr>
                </a:tc>
                <a:tc>
                  <a:txBody>
                    <a:bodyPr/>
                    <a:lstStyle/>
                    <a:p>
                      <a:pPr>
                        <a:lnSpc>
                          <a:spcPct val="100000"/>
                        </a:lnSpc>
                      </a:pPr>
                      <a:endParaRPr sz="2100">
                        <a:latin typeface="Times New Roman"/>
                        <a:cs typeface="Times New Roman"/>
                      </a:endParaRPr>
                    </a:p>
                  </a:txBody>
                  <a:tcPr marL="0" marR="0" marT="0" marB="0">
                    <a:lnT w="38100">
                      <a:solidFill>
                        <a:srgbClr val="FFC000"/>
                      </a:solidFill>
                      <a:prstDash val="solid"/>
                    </a:lnT>
                  </a:tcPr>
                </a:tc>
              </a:tr>
            </a:tbl>
          </a:graphicData>
        </a:graphic>
      </p:graphicFrame>
      <p:sp>
        <p:nvSpPr>
          <p:cNvPr id="3" name="object 3"/>
          <p:cNvSpPr/>
          <p:nvPr/>
        </p:nvSpPr>
        <p:spPr>
          <a:xfrm>
            <a:off x="0" y="0"/>
            <a:ext cx="9144000" cy="643255"/>
          </a:xfrm>
          <a:custGeom>
            <a:avLst/>
            <a:gdLst/>
            <a:ahLst/>
            <a:cxnLst/>
            <a:rect l="l" t="t" r="r" b="b"/>
            <a:pathLst>
              <a:path w="9144000" h="643255">
                <a:moveTo>
                  <a:pt x="9144000" y="0"/>
                </a:moveTo>
                <a:lnTo>
                  <a:pt x="0" y="0"/>
                </a:lnTo>
                <a:lnTo>
                  <a:pt x="0" y="642912"/>
                </a:lnTo>
                <a:lnTo>
                  <a:pt x="9144000" y="642912"/>
                </a:lnTo>
                <a:lnTo>
                  <a:pt x="9144000" y="0"/>
                </a:lnTo>
                <a:close/>
              </a:path>
            </a:pathLst>
          </a:custGeom>
          <a:solidFill>
            <a:srgbClr val="252525"/>
          </a:solidFill>
        </p:spPr>
        <p:txBody>
          <a:bodyPr wrap="square" lIns="0" tIns="0" rIns="0" bIns="0" rtlCol="0"/>
          <a:lstStyle/>
          <a:p>
            <a:endParaRPr/>
          </a:p>
        </p:txBody>
      </p:sp>
      <p:sp>
        <p:nvSpPr>
          <p:cNvPr id="4" name="object 4"/>
          <p:cNvSpPr txBox="1">
            <a:spLocks noGrp="1"/>
          </p:cNvSpPr>
          <p:nvPr>
            <p:ph type="title"/>
          </p:nvPr>
        </p:nvSpPr>
        <p:spPr>
          <a:xfrm>
            <a:off x="890422" y="0"/>
            <a:ext cx="7363459" cy="635000"/>
          </a:xfrm>
          <a:prstGeom prst="rect">
            <a:avLst/>
          </a:prstGeom>
        </p:spPr>
        <p:txBody>
          <a:bodyPr vert="horz" wrap="square" lIns="0" tIns="12065" rIns="0" bIns="0" rtlCol="0">
            <a:spAutoFit/>
          </a:bodyPr>
          <a:lstStyle/>
          <a:p>
            <a:pPr marL="12700">
              <a:lnSpc>
                <a:spcPct val="100000"/>
              </a:lnSpc>
              <a:spcBef>
                <a:spcPts val="95"/>
              </a:spcBef>
            </a:pPr>
            <a:r>
              <a:rPr sz="4000" i="0" u="heavy" spc="-5" dirty="0">
                <a:solidFill>
                  <a:srgbClr val="FFC000"/>
                </a:solidFill>
                <a:uFill>
                  <a:solidFill>
                    <a:srgbClr val="FFC000"/>
                  </a:solidFill>
                </a:uFill>
                <a:latin typeface="Calibri"/>
                <a:cs typeface="Calibri"/>
              </a:rPr>
              <a:t>FUNCTIONS</a:t>
            </a:r>
            <a:r>
              <a:rPr sz="4000" i="0" u="heavy" spc="-20" dirty="0">
                <a:solidFill>
                  <a:srgbClr val="FFC000"/>
                </a:solidFill>
                <a:uFill>
                  <a:solidFill>
                    <a:srgbClr val="FFC000"/>
                  </a:solidFill>
                </a:uFill>
                <a:latin typeface="Calibri"/>
                <a:cs typeface="Calibri"/>
              </a:rPr>
              <a:t> </a:t>
            </a:r>
            <a:r>
              <a:rPr sz="4000" i="0" u="heavy" dirty="0">
                <a:solidFill>
                  <a:srgbClr val="FFC000"/>
                </a:solidFill>
                <a:uFill>
                  <a:solidFill>
                    <a:srgbClr val="FFC000"/>
                  </a:solidFill>
                </a:uFill>
                <a:latin typeface="Calibri"/>
                <a:cs typeface="Calibri"/>
              </a:rPr>
              <a:t>IN</a:t>
            </a:r>
            <a:r>
              <a:rPr sz="4000" i="0" u="heavy" spc="-10" dirty="0">
                <a:solidFill>
                  <a:srgbClr val="FFC000"/>
                </a:solidFill>
                <a:uFill>
                  <a:solidFill>
                    <a:srgbClr val="FFC000"/>
                  </a:solidFill>
                </a:uFill>
                <a:latin typeface="Calibri"/>
                <a:cs typeface="Calibri"/>
              </a:rPr>
              <a:t> </a:t>
            </a:r>
            <a:r>
              <a:rPr sz="4000" i="0" u="heavy" spc="-40" dirty="0">
                <a:solidFill>
                  <a:srgbClr val="FFC000"/>
                </a:solidFill>
                <a:uFill>
                  <a:solidFill>
                    <a:srgbClr val="FFC000"/>
                  </a:solidFill>
                </a:uFill>
                <a:latin typeface="Calibri"/>
                <a:cs typeface="Calibri"/>
              </a:rPr>
              <a:t>DICTIONARY:</a:t>
            </a:r>
            <a:r>
              <a:rPr sz="4000" i="0" u="heavy" dirty="0">
                <a:solidFill>
                  <a:srgbClr val="FFC000"/>
                </a:solidFill>
                <a:uFill>
                  <a:solidFill>
                    <a:srgbClr val="FFC000"/>
                  </a:solidFill>
                </a:uFill>
                <a:latin typeface="Calibri"/>
                <a:cs typeface="Calibri"/>
              </a:rPr>
              <a:t> </a:t>
            </a:r>
            <a:r>
              <a:rPr sz="4000" i="0" u="heavy" spc="-15" dirty="0">
                <a:solidFill>
                  <a:srgbClr val="FFFF00"/>
                </a:solidFill>
                <a:uFill>
                  <a:solidFill>
                    <a:srgbClr val="FFC000"/>
                  </a:solidFill>
                </a:uFill>
                <a:latin typeface="Calibri"/>
                <a:cs typeface="Calibri"/>
              </a:rPr>
              <a:t>copy()</a:t>
            </a:r>
            <a:endParaRPr sz="4000">
              <a:latin typeface="Calibri"/>
              <a:cs typeface="Calibri"/>
            </a:endParaRPr>
          </a:p>
        </p:txBody>
      </p:sp>
      <p:sp>
        <p:nvSpPr>
          <p:cNvPr id="5" name="object 5"/>
          <p:cNvSpPr txBox="1"/>
          <p:nvPr/>
        </p:nvSpPr>
        <p:spPr>
          <a:xfrm>
            <a:off x="2507995" y="4891938"/>
            <a:ext cx="6417310" cy="1753235"/>
          </a:xfrm>
          <a:prstGeom prst="rect">
            <a:avLst/>
          </a:prstGeom>
        </p:spPr>
        <p:txBody>
          <a:bodyPr vert="horz" wrap="square" lIns="0" tIns="180340" rIns="0" bIns="0" rtlCol="0">
            <a:spAutoFit/>
          </a:bodyPr>
          <a:lstStyle/>
          <a:p>
            <a:pPr marL="12700">
              <a:lnSpc>
                <a:spcPct val="100000"/>
              </a:lnSpc>
              <a:spcBef>
                <a:spcPts val="1420"/>
              </a:spcBef>
            </a:pPr>
            <a:r>
              <a:rPr sz="2800" b="1" u="heavy" spc="-15" dirty="0">
                <a:solidFill>
                  <a:srgbClr val="001F5F"/>
                </a:solidFill>
                <a:uFill>
                  <a:solidFill>
                    <a:srgbClr val="001F5F"/>
                  </a:solidFill>
                </a:uFill>
                <a:latin typeface="Calibri"/>
                <a:cs typeface="Calibri"/>
              </a:rPr>
              <a:t>There</a:t>
            </a:r>
            <a:r>
              <a:rPr sz="2800" b="1" u="heavy" spc="25" dirty="0">
                <a:solidFill>
                  <a:srgbClr val="001F5F"/>
                </a:solidFill>
                <a:uFill>
                  <a:solidFill>
                    <a:srgbClr val="001F5F"/>
                  </a:solidFill>
                </a:uFill>
                <a:latin typeface="Calibri"/>
                <a:cs typeface="Calibri"/>
              </a:rPr>
              <a:t> </a:t>
            </a:r>
            <a:r>
              <a:rPr sz="2800" b="1" u="heavy" spc="-15" dirty="0">
                <a:solidFill>
                  <a:srgbClr val="001F5F"/>
                </a:solidFill>
                <a:uFill>
                  <a:solidFill>
                    <a:srgbClr val="001F5F"/>
                  </a:solidFill>
                </a:uFill>
                <a:latin typeface="Calibri"/>
                <a:cs typeface="Calibri"/>
              </a:rPr>
              <a:t>are</a:t>
            </a:r>
            <a:r>
              <a:rPr sz="2800" b="1" u="heavy" spc="10" dirty="0">
                <a:solidFill>
                  <a:srgbClr val="001F5F"/>
                </a:solidFill>
                <a:uFill>
                  <a:solidFill>
                    <a:srgbClr val="001F5F"/>
                  </a:solidFill>
                </a:uFill>
                <a:latin typeface="Calibri"/>
                <a:cs typeface="Calibri"/>
              </a:rPr>
              <a:t> </a:t>
            </a:r>
            <a:r>
              <a:rPr sz="2800" b="1" u="heavy" spc="-10" dirty="0">
                <a:solidFill>
                  <a:srgbClr val="001F5F"/>
                </a:solidFill>
                <a:uFill>
                  <a:solidFill>
                    <a:srgbClr val="001F5F"/>
                  </a:solidFill>
                </a:uFill>
                <a:latin typeface="Calibri"/>
                <a:cs typeface="Calibri"/>
              </a:rPr>
              <a:t>two</a:t>
            </a:r>
            <a:r>
              <a:rPr sz="2800" b="1" u="heavy" dirty="0">
                <a:solidFill>
                  <a:srgbClr val="001F5F"/>
                </a:solidFill>
                <a:uFill>
                  <a:solidFill>
                    <a:srgbClr val="001F5F"/>
                  </a:solidFill>
                </a:uFill>
                <a:latin typeface="Calibri"/>
                <a:cs typeface="Calibri"/>
              </a:rPr>
              <a:t> </a:t>
            </a:r>
            <a:r>
              <a:rPr sz="2800" b="1" u="heavy" spc="-25" dirty="0">
                <a:solidFill>
                  <a:srgbClr val="001F5F"/>
                </a:solidFill>
                <a:uFill>
                  <a:solidFill>
                    <a:srgbClr val="001F5F"/>
                  </a:solidFill>
                </a:uFill>
                <a:latin typeface="Calibri"/>
                <a:cs typeface="Calibri"/>
              </a:rPr>
              <a:t>ways</a:t>
            </a:r>
            <a:r>
              <a:rPr sz="2800" b="1" u="heavy" spc="-10" dirty="0">
                <a:solidFill>
                  <a:srgbClr val="001F5F"/>
                </a:solidFill>
                <a:uFill>
                  <a:solidFill>
                    <a:srgbClr val="001F5F"/>
                  </a:solidFill>
                </a:uFill>
                <a:latin typeface="Calibri"/>
                <a:cs typeface="Calibri"/>
              </a:rPr>
              <a:t> </a:t>
            </a:r>
            <a:r>
              <a:rPr sz="2800" b="1" u="heavy" spc="-5" dirty="0">
                <a:solidFill>
                  <a:srgbClr val="001F5F"/>
                </a:solidFill>
                <a:uFill>
                  <a:solidFill>
                    <a:srgbClr val="001F5F"/>
                  </a:solidFill>
                </a:uFill>
                <a:latin typeface="Calibri"/>
                <a:cs typeface="Calibri"/>
              </a:rPr>
              <a:t>of</a:t>
            </a:r>
            <a:r>
              <a:rPr sz="2800" b="1" u="heavy" spc="5" dirty="0">
                <a:solidFill>
                  <a:srgbClr val="001F5F"/>
                </a:solidFill>
                <a:uFill>
                  <a:solidFill>
                    <a:srgbClr val="001F5F"/>
                  </a:solidFill>
                </a:uFill>
                <a:latin typeface="Calibri"/>
                <a:cs typeface="Calibri"/>
              </a:rPr>
              <a:t> </a:t>
            </a:r>
            <a:r>
              <a:rPr sz="2800" b="1" u="heavy" spc="-10" dirty="0">
                <a:solidFill>
                  <a:srgbClr val="001F5F"/>
                </a:solidFill>
                <a:uFill>
                  <a:solidFill>
                    <a:srgbClr val="001F5F"/>
                  </a:solidFill>
                </a:uFill>
                <a:latin typeface="Calibri"/>
                <a:cs typeface="Calibri"/>
              </a:rPr>
              <a:t>copying</a:t>
            </a:r>
            <a:r>
              <a:rPr sz="2800" b="1" u="heavy" dirty="0">
                <a:solidFill>
                  <a:srgbClr val="001F5F"/>
                </a:solidFill>
                <a:uFill>
                  <a:solidFill>
                    <a:srgbClr val="001F5F"/>
                  </a:solidFill>
                </a:uFill>
                <a:latin typeface="Calibri"/>
                <a:cs typeface="Calibri"/>
              </a:rPr>
              <a:t> </a:t>
            </a:r>
            <a:r>
              <a:rPr sz="2800" b="1" u="heavy" spc="-5" dirty="0">
                <a:solidFill>
                  <a:srgbClr val="001F5F"/>
                </a:solidFill>
                <a:uFill>
                  <a:solidFill>
                    <a:srgbClr val="001F5F"/>
                  </a:solidFill>
                </a:uFill>
                <a:latin typeface="Calibri"/>
                <a:cs typeface="Calibri"/>
              </a:rPr>
              <a:t>a</a:t>
            </a:r>
            <a:r>
              <a:rPr sz="2800" b="1" u="heavy" spc="5" dirty="0">
                <a:solidFill>
                  <a:srgbClr val="001F5F"/>
                </a:solidFill>
                <a:uFill>
                  <a:solidFill>
                    <a:srgbClr val="001F5F"/>
                  </a:solidFill>
                </a:uFill>
                <a:latin typeface="Calibri"/>
                <a:cs typeface="Calibri"/>
              </a:rPr>
              <a:t> </a:t>
            </a:r>
            <a:r>
              <a:rPr sz="2800" b="1" u="heavy" spc="-20" dirty="0">
                <a:solidFill>
                  <a:srgbClr val="001F5F"/>
                </a:solidFill>
                <a:uFill>
                  <a:solidFill>
                    <a:srgbClr val="001F5F"/>
                  </a:solidFill>
                </a:uFill>
                <a:latin typeface="Calibri"/>
                <a:cs typeface="Calibri"/>
              </a:rPr>
              <a:t>dictionary.</a:t>
            </a:r>
            <a:endParaRPr sz="2800">
              <a:latin typeface="Calibri"/>
              <a:cs typeface="Calibri"/>
            </a:endParaRPr>
          </a:p>
          <a:p>
            <a:pPr marL="827405" indent="-457200">
              <a:lnSpc>
                <a:spcPct val="100000"/>
              </a:lnSpc>
              <a:spcBef>
                <a:spcPts val="1325"/>
              </a:spcBef>
              <a:buAutoNum type="arabicPeriod"/>
              <a:tabLst>
                <a:tab pos="826769" algn="l"/>
                <a:tab pos="827405" algn="l"/>
              </a:tabLst>
            </a:pPr>
            <a:r>
              <a:rPr sz="2800" b="1" spc="-5" dirty="0">
                <a:solidFill>
                  <a:srgbClr val="C00000"/>
                </a:solidFill>
                <a:latin typeface="Calibri"/>
                <a:cs typeface="Calibri"/>
              </a:rPr>
              <a:t>Using</a:t>
            </a:r>
            <a:r>
              <a:rPr sz="2800" b="1" dirty="0">
                <a:solidFill>
                  <a:srgbClr val="C00000"/>
                </a:solidFill>
                <a:latin typeface="Calibri"/>
                <a:cs typeface="Calibri"/>
              </a:rPr>
              <a:t> </a:t>
            </a:r>
            <a:r>
              <a:rPr sz="2800" b="1" spc="-10" dirty="0">
                <a:solidFill>
                  <a:srgbClr val="C00000"/>
                </a:solidFill>
                <a:latin typeface="Calibri"/>
                <a:cs typeface="Calibri"/>
              </a:rPr>
              <a:t>assignment</a:t>
            </a:r>
            <a:r>
              <a:rPr sz="2800" b="1" spc="10" dirty="0">
                <a:solidFill>
                  <a:srgbClr val="C00000"/>
                </a:solidFill>
                <a:latin typeface="Calibri"/>
                <a:cs typeface="Calibri"/>
              </a:rPr>
              <a:t> </a:t>
            </a:r>
            <a:r>
              <a:rPr sz="2800" b="1" spc="-20" dirty="0">
                <a:solidFill>
                  <a:srgbClr val="C00000"/>
                </a:solidFill>
                <a:latin typeface="Calibri"/>
                <a:cs typeface="Calibri"/>
              </a:rPr>
              <a:t>operator</a:t>
            </a:r>
            <a:r>
              <a:rPr sz="2800" b="1" spc="25" dirty="0">
                <a:solidFill>
                  <a:srgbClr val="C00000"/>
                </a:solidFill>
                <a:latin typeface="Calibri"/>
                <a:cs typeface="Calibri"/>
              </a:rPr>
              <a:t> </a:t>
            </a:r>
            <a:r>
              <a:rPr sz="2800" b="1" spc="-5" dirty="0">
                <a:solidFill>
                  <a:srgbClr val="C00000"/>
                </a:solidFill>
                <a:latin typeface="Calibri"/>
                <a:cs typeface="Calibri"/>
              </a:rPr>
              <a:t>(=)</a:t>
            </a:r>
            <a:endParaRPr sz="2800">
              <a:latin typeface="Calibri"/>
              <a:cs typeface="Calibri"/>
            </a:endParaRPr>
          </a:p>
          <a:p>
            <a:pPr marL="969010" indent="-600075">
              <a:lnSpc>
                <a:spcPct val="100000"/>
              </a:lnSpc>
              <a:spcBef>
                <a:spcPts val="880"/>
              </a:spcBef>
              <a:buAutoNum type="arabicPeriod"/>
              <a:tabLst>
                <a:tab pos="969010" algn="l"/>
                <a:tab pos="969644" algn="l"/>
              </a:tabLst>
            </a:pPr>
            <a:r>
              <a:rPr sz="2800" b="1" spc="-5" dirty="0">
                <a:solidFill>
                  <a:srgbClr val="C00000"/>
                </a:solidFill>
                <a:latin typeface="Calibri"/>
                <a:cs typeface="Calibri"/>
              </a:rPr>
              <a:t>Using</a:t>
            </a:r>
            <a:r>
              <a:rPr sz="2800" b="1" spc="-20" dirty="0">
                <a:solidFill>
                  <a:srgbClr val="C00000"/>
                </a:solidFill>
                <a:latin typeface="Calibri"/>
                <a:cs typeface="Calibri"/>
              </a:rPr>
              <a:t> </a:t>
            </a:r>
            <a:r>
              <a:rPr sz="2800" b="1" spc="-10" dirty="0">
                <a:solidFill>
                  <a:srgbClr val="C00000"/>
                </a:solidFill>
                <a:latin typeface="Calibri"/>
                <a:cs typeface="Calibri"/>
              </a:rPr>
              <a:t>copy() method</a:t>
            </a:r>
            <a:endParaRPr sz="2800">
              <a:latin typeface="Calibri"/>
              <a:cs typeface="Calibri"/>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429375" y="5715025"/>
            <a:ext cx="2643505" cy="1016000"/>
          </a:xfrm>
          <a:custGeom>
            <a:avLst/>
            <a:gdLst/>
            <a:ahLst/>
            <a:cxnLst/>
            <a:rect l="l" t="t" r="r" b="b"/>
            <a:pathLst>
              <a:path w="2643504" h="1016000">
                <a:moveTo>
                  <a:pt x="2643124" y="0"/>
                </a:moveTo>
                <a:lnTo>
                  <a:pt x="0" y="0"/>
                </a:lnTo>
                <a:lnTo>
                  <a:pt x="0" y="1015657"/>
                </a:lnTo>
                <a:lnTo>
                  <a:pt x="2643124" y="1015657"/>
                </a:lnTo>
                <a:lnTo>
                  <a:pt x="2643124" y="0"/>
                </a:lnTo>
                <a:close/>
              </a:path>
            </a:pathLst>
          </a:custGeom>
          <a:solidFill>
            <a:srgbClr val="FFFF00"/>
          </a:solidFill>
        </p:spPr>
        <p:txBody>
          <a:bodyPr wrap="square" lIns="0" tIns="0" rIns="0" bIns="0" rtlCol="0"/>
          <a:lstStyle/>
          <a:p>
            <a:endParaRPr/>
          </a:p>
        </p:txBody>
      </p:sp>
      <p:sp>
        <p:nvSpPr>
          <p:cNvPr id="3" name="object 3"/>
          <p:cNvSpPr txBox="1"/>
          <p:nvPr/>
        </p:nvSpPr>
        <p:spPr>
          <a:xfrm>
            <a:off x="6628638" y="5732475"/>
            <a:ext cx="2244090" cy="941069"/>
          </a:xfrm>
          <a:prstGeom prst="rect">
            <a:avLst/>
          </a:prstGeom>
        </p:spPr>
        <p:txBody>
          <a:bodyPr vert="horz" wrap="square" lIns="0" tIns="13335" rIns="0" bIns="0" rtlCol="0">
            <a:spAutoFit/>
          </a:bodyPr>
          <a:lstStyle/>
          <a:p>
            <a:pPr marL="12700" marR="5080" indent="1905" algn="ctr">
              <a:lnSpc>
                <a:spcPct val="100000"/>
              </a:lnSpc>
              <a:spcBef>
                <a:spcPts val="105"/>
              </a:spcBef>
            </a:pPr>
            <a:r>
              <a:rPr sz="2000" b="1" spc="-10" dirty="0">
                <a:solidFill>
                  <a:srgbClr val="FF0000"/>
                </a:solidFill>
                <a:latin typeface="Calibri"/>
                <a:cs typeface="Calibri"/>
              </a:rPr>
              <a:t>Here, </a:t>
            </a:r>
            <a:r>
              <a:rPr sz="2000" b="1" spc="-5" dirty="0">
                <a:solidFill>
                  <a:srgbClr val="FF0000"/>
                </a:solidFill>
                <a:latin typeface="Calibri"/>
                <a:cs typeface="Calibri"/>
              </a:rPr>
              <a:t>Changes </a:t>
            </a:r>
            <a:r>
              <a:rPr sz="2000" b="1" spc="-15" dirty="0">
                <a:solidFill>
                  <a:srgbClr val="FF0000"/>
                </a:solidFill>
                <a:latin typeface="Calibri"/>
                <a:cs typeface="Calibri"/>
              </a:rPr>
              <a:t>get </a:t>
            </a:r>
            <a:r>
              <a:rPr sz="2000" b="1" spc="-10" dirty="0">
                <a:solidFill>
                  <a:srgbClr val="FF0000"/>
                </a:solidFill>
                <a:latin typeface="Calibri"/>
                <a:cs typeface="Calibri"/>
              </a:rPr>
              <a:t> reflected </a:t>
            </a:r>
            <a:r>
              <a:rPr sz="2000" b="1" spc="-5" dirty="0">
                <a:solidFill>
                  <a:srgbClr val="FF0000"/>
                </a:solidFill>
                <a:latin typeface="Calibri"/>
                <a:cs typeface="Calibri"/>
              </a:rPr>
              <a:t>in </a:t>
            </a:r>
            <a:r>
              <a:rPr sz="2000" b="1" dirty="0">
                <a:solidFill>
                  <a:srgbClr val="FF0000"/>
                </a:solidFill>
                <a:latin typeface="Calibri"/>
                <a:cs typeface="Calibri"/>
              </a:rPr>
              <a:t>both the </a:t>
            </a:r>
            <a:r>
              <a:rPr sz="2000" b="1" spc="-440" dirty="0">
                <a:solidFill>
                  <a:srgbClr val="FF0000"/>
                </a:solidFill>
                <a:latin typeface="Calibri"/>
                <a:cs typeface="Calibri"/>
              </a:rPr>
              <a:t> </a:t>
            </a:r>
            <a:r>
              <a:rPr sz="2000" b="1" spc="-5" dirty="0">
                <a:solidFill>
                  <a:srgbClr val="FF0000"/>
                </a:solidFill>
                <a:latin typeface="Calibri"/>
                <a:cs typeface="Calibri"/>
              </a:rPr>
              <a:t>Dictionaries</a:t>
            </a:r>
            <a:r>
              <a:rPr sz="2000" b="1" spc="-40" dirty="0">
                <a:solidFill>
                  <a:srgbClr val="FF0000"/>
                </a:solidFill>
                <a:latin typeface="Calibri"/>
                <a:cs typeface="Calibri"/>
              </a:rPr>
              <a:t> </a:t>
            </a:r>
            <a:r>
              <a:rPr sz="2000" b="1" dirty="0">
                <a:solidFill>
                  <a:srgbClr val="FF0000"/>
                </a:solidFill>
                <a:latin typeface="Calibri"/>
                <a:cs typeface="Calibri"/>
              </a:rPr>
              <a:t>D</a:t>
            </a:r>
            <a:r>
              <a:rPr sz="2000" b="1" spc="405" dirty="0">
                <a:solidFill>
                  <a:srgbClr val="FF0000"/>
                </a:solidFill>
                <a:latin typeface="Calibri"/>
                <a:cs typeface="Calibri"/>
              </a:rPr>
              <a:t> </a:t>
            </a:r>
            <a:r>
              <a:rPr sz="2000" b="1" dirty="0">
                <a:solidFill>
                  <a:srgbClr val="FF0000"/>
                </a:solidFill>
                <a:latin typeface="Calibri"/>
                <a:cs typeface="Calibri"/>
              </a:rPr>
              <a:t>and</a:t>
            </a:r>
            <a:r>
              <a:rPr sz="2000" b="1" spc="-15" dirty="0">
                <a:solidFill>
                  <a:srgbClr val="FF0000"/>
                </a:solidFill>
                <a:latin typeface="Calibri"/>
                <a:cs typeface="Calibri"/>
              </a:rPr>
              <a:t> </a:t>
            </a:r>
            <a:r>
              <a:rPr sz="2000" b="1" spc="-85" dirty="0">
                <a:solidFill>
                  <a:srgbClr val="FF0000"/>
                </a:solidFill>
                <a:latin typeface="Calibri"/>
                <a:cs typeface="Calibri"/>
              </a:rPr>
              <a:t>T.</a:t>
            </a:r>
            <a:endParaRPr sz="2000">
              <a:latin typeface="Calibri"/>
              <a:cs typeface="Calibri"/>
            </a:endParaRPr>
          </a:p>
        </p:txBody>
      </p:sp>
      <p:sp>
        <p:nvSpPr>
          <p:cNvPr id="4" name="object 4"/>
          <p:cNvSpPr/>
          <p:nvPr/>
        </p:nvSpPr>
        <p:spPr>
          <a:xfrm>
            <a:off x="0" y="0"/>
            <a:ext cx="9144000" cy="643255"/>
          </a:xfrm>
          <a:custGeom>
            <a:avLst/>
            <a:gdLst/>
            <a:ahLst/>
            <a:cxnLst/>
            <a:rect l="l" t="t" r="r" b="b"/>
            <a:pathLst>
              <a:path w="9144000" h="643255">
                <a:moveTo>
                  <a:pt x="9144000" y="0"/>
                </a:moveTo>
                <a:lnTo>
                  <a:pt x="0" y="0"/>
                </a:lnTo>
                <a:lnTo>
                  <a:pt x="0" y="642912"/>
                </a:lnTo>
                <a:lnTo>
                  <a:pt x="9144000" y="642912"/>
                </a:lnTo>
                <a:lnTo>
                  <a:pt x="9144000" y="0"/>
                </a:lnTo>
                <a:close/>
              </a:path>
            </a:pathLst>
          </a:custGeom>
          <a:solidFill>
            <a:srgbClr val="252525"/>
          </a:solidFill>
        </p:spPr>
        <p:txBody>
          <a:bodyPr wrap="square" lIns="0" tIns="0" rIns="0" bIns="0" rtlCol="0"/>
          <a:lstStyle/>
          <a:p>
            <a:endParaRPr/>
          </a:p>
        </p:txBody>
      </p:sp>
      <p:sp>
        <p:nvSpPr>
          <p:cNvPr id="5" name="object 5"/>
          <p:cNvSpPr txBox="1">
            <a:spLocks noGrp="1"/>
          </p:cNvSpPr>
          <p:nvPr>
            <p:ph type="title"/>
          </p:nvPr>
        </p:nvSpPr>
        <p:spPr>
          <a:xfrm>
            <a:off x="297281" y="0"/>
            <a:ext cx="8550910" cy="635000"/>
          </a:xfrm>
          <a:prstGeom prst="rect">
            <a:avLst/>
          </a:prstGeom>
        </p:spPr>
        <p:txBody>
          <a:bodyPr vert="horz" wrap="square" lIns="0" tIns="12065" rIns="0" bIns="0" rtlCol="0">
            <a:spAutoFit/>
          </a:bodyPr>
          <a:lstStyle/>
          <a:p>
            <a:pPr marL="12700">
              <a:lnSpc>
                <a:spcPct val="100000"/>
              </a:lnSpc>
              <a:spcBef>
                <a:spcPts val="95"/>
              </a:spcBef>
            </a:pPr>
            <a:r>
              <a:rPr sz="4000" i="0" u="heavy" spc="-5" dirty="0">
                <a:solidFill>
                  <a:srgbClr val="FFC000"/>
                </a:solidFill>
                <a:uFill>
                  <a:solidFill>
                    <a:srgbClr val="FFC000"/>
                  </a:solidFill>
                </a:uFill>
                <a:latin typeface="Calibri"/>
                <a:cs typeface="Calibri"/>
              </a:rPr>
              <a:t>FUNCTIONS</a:t>
            </a:r>
            <a:r>
              <a:rPr sz="4000" i="0" u="heavy" spc="-10" dirty="0">
                <a:solidFill>
                  <a:srgbClr val="FFC000"/>
                </a:solidFill>
                <a:uFill>
                  <a:solidFill>
                    <a:srgbClr val="FFC000"/>
                  </a:solidFill>
                </a:uFill>
                <a:latin typeface="Calibri"/>
                <a:cs typeface="Calibri"/>
              </a:rPr>
              <a:t> </a:t>
            </a:r>
            <a:r>
              <a:rPr sz="4000" i="0" u="heavy" dirty="0">
                <a:solidFill>
                  <a:srgbClr val="FFC000"/>
                </a:solidFill>
                <a:uFill>
                  <a:solidFill>
                    <a:srgbClr val="FFC000"/>
                  </a:solidFill>
                </a:uFill>
                <a:latin typeface="Calibri"/>
                <a:cs typeface="Calibri"/>
              </a:rPr>
              <a:t>IN</a:t>
            </a:r>
            <a:r>
              <a:rPr sz="4000" i="0" u="heavy" spc="-5" dirty="0">
                <a:solidFill>
                  <a:srgbClr val="FFC000"/>
                </a:solidFill>
                <a:uFill>
                  <a:solidFill>
                    <a:srgbClr val="FFC000"/>
                  </a:solidFill>
                </a:uFill>
                <a:latin typeface="Calibri"/>
                <a:cs typeface="Calibri"/>
              </a:rPr>
              <a:t> </a:t>
            </a:r>
            <a:r>
              <a:rPr sz="4000" i="0" u="heavy" spc="-40" dirty="0">
                <a:solidFill>
                  <a:srgbClr val="FFC000"/>
                </a:solidFill>
                <a:uFill>
                  <a:solidFill>
                    <a:srgbClr val="FFC000"/>
                  </a:solidFill>
                </a:uFill>
                <a:latin typeface="Calibri"/>
                <a:cs typeface="Calibri"/>
              </a:rPr>
              <a:t>DICTIONARY:</a:t>
            </a:r>
            <a:r>
              <a:rPr sz="4000" i="0" u="heavy" spc="10" dirty="0">
                <a:solidFill>
                  <a:srgbClr val="FFC000"/>
                </a:solidFill>
                <a:uFill>
                  <a:solidFill>
                    <a:srgbClr val="FFC000"/>
                  </a:solidFill>
                </a:uFill>
                <a:latin typeface="Calibri"/>
                <a:cs typeface="Calibri"/>
              </a:rPr>
              <a:t> </a:t>
            </a:r>
            <a:r>
              <a:rPr sz="4000" i="0" u="heavy" spc="-15" dirty="0">
                <a:solidFill>
                  <a:srgbClr val="FFFF00"/>
                </a:solidFill>
                <a:uFill>
                  <a:solidFill>
                    <a:srgbClr val="FFC000"/>
                  </a:solidFill>
                </a:uFill>
                <a:latin typeface="Calibri"/>
                <a:cs typeface="Calibri"/>
              </a:rPr>
              <a:t>copy()</a:t>
            </a:r>
            <a:r>
              <a:rPr sz="4000" i="0" u="heavy" spc="30" dirty="0">
                <a:solidFill>
                  <a:srgbClr val="FFFF00"/>
                </a:solidFill>
                <a:uFill>
                  <a:solidFill>
                    <a:srgbClr val="FFC000"/>
                  </a:solidFill>
                </a:uFill>
                <a:latin typeface="Calibri"/>
                <a:cs typeface="Calibri"/>
              </a:rPr>
              <a:t> </a:t>
            </a:r>
            <a:r>
              <a:rPr sz="3200" i="0" u="heavy" spc="-15" dirty="0">
                <a:solidFill>
                  <a:srgbClr val="FFC000"/>
                </a:solidFill>
                <a:uFill>
                  <a:solidFill>
                    <a:srgbClr val="FFC000"/>
                  </a:solidFill>
                </a:uFill>
                <a:latin typeface="Calibri"/>
                <a:cs typeface="Calibri"/>
              </a:rPr>
              <a:t>contd.</a:t>
            </a:r>
            <a:endParaRPr sz="3200">
              <a:latin typeface="Calibri"/>
              <a:cs typeface="Calibri"/>
            </a:endParaRPr>
          </a:p>
        </p:txBody>
      </p:sp>
      <p:sp>
        <p:nvSpPr>
          <p:cNvPr id="6" name="object 6"/>
          <p:cNvSpPr/>
          <p:nvPr/>
        </p:nvSpPr>
        <p:spPr>
          <a:xfrm>
            <a:off x="214287" y="642962"/>
            <a:ext cx="8715375" cy="1016000"/>
          </a:xfrm>
          <a:custGeom>
            <a:avLst/>
            <a:gdLst/>
            <a:ahLst/>
            <a:cxnLst/>
            <a:rect l="l" t="t" r="r" b="b"/>
            <a:pathLst>
              <a:path w="8715375" h="1016000">
                <a:moveTo>
                  <a:pt x="8715375" y="0"/>
                </a:moveTo>
                <a:lnTo>
                  <a:pt x="0" y="0"/>
                </a:lnTo>
                <a:lnTo>
                  <a:pt x="0" y="1015657"/>
                </a:lnTo>
                <a:lnTo>
                  <a:pt x="8715375" y="1015657"/>
                </a:lnTo>
                <a:lnTo>
                  <a:pt x="8715375" y="0"/>
                </a:lnTo>
                <a:close/>
              </a:path>
            </a:pathLst>
          </a:custGeom>
          <a:solidFill>
            <a:srgbClr val="CCFFCC"/>
          </a:solidFill>
        </p:spPr>
        <p:txBody>
          <a:bodyPr wrap="square" lIns="0" tIns="0" rIns="0" bIns="0" rtlCol="0"/>
          <a:lstStyle/>
          <a:p>
            <a:endParaRPr/>
          </a:p>
        </p:txBody>
      </p:sp>
      <p:sp>
        <p:nvSpPr>
          <p:cNvPr id="7" name="object 7"/>
          <p:cNvSpPr txBox="1"/>
          <p:nvPr/>
        </p:nvSpPr>
        <p:spPr>
          <a:xfrm>
            <a:off x="293014" y="659383"/>
            <a:ext cx="8199755" cy="940435"/>
          </a:xfrm>
          <a:prstGeom prst="rect">
            <a:avLst/>
          </a:prstGeom>
        </p:spPr>
        <p:txBody>
          <a:bodyPr vert="horz" wrap="square" lIns="0" tIns="13335" rIns="0" bIns="0" rtlCol="0">
            <a:spAutoFit/>
          </a:bodyPr>
          <a:lstStyle/>
          <a:p>
            <a:pPr marL="12700">
              <a:lnSpc>
                <a:spcPct val="100000"/>
              </a:lnSpc>
              <a:spcBef>
                <a:spcPts val="105"/>
              </a:spcBef>
              <a:tabLst>
                <a:tab pos="469265" algn="l"/>
              </a:tabLst>
            </a:pPr>
            <a:r>
              <a:rPr sz="2000" b="1" dirty="0">
                <a:solidFill>
                  <a:srgbClr val="FF0000"/>
                </a:solidFill>
                <a:latin typeface="Calibri"/>
                <a:cs typeface="Calibri"/>
              </a:rPr>
              <a:t>1.	Using</a:t>
            </a:r>
            <a:r>
              <a:rPr sz="2000" b="1" spc="-30" dirty="0">
                <a:solidFill>
                  <a:srgbClr val="FF0000"/>
                </a:solidFill>
                <a:latin typeface="Calibri"/>
                <a:cs typeface="Calibri"/>
              </a:rPr>
              <a:t> </a:t>
            </a:r>
            <a:r>
              <a:rPr sz="2000" b="1" spc="-5" dirty="0">
                <a:solidFill>
                  <a:srgbClr val="FF0000"/>
                </a:solidFill>
                <a:latin typeface="Calibri"/>
                <a:cs typeface="Calibri"/>
              </a:rPr>
              <a:t>assignment</a:t>
            </a:r>
            <a:r>
              <a:rPr sz="2000" b="1" spc="-25" dirty="0">
                <a:solidFill>
                  <a:srgbClr val="FF0000"/>
                </a:solidFill>
                <a:latin typeface="Calibri"/>
                <a:cs typeface="Calibri"/>
              </a:rPr>
              <a:t> </a:t>
            </a:r>
            <a:r>
              <a:rPr sz="2000" b="1" spc="-15" dirty="0">
                <a:solidFill>
                  <a:srgbClr val="FF0000"/>
                </a:solidFill>
                <a:latin typeface="Calibri"/>
                <a:cs typeface="Calibri"/>
              </a:rPr>
              <a:t>operator</a:t>
            </a:r>
            <a:r>
              <a:rPr sz="2000" b="1" spc="-5" dirty="0">
                <a:solidFill>
                  <a:srgbClr val="FF0000"/>
                </a:solidFill>
                <a:latin typeface="Calibri"/>
                <a:cs typeface="Calibri"/>
              </a:rPr>
              <a:t> </a:t>
            </a:r>
            <a:r>
              <a:rPr sz="2000" b="1" dirty="0">
                <a:solidFill>
                  <a:srgbClr val="FF0000"/>
                </a:solidFill>
                <a:latin typeface="Calibri"/>
                <a:cs typeface="Calibri"/>
              </a:rPr>
              <a:t>(=)</a:t>
            </a:r>
            <a:endParaRPr sz="2000">
              <a:latin typeface="Calibri"/>
              <a:cs typeface="Calibri"/>
            </a:endParaRPr>
          </a:p>
          <a:p>
            <a:pPr marL="469900" marR="5080">
              <a:lnSpc>
                <a:spcPct val="100000"/>
              </a:lnSpc>
            </a:pPr>
            <a:r>
              <a:rPr sz="2000" b="1" dirty="0">
                <a:latin typeface="Calibri"/>
                <a:cs typeface="Calibri"/>
              </a:rPr>
              <a:t>It </a:t>
            </a:r>
            <a:r>
              <a:rPr sz="2000" b="1" spc="-5" dirty="0">
                <a:latin typeface="Calibri"/>
                <a:cs typeface="Calibri"/>
              </a:rPr>
              <a:t>will </a:t>
            </a:r>
            <a:r>
              <a:rPr sz="2000" b="1" spc="-15" dirty="0">
                <a:latin typeface="Calibri"/>
                <a:cs typeface="Calibri"/>
              </a:rPr>
              <a:t>create </a:t>
            </a:r>
            <a:r>
              <a:rPr sz="2000" b="1" dirty="0">
                <a:latin typeface="Calibri"/>
                <a:cs typeface="Calibri"/>
              </a:rPr>
              <a:t>the </a:t>
            </a:r>
            <a:r>
              <a:rPr sz="2000" b="1" spc="-5" dirty="0">
                <a:latin typeface="Calibri"/>
                <a:cs typeface="Calibri"/>
              </a:rPr>
              <a:t>copy </a:t>
            </a:r>
            <a:r>
              <a:rPr sz="2000" b="1" spc="-10" dirty="0">
                <a:latin typeface="Calibri"/>
                <a:cs typeface="Calibri"/>
              </a:rPr>
              <a:t>where </a:t>
            </a:r>
            <a:r>
              <a:rPr sz="2000" b="1" dirty="0">
                <a:latin typeface="Calibri"/>
                <a:cs typeface="Calibri"/>
              </a:rPr>
              <a:t>the </a:t>
            </a:r>
            <a:r>
              <a:rPr sz="2000" b="1" spc="-5" dirty="0">
                <a:latin typeface="Calibri"/>
                <a:cs typeface="Calibri"/>
              </a:rPr>
              <a:t>two labels will </a:t>
            </a:r>
            <a:r>
              <a:rPr sz="2000" b="1" dirty="0">
                <a:latin typeface="Calibri"/>
                <a:cs typeface="Calibri"/>
              </a:rPr>
              <a:t>be </a:t>
            </a:r>
            <a:r>
              <a:rPr sz="2000" b="1" spc="-10" dirty="0">
                <a:latin typeface="Calibri"/>
                <a:cs typeface="Calibri"/>
              </a:rPr>
              <a:t>referencing </a:t>
            </a:r>
            <a:r>
              <a:rPr sz="2000" b="1" dirty="0">
                <a:latin typeface="Calibri"/>
                <a:cs typeface="Calibri"/>
              </a:rPr>
              <a:t>the same </a:t>
            </a:r>
            <a:r>
              <a:rPr sz="2000" b="1" spc="5" dirty="0">
                <a:latin typeface="Calibri"/>
                <a:cs typeface="Calibri"/>
              </a:rPr>
              <a:t> </a:t>
            </a:r>
            <a:r>
              <a:rPr sz="2000" b="1" spc="-10" dirty="0">
                <a:latin typeface="Calibri"/>
                <a:cs typeface="Calibri"/>
              </a:rPr>
              <a:t>dictionary.</a:t>
            </a:r>
            <a:r>
              <a:rPr sz="2000" b="1" spc="-30" dirty="0">
                <a:latin typeface="Calibri"/>
                <a:cs typeface="Calibri"/>
              </a:rPr>
              <a:t> </a:t>
            </a:r>
            <a:r>
              <a:rPr sz="2000" b="1" dirty="0">
                <a:latin typeface="Calibri"/>
                <a:cs typeface="Calibri"/>
              </a:rPr>
              <a:t>Either</a:t>
            </a:r>
            <a:r>
              <a:rPr sz="2000" b="1" spc="-10" dirty="0">
                <a:latin typeface="Calibri"/>
                <a:cs typeface="Calibri"/>
              </a:rPr>
              <a:t> </a:t>
            </a:r>
            <a:r>
              <a:rPr sz="2000" b="1" spc="-5" dirty="0">
                <a:latin typeface="Calibri"/>
                <a:cs typeface="Calibri"/>
              </a:rPr>
              <a:t>changes </a:t>
            </a:r>
            <a:r>
              <a:rPr sz="2000" b="1" dirty="0">
                <a:latin typeface="Calibri"/>
                <a:cs typeface="Calibri"/>
              </a:rPr>
              <a:t>in</a:t>
            </a:r>
            <a:r>
              <a:rPr sz="2000" b="1" spc="-10" dirty="0">
                <a:latin typeface="Calibri"/>
                <a:cs typeface="Calibri"/>
              </a:rPr>
              <a:t> </a:t>
            </a:r>
            <a:r>
              <a:rPr sz="2000" b="1" dirty="0">
                <a:latin typeface="Calibri"/>
                <a:cs typeface="Calibri"/>
              </a:rPr>
              <a:t>one dictionary</a:t>
            </a:r>
            <a:r>
              <a:rPr sz="2000" b="1" spc="-30" dirty="0">
                <a:latin typeface="Calibri"/>
                <a:cs typeface="Calibri"/>
              </a:rPr>
              <a:t> </a:t>
            </a:r>
            <a:r>
              <a:rPr sz="2000" b="1" spc="-5" dirty="0">
                <a:latin typeface="Calibri"/>
                <a:cs typeface="Calibri"/>
              </a:rPr>
              <a:t>will</a:t>
            </a:r>
            <a:r>
              <a:rPr sz="2000" b="1" spc="-20" dirty="0">
                <a:latin typeface="Calibri"/>
                <a:cs typeface="Calibri"/>
              </a:rPr>
              <a:t> </a:t>
            </a:r>
            <a:r>
              <a:rPr sz="2000" b="1" spc="-15" dirty="0">
                <a:latin typeface="Calibri"/>
                <a:cs typeface="Calibri"/>
              </a:rPr>
              <a:t>get</a:t>
            </a:r>
            <a:r>
              <a:rPr sz="2000" b="1" dirty="0">
                <a:latin typeface="Calibri"/>
                <a:cs typeface="Calibri"/>
              </a:rPr>
              <a:t> </a:t>
            </a:r>
            <a:r>
              <a:rPr sz="2000" b="1" spc="-10" dirty="0">
                <a:latin typeface="Calibri"/>
                <a:cs typeface="Calibri"/>
              </a:rPr>
              <a:t>reflected</a:t>
            </a:r>
            <a:r>
              <a:rPr sz="2000" b="1" spc="-5" dirty="0">
                <a:latin typeface="Calibri"/>
                <a:cs typeface="Calibri"/>
              </a:rPr>
              <a:t> in</a:t>
            </a:r>
            <a:r>
              <a:rPr sz="2000" b="1" dirty="0">
                <a:latin typeface="Calibri"/>
                <a:cs typeface="Calibri"/>
              </a:rPr>
              <a:t> the</a:t>
            </a:r>
            <a:r>
              <a:rPr sz="2000" b="1" spc="-20" dirty="0">
                <a:latin typeface="Calibri"/>
                <a:cs typeface="Calibri"/>
              </a:rPr>
              <a:t> </a:t>
            </a:r>
            <a:r>
              <a:rPr sz="2000" b="1" spc="-35" dirty="0">
                <a:latin typeface="Calibri"/>
                <a:cs typeface="Calibri"/>
              </a:rPr>
              <a:t>other.</a:t>
            </a:r>
            <a:endParaRPr sz="2000">
              <a:latin typeface="Calibri"/>
              <a:cs typeface="Calibri"/>
            </a:endParaRPr>
          </a:p>
        </p:txBody>
      </p:sp>
      <p:grpSp>
        <p:nvGrpSpPr>
          <p:cNvPr id="8" name="object 8"/>
          <p:cNvGrpSpPr/>
          <p:nvPr/>
        </p:nvGrpSpPr>
        <p:grpSpPr>
          <a:xfrm>
            <a:off x="747687" y="1676369"/>
            <a:ext cx="5694680" cy="5095875"/>
            <a:chOff x="747687" y="1676369"/>
            <a:chExt cx="5694680" cy="5095875"/>
          </a:xfrm>
        </p:grpSpPr>
        <p:pic>
          <p:nvPicPr>
            <p:cNvPr id="9" name="object 9"/>
            <p:cNvPicPr/>
            <p:nvPr/>
          </p:nvPicPr>
          <p:blipFill>
            <a:blip r:embed="rId2" cstate="print"/>
            <a:stretch>
              <a:fillRect/>
            </a:stretch>
          </p:blipFill>
          <p:spPr>
            <a:xfrm>
              <a:off x="816517" y="1748929"/>
              <a:ext cx="5418803" cy="4950754"/>
            </a:xfrm>
            <a:prstGeom prst="rect">
              <a:avLst/>
            </a:prstGeom>
          </p:spPr>
        </p:pic>
        <p:sp>
          <p:nvSpPr>
            <p:cNvPr id="10" name="object 10"/>
            <p:cNvSpPr/>
            <p:nvPr/>
          </p:nvSpPr>
          <p:spPr>
            <a:xfrm>
              <a:off x="766737" y="1695419"/>
              <a:ext cx="5539105" cy="5057775"/>
            </a:xfrm>
            <a:custGeom>
              <a:avLst/>
              <a:gdLst/>
              <a:ahLst/>
              <a:cxnLst/>
              <a:rect l="l" t="t" r="r" b="b"/>
              <a:pathLst>
                <a:path w="5539105" h="5057775">
                  <a:moveTo>
                    <a:pt x="0" y="5057775"/>
                  </a:moveTo>
                  <a:lnTo>
                    <a:pt x="5538851" y="5057775"/>
                  </a:lnTo>
                  <a:lnTo>
                    <a:pt x="5538851" y="0"/>
                  </a:lnTo>
                  <a:lnTo>
                    <a:pt x="0" y="0"/>
                  </a:lnTo>
                  <a:lnTo>
                    <a:pt x="0" y="5057775"/>
                  </a:lnTo>
                  <a:close/>
                </a:path>
              </a:pathLst>
            </a:custGeom>
            <a:ln w="38100">
              <a:solidFill>
                <a:srgbClr val="C00000"/>
              </a:solidFill>
            </a:ln>
          </p:spPr>
          <p:txBody>
            <a:bodyPr wrap="square" lIns="0" tIns="0" rIns="0" bIns="0" rtlCol="0"/>
            <a:lstStyle/>
            <a:p>
              <a:endParaRPr/>
            </a:p>
          </p:txBody>
        </p:sp>
        <p:sp>
          <p:nvSpPr>
            <p:cNvPr id="11" name="object 11"/>
            <p:cNvSpPr/>
            <p:nvPr/>
          </p:nvSpPr>
          <p:spPr>
            <a:xfrm>
              <a:off x="2214499" y="2500249"/>
              <a:ext cx="4215130" cy="285750"/>
            </a:xfrm>
            <a:custGeom>
              <a:avLst/>
              <a:gdLst/>
              <a:ahLst/>
              <a:cxnLst/>
              <a:rect l="l" t="t" r="r" b="b"/>
              <a:pathLst>
                <a:path w="4215130" h="285750">
                  <a:moveTo>
                    <a:pt x="4072001" y="0"/>
                  </a:moveTo>
                  <a:lnTo>
                    <a:pt x="4072001" y="71500"/>
                  </a:lnTo>
                  <a:lnTo>
                    <a:pt x="0" y="71500"/>
                  </a:lnTo>
                  <a:lnTo>
                    <a:pt x="0" y="214375"/>
                  </a:lnTo>
                  <a:lnTo>
                    <a:pt x="4072001" y="214375"/>
                  </a:lnTo>
                  <a:lnTo>
                    <a:pt x="4072001" y="285750"/>
                  </a:lnTo>
                  <a:lnTo>
                    <a:pt x="4214876" y="142875"/>
                  </a:lnTo>
                  <a:lnTo>
                    <a:pt x="4072001" y="0"/>
                  </a:lnTo>
                  <a:close/>
                </a:path>
              </a:pathLst>
            </a:custGeom>
            <a:solidFill>
              <a:srgbClr val="FFFF00"/>
            </a:solidFill>
          </p:spPr>
          <p:txBody>
            <a:bodyPr wrap="square" lIns="0" tIns="0" rIns="0" bIns="0" rtlCol="0"/>
            <a:lstStyle/>
            <a:p>
              <a:endParaRPr/>
            </a:p>
          </p:txBody>
        </p:sp>
        <p:sp>
          <p:nvSpPr>
            <p:cNvPr id="12" name="object 12"/>
            <p:cNvSpPr/>
            <p:nvPr/>
          </p:nvSpPr>
          <p:spPr>
            <a:xfrm>
              <a:off x="2214499" y="2500249"/>
              <a:ext cx="4215130" cy="285750"/>
            </a:xfrm>
            <a:custGeom>
              <a:avLst/>
              <a:gdLst/>
              <a:ahLst/>
              <a:cxnLst/>
              <a:rect l="l" t="t" r="r" b="b"/>
              <a:pathLst>
                <a:path w="4215130" h="285750">
                  <a:moveTo>
                    <a:pt x="0" y="71500"/>
                  </a:moveTo>
                  <a:lnTo>
                    <a:pt x="4072001" y="71500"/>
                  </a:lnTo>
                  <a:lnTo>
                    <a:pt x="4072001" y="0"/>
                  </a:lnTo>
                  <a:lnTo>
                    <a:pt x="4214876" y="142875"/>
                  </a:lnTo>
                  <a:lnTo>
                    <a:pt x="4072001" y="285750"/>
                  </a:lnTo>
                  <a:lnTo>
                    <a:pt x="4072001" y="214375"/>
                  </a:lnTo>
                  <a:lnTo>
                    <a:pt x="0" y="214375"/>
                  </a:lnTo>
                  <a:lnTo>
                    <a:pt x="0" y="71500"/>
                  </a:lnTo>
                  <a:close/>
                </a:path>
              </a:pathLst>
            </a:custGeom>
            <a:ln w="25400">
              <a:solidFill>
                <a:srgbClr val="001F5F"/>
              </a:solidFill>
            </a:ln>
          </p:spPr>
          <p:txBody>
            <a:bodyPr wrap="square" lIns="0" tIns="0" rIns="0" bIns="0" rtlCol="0"/>
            <a:lstStyle/>
            <a:p>
              <a:endParaRPr/>
            </a:p>
          </p:txBody>
        </p:sp>
        <p:sp>
          <p:nvSpPr>
            <p:cNvPr id="13" name="object 13"/>
            <p:cNvSpPr/>
            <p:nvPr/>
          </p:nvSpPr>
          <p:spPr>
            <a:xfrm>
              <a:off x="3714750" y="3714750"/>
              <a:ext cx="2714625" cy="786130"/>
            </a:xfrm>
            <a:custGeom>
              <a:avLst/>
              <a:gdLst/>
              <a:ahLst/>
              <a:cxnLst/>
              <a:rect l="l" t="t" r="r" b="b"/>
              <a:pathLst>
                <a:path w="2714625" h="786129">
                  <a:moveTo>
                    <a:pt x="2321687" y="0"/>
                  </a:moveTo>
                  <a:lnTo>
                    <a:pt x="2321687" y="196469"/>
                  </a:lnTo>
                  <a:lnTo>
                    <a:pt x="0" y="196469"/>
                  </a:lnTo>
                  <a:lnTo>
                    <a:pt x="0" y="589407"/>
                  </a:lnTo>
                  <a:lnTo>
                    <a:pt x="2321687" y="589407"/>
                  </a:lnTo>
                  <a:lnTo>
                    <a:pt x="2321687" y="785876"/>
                  </a:lnTo>
                  <a:lnTo>
                    <a:pt x="2714625" y="392938"/>
                  </a:lnTo>
                  <a:lnTo>
                    <a:pt x="2321687" y="0"/>
                  </a:lnTo>
                  <a:close/>
                </a:path>
              </a:pathLst>
            </a:custGeom>
            <a:solidFill>
              <a:srgbClr val="FFFF00"/>
            </a:solidFill>
          </p:spPr>
          <p:txBody>
            <a:bodyPr wrap="square" lIns="0" tIns="0" rIns="0" bIns="0" rtlCol="0"/>
            <a:lstStyle/>
            <a:p>
              <a:endParaRPr/>
            </a:p>
          </p:txBody>
        </p:sp>
        <p:sp>
          <p:nvSpPr>
            <p:cNvPr id="14" name="object 14"/>
            <p:cNvSpPr/>
            <p:nvPr/>
          </p:nvSpPr>
          <p:spPr>
            <a:xfrm>
              <a:off x="3714750" y="3714750"/>
              <a:ext cx="2714625" cy="786130"/>
            </a:xfrm>
            <a:custGeom>
              <a:avLst/>
              <a:gdLst/>
              <a:ahLst/>
              <a:cxnLst/>
              <a:rect l="l" t="t" r="r" b="b"/>
              <a:pathLst>
                <a:path w="2714625" h="786129">
                  <a:moveTo>
                    <a:pt x="0" y="196469"/>
                  </a:moveTo>
                  <a:lnTo>
                    <a:pt x="2321687" y="196469"/>
                  </a:lnTo>
                  <a:lnTo>
                    <a:pt x="2321687" y="0"/>
                  </a:lnTo>
                  <a:lnTo>
                    <a:pt x="2714625" y="392938"/>
                  </a:lnTo>
                  <a:lnTo>
                    <a:pt x="2321687" y="785876"/>
                  </a:lnTo>
                  <a:lnTo>
                    <a:pt x="2321687" y="589407"/>
                  </a:lnTo>
                  <a:lnTo>
                    <a:pt x="0" y="589407"/>
                  </a:lnTo>
                  <a:lnTo>
                    <a:pt x="0" y="196469"/>
                  </a:lnTo>
                  <a:close/>
                </a:path>
              </a:pathLst>
            </a:custGeom>
            <a:ln w="25400">
              <a:solidFill>
                <a:srgbClr val="00AF50"/>
              </a:solidFill>
            </a:ln>
          </p:spPr>
          <p:txBody>
            <a:bodyPr wrap="square" lIns="0" tIns="0" rIns="0" bIns="0" rtlCol="0"/>
            <a:lstStyle/>
            <a:p>
              <a:endParaRPr/>
            </a:p>
          </p:txBody>
        </p:sp>
        <p:sp>
          <p:nvSpPr>
            <p:cNvPr id="15" name="object 15"/>
            <p:cNvSpPr/>
            <p:nvPr/>
          </p:nvSpPr>
          <p:spPr>
            <a:xfrm>
              <a:off x="2214499" y="5715012"/>
              <a:ext cx="4215130" cy="214629"/>
            </a:xfrm>
            <a:custGeom>
              <a:avLst/>
              <a:gdLst/>
              <a:ahLst/>
              <a:cxnLst/>
              <a:rect l="l" t="t" r="r" b="b"/>
              <a:pathLst>
                <a:path w="4215130" h="214629">
                  <a:moveTo>
                    <a:pt x="4107688" y="0"/>
                  </a:moveTo>
                  <a:lnTo>
                    <a:pt x="4107688" y="53581"/>
                  </a:lnTo>
                  <a:lnTo>
                    <a:pt x="0" y="53581"/>
                  </a:lnTo>
                  <a:lnTo>
                    <a:pt x="0" y="160743"/>
                  </a:lnTo>
                  <a:lnTo>
                    <a:pt x="4107688" y="160743"/>
                  </a:lnTo>
                  <a:lnTo>
                    <a:pt x="4107688" y="214312"/>
                  </a:lnTo>
                  <a:lnTo>
                    <a:pt x="4214876" y="107162"/>
                  </a:lnTo>
                  <a:lnTo>
                    <a:pt x="4107688" y="0"/>
                  </a:lnTo>
                  <a:close/>
                </a:path>
              </a:pathLst>
            </a:custGeom>
            <a:solidFill>
              <a:srgbClr val="FFFF00"/>
            </a:solidFill>
          </p:spPr>
          <p:txBody>
            <a:bodyPr wrap="square" lIns="0" tIns="0" rIns="0" bIns="0" rtlCol="0"/>
            <a:lstStyle/>
            <a:p>
              <a:endParaRPr/>
            </a:p>
          </p:txBody>
        </p:sp>
        <p:sp>
          <p:nvSpPr>
            <p:cNvPr id="16" name="object 16"/>
            <p:cNvSpPr/>
            <p:nvPr/>
          </p:nvSpPr>
          <p:spPr>
            <a:xfrm>
              <a:off x="2214499" y="5715012"/>
              <a:ext cx="4215130" cy="214629"/>
            </a:xfrm>
            <a:custGeom>
              <a:avLst/>
              <a:gdLst/>
              <a:ahLst/>
              <a:cxnLst/>
              <a:rect l="l" t="t" r="r" b="b"/>
              <a:pathLst>
                <a:path w="4215130" h="214629">
                  <a:moveTo>
                    <a:pt x="0" y="53581"/>
                  </a:moveTo>
                  <a:lnTo>
                    <a:pt x="4107688" y="53581"/>
                  </a:lnTo>
                  <a:lnTo>
                    <a:pt x="4107688" y="0"/>
                  </a:lnTo>
                  <a:lnTo>
                    <a:pt x="4214876" y="107162"/>
                  </a:lnTo>
                  <a:lnTo>
                    <a:pt x="4107688" y="214312"/>
                  </a:lnTo>
                  <a:lnTo>
                    <a:pt x="4107688" y="160743"/>
                  </a:lnTo>
                  <a:lnTo>
                    <a:pt x="0" y="160743"/>
                  </a:lnTo>
                  <a:lnTo>
                    <a:pt x="0" y="53581"/>
                  </a:lnTo>
                  <a:close/>
                </a:path>
              </a:pathLst>
            </a:custGeom>
            <a:ln w="25400">
              <a:solidFill>
                <a:srgbClr val="FF0000"/>
              </a:solidFill>
            </a:ln>
          </p:spPr>
          <p:txBody>
            <a:bodyPr wrap="square" lIns="0" tIns="0" rIns="0" bIns="0" rtlCol="0"/>
            <a:lstStyle/>
            <a:p>
              <a:endParaRPr/>
            </a:p>
          </p:txBody>
        </p:sp>
        <p:sp>
          <p:nvSpPr>
            <p:cNvPr id="17" name="object 17"/>
            <p:cNvSpPr/>
            <p:nvPr/>
          </p:nvSpPr>
          <p:spPr>
            <a:xfrm>
              <a:off x="2214499" y="6215075"/>
              <a:ext cx="4215130" cy="214629"/>
            </a:xfrm>
            <a:custGeom>
              <a:avLst/>
              <a:gdLst/>
              <a:ahLst/>
              <a:cxnLst/>
              <a:rect l="l" t="t" r="r" b="b"/>
              <a:pathLst>
                <a:path w="4215130" h="214629">
                  <a:moveTo>
                    <a:pt x="4107688" y="0"/>
                  </a:moveTo>
                  <a:lnTo>
                    <a:pt x="4107688" y="53581"/>
                  </a:lnTo>
                  <a:lnTo>
                    <a:pt x="0" y="53581"/>
                  </a:lnTo>
                  <a:lnTo>
                    <a:pt x="0" y="160743"/>
                  </a:lnTo>
                  <a:lnTo>
                    <a:pt x="4107688" y="160743"/>
                  </a:lnTo>
                  <a:lnTo>
                    <a:pt x="4107688" y="214325"/>
                  </a:lnTo>
                  <a:lnTo>
                    <a:pt x="4214876" y="107162"/>
                  </a:lnTo>
                  <a:lnTo>
                    <a:pt x="4107688" y="0"/>
                  </a:lnTo>
                  <a:close/>
                </a:path>
              </a:pathLst>
            </a:custGeom>
            <a:solidFill>
              <a:srgbClr val="FFFF00"/>
            </a:solidFill>
          </p:spPr>
          <p:txBody>
            <a:bodyPr wrap="square" lIns="0" tIns="0" rIns="0" bIns="0" rtlCol="0"/>
            <a:lstStyle/>
            <a:p>
              <a:endParaRPr/>
            </a:p>
          </p:txBody>
        </p:sp>
        <p:sp>
          <p:nvSpPr>
            <p:cNvPr id="18" name="object 18"/>
            <p:cNvSpPr/>
            <p:nvPr/>
          </p:nvSpPr>
          <p:spPr>
            <a:xfrm>
              <a:off x="2214499" y="6215075"/>
              <a:ext cx="4215130" cy="214629"/>
            </a:xfrm>
            <a:custGeom>
              <a:avLst/>
              <a:gdLst/>
              <a:ahLst/>
              <a:cxnLst/>
              <a:rect l="l" t="t" r="r" b="b"/>
              <a:pathLst>
                <a:path w="4215130" h="214629">
                  <a:moveTo>
                    <a:pt x="0" y="53581"/>
                  </a:moveTo>
                  <a:lnTo>
                    <a:pt x="4107688" y="53581"/>
                  </a:lnTo>
                  <a:lnTo>
                    <a:pt x="4107688" y="0"/>
                  </a:lnTo>
                  <a:lnTo>
                    <a:pt x="4214876" y="107162"/>
                  </a:lnTo>
                  <a:lnTo>
                    <a:pt x="4107688" y="214325"/>
                  </a:lnTo>
                  <a:lnTo>
                    <a:pt x="4107688" y="160743"/>
                  </a:lnTo>
                  <a:lnTo>
                    <a:pt x="0" y="160743"/>
                  </a:lnTo>
                  <a:lnTo>
                    <a:pt x="0" y="53581"/>
                  </a:lnTo>
                  <a:close/>
                </a:path>
              </a:pathLst>
            </a:custGeom>
            <a:ln w="25400">
              <a:solidFill>
                <a:srgbClr val="FF0000"/>
              </a:solidFill>
            </a:ln>
          </p:spPr>
          <p:txBody>
            <a:bodyPr wrap="square" lIns="0" tIns="0" rIns="0" bIns="0" rtlCol="0"/>
            <a:lstStyle/>
            <a:p>
              <a:endParaRPr/>
            </a:p>
          </p:txBody>
        </p:sp>
      </p:grpSp>
      <p:sp>
        <p:nvSpPr>
          <p:cNvPr id="19" name="object 19"/>
          <p:cNvSpPr txBox="1"/>
          <p:nvPr/>
        </p:nvSpPr>
        <p:spPr>
          <a:xfrm>
            <a:off x="6429375" y="3571837"/>
            <a:ext cx="2643505" cy="1016000"/>
          </a:xfrm>
          <a:prstGeom prst="rect">
            <a:avLst/>
          </a:prstGeom>
          <a:solidFill>
            <a:srgbClr val="FFFF00"/>
          </a:solidFill>
          <a:ln w="9525">
            <a:solidFill>
              <a:srgbClr val="00AF50"/>
            </a:solidFill>
          </a:ln>
        </p:spPr>
        <p:txBody>
          <a:bodyPr vert="horz" wrap="square" lIns="0" tIns="30480" rIns="0" bIns="0" rtlCol="0">
            <a:spAutoFit/>
          </a:bodyPr>
          <a:lstStyle/>
          <a:p>
            <a:pPr marL="243840" marR="235585" algn="ctr">
              <a:lnSpc>
                <a:spcPct val="100000"/>
              </a:lnSpc>
              <a:spcBef>
                <a:spcPts val="240"/>
              </a:spcBef>
            </a:pPr>
            <a:r>
              <a:rPr sz="2000" b="1" spc="-10" dirty="0">
                <a:solidFill>
                  <a:srgbClr val="00AF50"/>
                </a:solidFill>
                <a:latin typeface="Calibri"/>
                <a:cs typeface="Calibri"/>
              </a:rPr>
              <a:t>Here, </a:t>
            </a:r>
            <a:r>
              <a:rPr sz="2000" b="1" spc="-5" dirty="0">
                <a:solidFill>
                  <a:srgbClr val="00AF50"/>
                </a:solidFill>
                <a:latin typeface="Calibri"/>
                <a:cs typeface="Calibri"/>
              </a:rPr>
              <a:t>Changes </a:t>
            </a:r>
            <a:r>
              <a:rPr sz="2000" b="1" spc="-10" dirty="0">
                <a:solidFill>
                  <a:srgbClr val="00AF50"/>
                </a:solidFill>
                <a:latin typeface="Calibri"/>
                <a:cs typeface="Calibri"/>
              </a:rPr>
              <a:t>are </a:t>
            </a:r>
            <a:r>
              <a:rPr sz="2000" b="1" spc="-5" dirty="0">
                <a:solidFill>
                  <a:srgbClr val="00AF50"/>
                </a:solidFill>
                <a:latin typeface="Calibri"/>
                <a:cs typeface="Calibri"/>
              </a:rPr>
              <a:t> </a:t>
            </a:r>
            <a:r>
              <a:rPr sz="2000" b="1" dirty="0">
                <a:solidFill>
                  <a:srgbClr val="00AF50"/>
                </a:solidFill>
                <a:latin typeface="Calibri"/>
                <a:cs typeface="Calibri"/>
              </a:rPr>
              <a:t>done</a:t>
            </a:r>
            <a:r>
              <a:rPr sz="2000" b="1" spc="-30" dirty="0">
                <a:solidFill>
                  <a:srgbClr val="00AF50"/>
                </a:solidFill>
                <a:latin typeface="Calibri"/>
                <a:cs typeface="Calibri"/>
              </a:rPr>
              <a:t> </a:t>
            </a:r>
            <a:r>
              <a:rPr sz="2000" b="1" dirty="0">
                <a:solidFill>
                  <a:srgbClr val="00AF50"/>
                </a:solidFill>
                <a:latin typeface="Calibri"/>
                <a:cs typeface="Calibri"/>
              </a:rPr>
              <a:t>in</a:t>
            </a:r>
            <a:r>
              <a:rPr sz="2000" b="1" spc="-35" dirty="0">
                <a:solidFill>
                  <a:srgbClr val="00AF50"/>
                </a:solidFill>
                <a:latin typeface="Calibri"/>
                <a:cs typeface="Calibri"/>
              </a:rPr>
              <a:t> </a:t>
            </a:r>
            <a:r>
              <a:rPr sz="2000" b="1" spc="-5" dirty="0">
                <a:solidFill>
                  <a:srgbClr val="00AF50"/>
                </a:solidFill>
                <a:latin typeface="Calibri"/>
                <a:cs typeface="Calibri"/>
              </a:rPr>
              <a:t>Dictionary</a:t>
            </a:r>
            <a:r>
              <a:rPr sz="2000" b="1" spc="-40" dirty="0">
                <a:solidFill>
                  <a:srgbClr val="00AF50"/>
                </a:solidFill>
                <a:latin typeface="Calibri"/>
                <a:cs typeface="Calibri"/>
              </a:rPr>
              <a:t> </a:t>
            </a:r>
            <a:r>
              <a:rPr sz="2000" b="1" dirty="0">
                <a:solidFill>
                  <a:srgbClr val="00AF50"/>
                </a:solidFill>
                <a:latin typeface="Calibri"/>
                <a:cs typeface="Calibri"/>
              </a:rPr>
              <a:t>D </a:t>
            </a:r>
            <a:r>
              <a:rPr sz="2000" b="1" spc="-434" dirty="0">
                <a:solidFill>
                  <a:srgbClr val="00AF50"/>
                </a:solidFill>
                <a:latin typeface="Calibri"/>
                <a:cs typeface="Calibri"/>
              </a:rPr>
              <a:t> </a:t>
            </a:r>
            <a:r>
              <a:rPr sz="2000" b="1" spc="-25" dirty="0">
                <a:solidFill>
                  <a:srgbClr val="00AF50"/>
                </a:solidFill>
                <a:latin typeface="Calibri"/>
                <a:cs typeface="Calibri"/>
              </a:rPr>
              <a:t>only.</a:t>
            </a:r>
            <a:endParaRPr sz="2000">
              <a:latin typeface="Calibri"/>
              <a:cs typeface="Calibri"/>
            </a:endParaRPr>
          </a:p>
        </p:txBody>
      </p:sp>
      <p:grpSp>
        <p:nvGrpSpPr>
          <p:cNvPr id="20" name="object 20"/>
          <p:cNvGrpSpPr/>
          <p:nvPr/>
        </p:nvGrpSpPr>
        <p:grpSpPr>
          <a:xfrm>
            <a:off x="3273425" y="4630801"/>
            <a:ext cx="4954905" cy="1025525"/>
            <a:chOff x="3273425" y="4630801"/>
            <a:chExt cx="4954905" cy="1025525"/>
          </a:xfrm>
        </p:grpSpPr>
        <p:sp>
          <p:nvSpPr>
            <p:cNvPr id="21" name="object 21"/>
            <p:cNvSpPr/>
            <p:nvPr/>
          </p:nvSpPr>
          <p:spPr>
            <a:xfrm>
              <a:off x="3286125" y="4643501"/>
              <a:ext cx="4929505" cy="1000125"/>
            </a:xfrm>
            <a:custGeom>
              <a:avLst/>
              <a:gdLst/>
              <a:ahLst/>
              <a:cxnLst/>
              <a:rect l="l" t="t" r="r" b="b"/>
              <a:pathLst>
                <a:path w="4929505" h="1000125">
                  <a:moveTo>
                    <a:pt x="4655566" y="0"/>
                  </a:moveTo>
                  <a:lnTo>
                    <a:pt x="4381881" y="197485"/>
                  </a:lnTo>
                  <a:lnTo>
                    <a:pt x="4583049" y="197485"/>
                  </a:lnTo>
                  <a:lnTo>
                    <a:pt x="4583049" y="854964"/>
                  </a:lnTo>
                  <a:lnTo>
                    <a:pt x="0" y="854964"/>
                  </a:lnTo>
                  <a:lnTo>
                    <a:pt x="0" y="1000074"/>
                  </a:lnTo>
                  <a:lnTo>
                    <a:pt x="4728083" y="1000074"/>
                  </a:lnTo>
                  <a:lnTo>
                    <a:pt x="4728083" y="197485"/>
                  </a:lnTo>
                  <a:lnTo>
                    <a:pt x="4929251" y="197485"/>
                  </a:lnTo>
                  <a:lnTo>
                    <a:pt x="4655566" y="0"/>
                  </a:lnTo>
                  <a:close/>
                </a:path>
              </a:pathLst>
            </a:custGeom>
            <a:solidFill>
              <a:srgbClr val="FFFF00"/>
            </a:solidFill>
          </p:spPr>
          <p:txBody>
            <a:bodyPr wrap="square" lIns="0" tIns="0" rIns="0" bIns="0" rtlCol="0"/>
            <a:lstStyle/>
            <a:p>
              <a:endParaRPr/>
            </a:p>
          </p:txBody>
        </p:sp>
        <p:sp>
          <p:nvSpPr>
            <p:cNvPr id="22" name="object 22"/>
            <p:cNvSpPr/>
            <p:nvPr/>
          </p:nvSpPr>
          <p:spPr>
            <a:xfrm>
              <a:off x="3286125" y="4643501"/>
              <a:ext cx="4929505" cy="1000125"/>
            </a:xfrm>
            <a:custGeom>
              <a:avLst/>
              <a:gdLst/>
              <a:ahLst/>
              <a:cxnLst/>
              <a:rect l="l" t="t" r="r" b="b"/>
              <a:pathLst>
                <a:path w="4929505" h="1000125">
                  <a:moveTo>
                    <a:pt x="0" y="854964"/>
                  </a:moveTo>
                  <a:lnTo>
                    <a:pt x="4583049" y="854964"/>
                  </a:lnTo>
                  <a:lnTo>
                    <a:pt x="4583049" y="197485"/>
                  </a:lnTo>
                  <a:lnTo>
                    <a:pt x="4381881" y="197485"/>
                  </a:lnTo>
                  <a:lnTo>
                    <a:pt x="4655566" y="0"/>
                  </a:lnTo>
                  <a:lnTo>
                    <a:pt x="4929251" y="197485"/>
                  </a:lnTo>
                  <a:lnTo>
                    <a:pt x="4728083" y="197485"/>
                  </a:lnTo>
                  <a:lnTo>
                    <a:pt x="4728083" y="1000074"/>
                  </a:lnTo>
                  <a:lnTo>
                    <a:pt x="0" y="1000074"/>
                  </a:lnTo>
                  <a:lnTo>
                    <a:pt x="0" y="854964"/>
                  </a:lnTo>
                  <a:close/>
                </a:path>
              </a:pathLst>
            </a:custGeom>
            <a:ln w="25400">
              <a:solidFill>
                <a:srgbClr val="00AF50"/>
              </a:solidFill>
            </a:ln>
          </p:spPr>
          <p:txBody>
            <a:bodyPr wrap="square" lIns="0" tIns="0" rIns="0" bIns="0" rtlCol="0"/>
            <a:lstStyle/>
            <a:p>
              <a:endParaRPr/>
            </a:p>
          </p:txBody>
        </p:sp>
      </p:grpSp>
      <p:sp>
        <p:nvSpPr>
          <p:cNvPr id="23" name="object 23"/>
          <p:cNvSpPr txBox="1"/>
          <p:nvPr/>
        </p:nvSpPr>
        <p:spPr>
          <a:xfrm>
            <a:off x="6429375" y="2071738"/>
            <a:ext cx="2643505" cy="1262380"/>
          </a:xfrm>
          <a:prstGeom prst="rect">
            <a:avLst/>
          </a:prstGeom>
          <a:solidFill>
            <a:srgbClr val="FFFF00"/>
          </a:solidFill>
          <a:ln w="9525">
            <a:solidFill>
              <a:srgbClr val="001F5F"/>
            </a:solidFill>
          </a:ln>
        </p:spPr>
        <p:txBody>
          <a:bodyPr vert="horz" wrap="square" lIns="0" tIns="30480" rIns="0" bIns="0" rtlCol="0">
            <a:spAutoFit/>
          </a:bodyPr>
          <a:lstStyle/>
          <a:p>
            <a:pPr marL="155575" marR="145415" indent="635" algn="ctr">
              <a:lnSpc>
                <a:spcPct val="100000"/>
              </a:lnSpc>
              <a:spcBef>
                <a:spcPts val="240"/>
              </a:spcBef>
            </a:pPr>
            <a:r>
              <a:rPr sz="1900" b="1" spc="-10" dirty="0">
                <a:solidFill>
                  <a:srgbClr val="001F5F"/>
                </a:solidFill>
                <a:latin typeface="Calibri"/>
                <a:cs typeface="Calibri"/>
              </a:rPr>
              <a:t>Here,</a:t>
            </a:r>
            <a:r>
              <a:rPr sz="1900" b="1" spc="-5" dirty="0">
                <a:solidFill>
                  <a:srgbClr val="001F5F"/>
                </a:solidFill>
                <a:latin typeface="Calibri"/>
                <a:cs typeface="Calibri"/>
              </a:rPr>
              <a:t> values of </a:t>
            </a:r>
            <a:r>
              <a:rPr sz="1900" b="1" dirty="0">
                <a:solidFill>
                  <a:srgbClr val="001F5F"/>
                </a:solidFill>
                <a:latin typeface="Calibri"/>
                <a:cs typeface="Calibri"/>
              </a:rPr>
              <a:t> </a:t>
            </a:r>
            <a:r>
              <a:rPr sz="1900" b="1" spc="-5" dirty="0">
                <a:solidFill>
                  <a:srgbClr val="001F5F"/>
                </a:solidFill>
                <a:latin typeface="Calibri"/>
                <a:cs typeface="Calibri"/>
              </a:rPr>
              <a:t>Dictionary D</a:t>
            </a:r>
            <a:r>
              <a:rPr sz="1900" b="1" dirty="0">
                <a:solidFill>
                  <a:srgbClr val="001F5F"/>
                </a:solidFill>
                <a:latin typeface="Calibri"/>
                <a:cs typeface="Calibri"/>
              </a:rPr>
              <a:t> </a:t>
            </a:r>
            <a:r>
              <a:rPr sz="1900" b="1" spc="-15" dirty="0">
                <a:solidFill>
                  <a:srgbClr val="001F5F"/>
                </a:solidFill>
                <a:latin typeface="Calibri"/>
                <a:cs typeface="Calibri"/>
              </a:rPr>
              <a:t>are </a:t>
            </a:r>
            <a:r>
              <a:rPr sz="1900" b="1" spc="-10" dirty="0">
                <a:solidFill>
                  <a:srgbClr val="001F5F"/>
                </a:solidFill>
                <a:latin typeface="Calibri"/>
                <a:cs typeface="Calibri"/>
              </a:rPr>
              <a:t> </a:t>
            </a:r>
            <a:r>
              <a:rPr sz="1900" b="1" spc="-5" dirty="0">
                <a:solidFill>
                  <a:srgbClr val="001F5F"/>
                </a:solidFill>
                <a:latin typeface="Calibri"/>
                <a:cs typeface="Calibri"/>
              </a:rPr>
              <a:t>assigned</a:t>
            </a:r>
            <a:r>
              <a:rPr sz="1900" b="1" dirty="0">
                <a:solidFill>
                  <a:srgbClr val="001F5F"/>
                </a:solidFill>
                <a:latin typeface="Calibri"/>
                <a:cs typeface="Calibri"/>
              </a:rPr>
              <a:t> </a:t>
            </a:r>
            <a:r>
              <a:rPr sz="1900" b="1" spc="-15" dirty="0">
                <a:solidFill>
                  <a:srgbClr val="001F5F"/>
                </a:solidFill>
                <a:latin typeface="Calibri"/>
                <a:cs typeface="Calibri"/>
              </a:rPr>
              <a:t>to</a:t>
            </a:r>
            <a:r>
              <a:rPr sz="1900" b="1" spc="5" dirty="0">
                <a:solidFill>
                  <a:srgbClr val="001F5F"/>
                </a:solidFill>
                <a:latin typeface="Calibri"/>
                <a:cs typeface="Calibri"/>
              </a:rPr>
              <a:t> </a:t>
            </a:r>
            <a:r>
              <a:rPr sz="1900" b="1" spc="-5" dirty="0">
                <a:solidFill>
                  <a:srgbClr val="001F5F"/>
                </a:solidFill>
                <a:latin typeface="Calibri"/>
                <a:cs typeface="Calibri"/>
              </a:rPr>
              <a:t>a</a:t>
            </a:r>
            <a:r>
              <a:rPr sz="1900" b="1" spc="-20" dirty="0">
                <a:solidFill>
                  <a:srgbClr val="001F5F"/>
                </a:solidFill>
                <a:latin typeface="Calibri"/>
                <a:cs typeface="Calibri"/>
              </a:rPr>
              <a:t> </a:t>
            </a:r>
            <a:r>
              <a:rPr sz="1900" b="1" spc="-5" dirty="0">
                <a:solidFill>
                  <a:srgbClr val="001F5F"/>
                </a:solidFill>
                <a:latin typeface="Calibri"/>
                <a:cs typeface="Calibri"/>
              </a:rPr>
              <a:t>new</a:t>
            </a:r>
            <a:r>
              <a:rPr sz="1900" b="1" spc="-10" dirty="0">
                <a:solidFill>
                  <a:srgbClr val="001F5F"/>
                </a:solidFill>
                <a:latin typeface="Calibri"/>
                <a:cs typeface="Calibri"/>
              </a:rPr>
              <a:t> </a:t>
            </a:r>
            <a:r>
              <a:rPr sz="1900" b="1" spc="-5" dirty="0">
                <a:solidFill>
                  <a:srgbClr val="001F5F"/>
                </a:solidFill>
                <a:latin typeface="Calibri"/>
                <a:cs typeface="Calibri"/>
              </a:rPr>
              <a:t>label </a:t>
            </a:r>
            <a:r>
              <a:rPr sz="1900" b="1" spc="-415" dirty="0">
                <a:solidFill>
                  <a:srgbClr val="001F5F"/>
                </a:solidFill>
                <a:latin typeface="Calibri"/>
                <a:cs typeface="Calibri"/>
              </a:rPr>
              <a:t> </a:t>
            </a:r>
            <a:r>
              <a:rPr sz="1900" b="1" spc="-5" dirty="0">
                <a:solidFill>
                  <a:srgbClr val="001F5F"/>
                </a:solidFill>
                <a:latin typeface="Calibri"/>
                <a:cs typeface="Calibri"/>
              </a:rPr>
              <a:t>T</a:t>
            </a:r>
            <a:r>
              <a:rPr sz="1900" b="1" spc="-10" dirty="0">
                <a:solidFill>
                  <a:srgbClr val="001F5F"/>
                </a:solidFill>
                <a:latin typeface="Calibri"/>
                <a:cs typeface="Calibri"/>
              </a:rPr>
              <a:t> </a:t>
            </a:r>
            <a:r>
              <a:rPr sz="1900" b="1" spc="-5" dirty="0">
                <a:solidFill>
                  <a:srgbClr val="001F5F"/>
                </a:solidFill>
                <a:latin typeface="Calibri"/>
                <a:cs typeface="Calibri"/>
              </a:rPr>
              <a:t>(Dictionary)</a:t>
            </a:r>
            <a:endParaRPr sz="1900">
              <a:latin typeface="Calibri"/>
              <a:cs typeface="Calibri"/>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14271" y="-63"/>
          <a:ext cx="9077958" cy="6810081"/>
        </p:xfrm>
        <a:graphic>
          <a:graphicData uri="http://schemas.openxmlformats.org/drawingml/2006/table">
            <a:tbl>
              <a:tblPr firstRow="1" bandRow="1">
                <a:tableStyleId>{2D5ABB26-0587-4C30-8999-92F81FD0307C}</a:tableStyleId>
              </a:tblPr>
              <a:tblGrid>
                <a:gridCol w="3629025"/>
                <a:gridCol w="909954"/>
                <a:gridCol w="214629"/>
                <a:gridCol w="981075"/>
                <a:gridCol w="3343275"/>
              </a:tblGrid>
              <a:tr h="500100">
                <a:tc gridSpan="5">
                  <a:txBody>
                    <a:bodyPr/>
                    <a:lstStyle/>
                    <a:p>
                      <a:pPr marL="1270" algn="ctr">
                        <a:lnSpc>
                          <a:spcPts val="3690"/>
                        </a:lnSpc>
                      </a:pPr>
                      <a:r>
                        <a:rPr sz="3200" b="1" u="heavy" dirty="0">
                          <a:solidFill>
                            <a:srgbClr val="FFC000"/>
                          </a:solidFill>
                          <a:uFill>
                            <a:solidFill>
                              <a:srgbClr val="FFC000"/>
                            </a:solidFill>
                          </a:uFill>
                          <a:latin typeface="Calibri"/>
                          <a:cs typeface="Calibri"/>
                        </a:rPr>
                        <a:t>FUNCTIONS IN</a:t>
                      </a:r>
                      <a:r>
                        <a:rPr sz="3200" b="1" u="heavy" spc="5" dirty="0">
                          <a:solidFill>
                            <a:srgbClr val="FFC000"/>
                          </a:solidFill>
                          <a:uFill>
                            <a:solidFill>
                              <a:srgbClr val="FFC000"/>
                            </a:solidFill>
                          </a:uFill>
                          <a:latin typeface="Calibri"/>
                          <a:cs typeface="Calibri"/>
                        </a:rPr>
                        <a:t> </a:t>
                      </a:r>
                      <a:r>
                        <a:rPr sz="3200" b="1" u="heavy" spc="-30" dirty="0">
                          <a:solidFill>
                            <a:srgbClr val="FFC000"/>
                          </a:solidFill>
                          <a:uFill>
                            <a:solidFill>
                              <a:srgbClr val="FFC000"/>
                            </a:solidFill>
                          </a:uFill>
                          <a:latin typeface="Calibri"/>
                          <a:cs typeface="Calibri"/>
                        </a:rPr>
                        <a:t>DICTIONARY:</a:t>
                      </a:r>
                      <a:r>
                        <a:rPr sz="3200" b="1" u="heavy" spc="-5" dirty="0">
                          <a:solidFill>
                            <a:srgbClr val="FFC000"/>
                          </a:solidFill>
                          <a:uFill>
                            <a:solidFill>
                              <a:srgbClr val="FFC000"/>
                            </a:solidFill>
                          </a:uFill>
                          <a:latin typeface="Calibri"/>
                          <a:cs typeface="Calibri"/>
                        </a:rPr>
                        <a:t> </a:t>
                      </a:r>
                      <a:r>
                        <a:rPr sz="3200" b="1" u="heavy" spc="-10" dirty="0">
                          <a:solidFill>
                            <a:srgbClr val="FFFF00"/>
                          </a:solidFill>
                          <a:uFill>
                            <a:solidFill>
                              <a:srgbClr val="FFC000"/>
                            </a:solidFill>
                          </a:uFill>
                          <a:latin typeface="Calibri"/>
                          <a:cs typeface="Calibri"/>
                        </a:rPr>
                        <a:t>copy()</a:t>
                      </a:r>
                      <a:r>
                        <a:rPr sz="3200" b="1" spc="-10" dirty="0">
                          <a:solidFill>
                            <a:srgbClr val="FFFF00"/>
                          </a:solidFill>
                          <a:latin typeface="Calibri"/>
                          <a:cs typeface="Calibri"/>
                        </a:rPr>
                        <a:t> </a:t>
                      </a:r>
                      <a:r>
                        <a:rPr sz="2400" b="1" u="heavy" spc="-15" dirty="0">
                          <a:solidFill>
                            <a:srgbClr val="FFC000"/>
                          </a:solidFill>
                          <a:uFill>
                            <a:solidFill>
                              <a:srgbClr val="FFC000"/>
                            </a:solidFill>
                          </a:uFill>
                          <a:latin typeface="Calibri"/>
                          <a:cs typeface="Calibri"/>
                        </a:rPr>
                        <a:t>contd.</a:t>
                      </a:r>
                      <a:endParaRPr sz="2400">
                        <a:latin typeface="Calibri"/>
                        <a:cs typeface="Calibri"/>
                      </a:endParaRPr>
                    </a:p>
                  </a:txBody>
                  <a:tcPr marL="0" marR="0" marT="0" marB="0">
                    <a:lnB w="9525">
                      <a:solidFill>
                        <a:srgbClr val="000000"/>
                      </a:solidFill>
                      <a:prstDash val="solid"/>
                    </a:lnB>
                    <a:solidFill>
                      <a:srgbClr val="252525"/>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r h="1142961">
                <a:tc gridSpan="5">
                  <a:txBody>
                    <a:bodyPr/>
                    <a:lstStyle/>
                    <a:p>
                      <a:pPr marL="57785">
                        <a:lnSpc>
                          <a:spcPct val="100000"/>
                        </a:lnSpc>
                        <a:spcBef>
                          <a:spcPts val="229"/>
                        </a:spcBef>
                        <a:tabLst>
                          <a:tab pos="514984" algn="l"/>
                        </a:tabLst>
                      </a:pPr>
                      <a:r>
                        <a:rPr sz="2000" b="1" dirty="0">
                          <a:solidFill>
                            <a:srgbClr val="FF0000"/>
                          </a:solidFill>
                          <a:latin typeface="Calibri"/>
                          <a:cs typeface="Calibri"/>
                        </a:rPr>
                        <a:t>2.	</a:t>
                      </a:r>
                      <a:r>
                        <a:rPr sz="2000" b="1" u="heavy" dirty="0">
                          <a:solidFill>
                            <a:srgbClr val="FF0000"/>
                          </a:solidFill>
                          <a:uFill>
                            <a:solidFill>
                              <a:srgbClr val="FF0000"/>
                            </a:solidFill>
                          </a:uFill>
                          <a:latin typeface="Calibri"/>
                          <a:cs typeface="Calibri"/>
                        </a:rPr>
                        <a:t>Using</a:t>
                      </a:r>
                      <a:r>
                        <a:rPr sz="2000" b="1" u="heavy" spc="-40" dirty="0">
                          <a:solidFill>
                            <a:srgbClr val="FF0000"/>
                          </a:solidFill>
                          <a:uFill>
                            <a:solidFill>
                              <a:srgbClr val="FF0000"/>
                            </a:solidFill>
                          </a:uFill>
                          <a:latin typeface="Calibri"/>
                          <a:cs typeface="Calibri"/>
                        </a:rPr>
                        <a:t> </a:t>
                      </a:r>
                      <a:r>
                        <a:rPr sz="2000" b="1" u="heavy" spc="-5" dirty="0">
                          <a:solidFill>
                            <a:srgbClr val="FF0000"/>
                          </a:solidFill>
                          <a:uFill>
                            <a:solidFill>
                              <a:srgbClr val="FF0000"/>
                            </a:solidFill>
                          </a:uFill>
                          <a:latin typeface="Calibri"/>
                          <a:cs typeface="Calibri"/>
                        </a:rPr>
                        <a:t>copy()</a:t>
                      </a:r>
                      <a:r>
                        <a:rPr sz="2000" b="1" u="heavy" spc="-30" dirty="0">
                          <a:solidFill>
                            <a:srgbClr val="FF0000"/>
                          </a:solidFill>
                          <a:uFill>
                            <a:solidFill>
                              <a:srgbClr val="FF0000"/>
                            </a:solidFill>
                          </a:uFill>
                          <a:latin typeface="Calibri"/>
                          <a:cs typeface="Calibri"/>
                        </a:rPr>
                        <a:t> </a:t>
                      </a:r>
                      <a:r>
                        <a:rPr sz="2000" b="1" u="heavy" spc="-5" dirty="0">
                          <a:solidFill>
                            <a:srgbClr val="FF0000"/>
                          </a:solidFill>
                          <a:uFill>
                            <a:solidFill>
                              <a:srgbClr val="FF0000"/>
                            </a:solidFill>
                          </a:uFill>
                          <a:latin typeface="Calibri"/>
                          <a:cs typeface="Calibri"/>
                        </a:rPr>
                        <a:t>method</a:t>
                      </a:r>
                      <a:endParaRPr sz="2000">
                        <a:latin typeface="Calibri"/>
                        <a:cs typeface="Calibri"/>
                      </a:endParaRPr>
                    </a:p>
                    <a:p>
                      <a:pPr marL="514984" marR="173355">
                        <a:lnSpc>
                          <a:spcPct val="100000"/>
                        </a:lnSpc>
                      </a:pPr>
                      <a:r>
                        <a:rPr sz="1800" b="1" dirty="0">
                          <a:latin typeface="Calibri"/>
                          <a:cs typeface="Calibri"/>
                        </a:rPr>
                        <a:t>a</a:t>
                      </a:r>
                      <a:r>
                        <a:rPr sz="1800" b="1" spc="-5" dirty="0">
                          <a:latin typeface="Calibri"/>
                          <a:cs typeface="Calibri"/>
                        </a:rPr>
                        <a:t> copy</a:t>
                      </a:r>
                      <a:r>
                        <a:rPr sz="1800" b="1" spc="-15" dirty="0">
                          <a:latin typeface="Calibri"/>
                          <a:cs typeface="Calibri"/>
                        </a:rPr>
                        <a:t> </a:t>
                      </a:r>
                      <a:r>
                        <a:rPr sz="1800" b="1" dirty="0">
                          <a:latin typeface="Calibri"/>
                          <a:cs typeface="Calibri"/>
                        </a:rPr>
                        <a:t>of</a:t>
                      </a:r>
                      <a:r>
                        <a:rPr sz="1800" b="1" spc="-5" dirty="0">
                          <a:latin typeface="Calibri"/>
                          <a:cs typeface="Calibri"/>
                        </a:rPr>
                        <a:t> </a:t>
                      </a:r>
                      <a:r>
                        <a:rPr sz="1800" b="1" spc="-20" dirty="0">
                          <a:latin typeface="Calibri"/>
                          <a:cs typeface="Calibri"/>
                        </a:rPr>
                        <a:t>keys</a:t>
                      </a:r>
                      <a:r>
                        <a:rPr sz="1800" b="1" spc="-25" dirty="0">
                          <a:latin typeface="Calibri"/>
                          <a:cs typeface="Calibri"/>
                        </a:rPr>
                        <a:t> </a:t>
                      </a:r>
                      <a:r>
                        <a:rPr sz="1800" b="1" dirty="0">
                          <a:latin typeface="Calibri"/>
                          <a:cs typeface="Calibri"/>
                        </a:rPr>
                        <a:t>is </a:t>
                      </a:r>
                      <a:r>
                        <a:rPr sz="1800" b="1" spc="-10" dirty="0">
                          <a:latin typeface="Calibri"/>
                          <a:cs typeface="Calibri"/>
                        </a:rPr>
                        <a:t>created</a:t>
                      </a:r>
                      <a:r>
                        <a:rPr sz="1800" b="1" spc="-40" dirty="0">
                          <a:latin typeface="Calibri"/>
                          <a:cs typeface="Calibri"/>
                        </a:rPr>
                        <a:t> </a:t>
                      </a:r>
                      <a:r>
                        <a:rPr sz="1800" b="1" spc="-5" dirty="0">
                          <a:latin typeface="Calibri"/>
                          <a:cs typeface="Calibri"/>
                        </a:rPr>
                        <a:t>with </a:t>
                      </a:r>
                      <a:r>
                        <a:rPr sz="1800" b="1" dirty="0">
                          <a:latin typeface="Calibri"/>
                          <a:cs typeface="Calibri"/>
                        </a:rPr>
                        <a:t>the</a:t>
                      </a:r>
                      <a:r>
                        <a:rPr sz="1800" b="1" spc="-15" dirty="0">
                          <a:latin typeface="Calibri"/>
                          <a:cs typeface="Calibri"/>
                        </a:rPr>
                        <a:t> </a:t>
                      </a:r>
                      <a:r>
                        <a:rPr sz="1800" b="1" spc="-5" dirty="0">
                          <a:latin typeface="Calibri"/>
                          <a:cs typeface="Calibri"/>
                        </a:rPr>
                        <a:t>new</a:t>
                      </a:r>
                      <a:r>
                        <a:rPr sz="1800" b="1" spc="-15" dirty="0">
                          <a:latin typeface="Calibri"/>
                          <a:cs typeface="Calibri"/>
                        </a:rPr>
                        <a:t> </a:t>
                      </a:r>
                      <a:r>
                        <a:rPr sz="1800" b="1" dirty="0">
                          <a:latin typeface="Calibri"/>
                          <a:cs typeface="Calibri"/>
                        </a:rPr>
                        <a:t>name</a:t>
                      </a:r>
                      <a:r>
                        <a:rPr sz="1800" b="1" spc="-20" dirty="0">
                          <a:latin typeface="Calibri"/>
                          <a:cs typeface="Calibri"/>
                        </a:rPr>
                        <a:t> </a:t>
                      </a:r>
                      <a:r>
                        <a:rPr sz="1800" b="1" dirty="0">
                          <a:latin typeface="Calibri"/>
                          <a:cs typeface="Calibri"/>
                        </a:rPr>
                        <a:t>and</a:t>
                      </a:r>
                      <a:r>
                        <a:rPr sz="1800" b="1" spc="-5" dirty="0">
                          <a:latin typeface="Calibri"/>
                          <a:cs typeface="Calibri"/>
                        </a:rPr>
                        <a:t> </a:t>
                      </a:r>
                      <a:r>
                        <a:rPr sz="1800" b="1" dirty="0">
                          <a:latin typeface="Calibri"/>
                          <a:cs typeface="Calibri"/>
                        </a:rPr>
                        <a:t>the</a:t>
                      </a:r>
                      <a:r>
                        <a:rPr sz="1800" b="1" spc="-20" dirty="0">
                          <a:latin typeface="Calibri"/>
                          <a:cs typeface="Calibri"/>
                        </a:rPr>
                        <a:t> </a:t>
                      </a:r>
                      <a:r>
                        <a:rPr sz="1800" b="1" spc="-5" dirty="0">
                          <a:latin typeface="Calibri"/>
                          <a:cs typeface="Calibri"/>
                        </a:rPr>
                        <a:t>values</a:t>
                      </a:r>
                      <a:r>
                        <a:rPr sz="1800" b="1" spc="-35" dirty="0">
                          <a:latin typeface="Calibri"/>
                          <a:cs typeface="Calibri"/>
                        </a:rPr>
                        <a:t> </a:t>
                      </a:r>
                      <a:r>
                        <a:rPr sz="1800" b="1" spc="-15" dirty="0">
                          <a:latin typeface="Calibri"/>
                          <a:cs typeface="Calibri"/>
                        </a:rPr>
                        <a:t>referenced</a:t>
                      </a:r>
                      <a:r>
                        <a:rPr sz="1800" b="1" spc="-10" dirty="0">
                          <a:latin typeface="Calibri"/>
                          <a:cs typeface="Calibri"/>
                        </a:rPr>
                        <a:t> are</a:t>
                      </a:r>
                      <a:r>
                        <a:rPr sz="1800" b="1" spc="-25" dirty="0">
                          <a:latin typeface="Calibri"/>
                          <a:cs typeface="Calibri"/>
                        </a:rPr>
                        <a:t> </a:t>
                      </a:r>
                      <a:r>
                        <a:rPr sz="1800" b="1" spc="-5" dirty="0">
                          <a:latin typeface="Calibri"/>
                          <a:cs typeface="Calibri"/>
                        </a:rPr>
                        <a:t>shared</a:t>
                      </a:r>
                      <a:r>
                        <a:rPr sz="1800" b="1" spc="-35" dirty="0">
                          <a:latin typeface="Calibri"/>
                          <a:cs typeface="Calibri"/>
                        </a:rPr>
                        <a:t> </a:t>
                      </a:r>
                      <a:r>
                        <a:rPr sz="1800" b="1" spc="-5" dirty="0">
                          <a:latin typeface="Calibri"/>
                          <a:cs typeface="Calibri"/>
                        </a:rPr>
                        <a:t>by</a:t>
                      </a:r>
                      <a:r>
                        <a:rPr sz="1800" b="1" dirty="0">
                          <a:latin typeface="Calibri"/>
                          <a:cs typeface="Calibri"/>
                        </a:rPr>
                        <a:t> the </a:t>
                      </a:r>
                      <a:r>
                        <a:rPr sz="1800" b="1" spc="-395" dirty="0">
                          <a:latin typeface="Calibri"/>
                          <a:cs typeface="Calibri"/>
                        </a:rPr>
                        <a:t> </a:t>
                      </a:r>
                      <a:r>
                        <a:rPr sz="1800" b="1" spc="-5" dirty="0">
                          <a:latin typeface="Calibri"/>
                          <a:cs typeface="Calibri"/>
                        </a:rPr>
                        <a:t>two copies. </a:t>
                      </a:r>
                      <a:r>
                        <a:rPr sz="1800" b="1" spc="-10" dirty="0">
                          <a:latin typeface="Calibri"/>
                          <a:cs typeface="Calibri"/>
                        </a:rPr>
                        <a:t>Again, </a:t>
                      </a:r>
                      <a:r>
                        <a:rPr sz="1800" b="1" spc="-5" dirty="0">
                          <a:latin typeface="Calibri"/>
                          <a:cs typeface="Calibri"/>
                        </a:rPr>
                        <a:t>there can </a:t>
                      </a:r>
                      <a:r>
                        <a:rPr sz="1800" b="1" dirty="0">
                          <a:latin typeface="Calibri"/>
                          <a:cs typeface="Calibri"/>
                        </a:rPr>
                        <a:t>be </a:t>
                      </a:r>
                      <a:r>
                        <a:rPr sz="1800" b="1" spc="-5" dirty="0">
                          <a:latin typeface="Calibri"/>
                          <a:cs typeface="Calibri"/>
                        </a:rPr>
                        <a:t>two scenarios </a:t>
                      </a:r>
                      <a:r>
                        <a:rPr sz="1800" b="1" dirty="0">
                          <a:latin typeface="Calibri"/>
                          <a:cs typeface="Calibri"/>
                        </a:rPr>
                        <a:t>on the basis of the </a:t>
                      </a:r>
                      <a:r>
                        <a:rPr sz="1800" b="1" spc="-30" dirty="0">
                          <a:latin typeface="Calibri"/>
                          <a:cs typeface="Calibri"/>
                        </a:rPr>
                        <a:t>VALUES </a:t>
                      </a:r>
                      <a:r>
                        <a:rPr sz="1800" b="1" dirty="0">
                          <a:latin typeface="Calibri"/>
                          <a:cs typeface="Calibri"/>
                        </a:rPr>
                        <a:t>being </a:t>
                      </a:r>
                      <a:r>
                        <a:rPr sz="1800" b="1" spc="5" dirty="0">
                          <a:latin typeface="Calibri"/>
                          <a:cs typeface="Calibri"/>
                        </a:rPr>
                        <a:t> </a:t>
                      </a:r>
                      <a:r>
                        <a:rPr sz="1800" b="1" spc="-5" dirty="0">
                          <a:latin typeface="Calibri"/>
                          <a:cs typeface="Calibri"/>
                        </a:rPr>
                        <a:t>Immutable</a:t>
                      </a:r>
                      <a:r>
                        <a:rPr sz="1800" b="1" spc="-40" dirty="0">
                          <a:latin typeface="Calibri"/>
                          <a:cs typeface="Calibri"/>
                        </a:rPr>
                        <a:t> </a:t>
                      </a:r>
                      <a:r>
                        <a:rPr sz="1800" b="1" dirty="0">
                          <a:latin typeface="Calibri"/>
                          <a:cs typeface="Calibri"/>
                        </a:rPr>
                        <a:t>or </a:t>
                      </a:r>
                      <a:r>
                        <a:rPr sz="1800" b="1" spc="-5" dirty="0">
                          <a:latin typeface="Calibri"/>
                          <a:cs typeface="Calibri"/>
                        </a:rPr>
                        <a:t>Mutable.</a:t>
                      </a:r>
                      <a:endParaRPr sz="1800">
                        <a:latin typeface="Calibri"/>
                        <a:cs typeface="Calibri"/>
                      </a:endParaRPr>
                    </a:p>
                  </a:txBody>
                  <a:tcPr marL="0" marR="0" marT="29209" marB="0">
                    <a:lnL w="9525">
                      <a:solidFill>
                        <a:srgbClr val="000000"/>
                      </a:solidFill>
                      <a:prstDash val="solid"/>
                    </a:lnL>
                    <a:lnR w="9525">
                      <a:solidFill>
                        <a:srgbClr val="000000"/>
                      </a:solidFill>
                      <a:prstDash val="solid"/>
                    </a:lnR>
                    <a:lnT w="9525">
                      <a:solidFill>
                        <a:srgbClr val="000000"/>
                      </a:solidFill>
                      <a:prstDash val="solid"/>
                    </a:lnT>
                    <a:lnB w="9525">
                      <a:solidFill>
                        <a:srgbClr val="00AF50"/>
                      </a:solidFill>
                      <a:prstDash val="solid"/>
                    </a:lnB>
                    <a:solidFill>
                      <a:srgbClr val="CCFFCC"/>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r h="88137">
                <a:tc gridSpan="2">
                  <a:txBody>
                    <a:bodyPr/>
                    <a:lstStyle/>
                    <a:p>
                      <a:pPr>
                        <a:lnSpc>
                          <a:spcPct val="100000"/>
                        </a:lnSpc>
                      </a:pPr>
                      <a:endParaRPr sz="400">
                        <a:latin typeface="Times New Roman"/>
                        <a:cs typeface="Times New Roman"/>
                      </a:endParaRPr>
                    </a:p>
                  </a:txBody>
                  <a:tcPr marL="0" marR="0" marT="0" marB="0">
                    <a:lnL w="9525">
                      <a:solidFill>
                        <a:srgbClr val="000000"/>
                      </a:solidFill>
                      <a:prstDash val="solid"/>
                    </a:lnL>
                    <a:lnR w="9525">
                      <a:solidFill>
                        <a:srgbClr val="17375E"/>
                      </a:solidFill>
                      <a:prstDash val="solid"/>
                    </a:lnR>
                    <a:lnT w="9525" cap="flat" cmpd="sng" algn="ctr">
                      <a:solidFill>
                        <a:srgbClr val="00AF50"/>
                      </a:solidFill>
                      <a:prstDash val="solid"/>
                      <a:round/>
                      <a:headEnd type="none" w="med" len="med"/>
                      <a:tailEnd type="none" w="med" len="med"/>
                    </a:lnT>
                    <a:lnB w="9525">
                      <a:solidFill>
                        <a:srgbClr val="000000"/>
                      </a:solidFill>
                      <a:prstDash val="solid"/>
                    </a:lnB>
                    <a:solidFill>
                      <a:srgbClr val="F1F1F1"/>
                    </a:solidFill>
                  </a:tcPr>
                </a:tc>
                <a:tc hMerge="1">
                  <a:txBody>
                    <a:bodyPr/>
                    <a:lstStyle/>
                    <a:p>
                      <a:endParaRPr/>
                    </a:p>
                  </a:txBody>
                  <a:tcPr marL="0" marR="0" marT="0" marB="0"/>
                </a:tc>
                <a:tc>
                  <a:txBody>
                    <a:bodyPr/>
                    <a:lstStyle/>
                    <a:p>
                      <a:pPr>
                        <a:lnSpc>
                          <a:spcPct val="100000"/>
                        </a:lnSpc>
                      </a:pPr>
                      <a:endParaRPr sz="400">
                        <a:latin typeface="Times New Roman"/>
                        <a:cs typeface="Times New Roman"/>
                      </a:endParaRPr>
                    </a:p>
                  </a:txBody>
                  <a:tcPr marL="0" marR="0" marT="0" marB="0">
                    <a:lnL w="9525">
                      <a:solidFill>
                        <a:srgbClr val="17375E"/>
                      </a:solidFill>
                      <a:prstDash val="solid"/>
                    </a:lnL>
                    <a:lnR w="9525">
                      <a:solidFill>
                        <a:srgbClr val="00AF50"/>
                      </a:solidFill>
                      <a:prstDash val="solid"/>
                    </a:lnR>
                    <a:lnB w="9525">
                      <a:solidFill>
                        <a:srgbClr val="000000"/>
                      </a:solidFill>
                      <a:prstDash val="solid"/>
                    </a:lnB>
                    <a:solidFill>
                      <a:srgbClr val="CCFFCC"/>
                    </a:solidFill>
                  </a:tcPr>
                </a:tc>
                <a:tc gridSpan="2">
                  <a:txBody>
                    <a:bodyPr/>
                    <a:lstStyle/>
                    <a:p>
                      <a:pPr>
                        <a:lnSpc>
                          <a:spcPct val="100000"/>
                        </a:lnSpc>
                      </a:pPr>
                      <a:endParaRPr sz="400">
                        <a:latin typeface="Times New Roman"/>
                        <a:cs typeface="Times New Roman"/>
                      </a:endParaRPr>
                    </a:p>
                  </a:txBody>
                  <a:tcPr marL="0" marR="0" marT="0" marB="0">
                    <a:lnL w="9525">
                      <a:solidFill>
                        <a:srgbClr val="00AF50"/>
                      </a:solidFill>
                      <a:prstDash val="solid"/>
                    </a:lnL>
                    <a:lnR w="9525">
                      <a:solidFill>
                        <a:srgbClr val="000000"/>
                      </a:solidFill>
                      <a:prstDash val="solid"/>
                    </a:lnR>
                    <a:lnT w="9525">
                      <a:solidFill>
                        <a:srgbClr val="00AF50"/>
                      </a:solidFill>
                      <a:prstDash val="solid"/>
                    </a:lnT>
                    <a:lnB w="9525">
                      <a:solidFill>
                        <a:srgbClr val="000000"/>
                      </a:solidFill>
                      <a:prstDash val="solid"/>
                    </a:lnB>
                    <a:solidFill>
                      <a:srgbClr val="DDD9C3"/>
                    </a:solidFill>
                  </a:tcPr>
                </a:tc>
                <a:tc hMerge="1">
                  <a:txBody>
                    <a:bodyPr/>
                    <a:lstStyle/>
                    <a:p>
                      <a:endParaRPr/>
                    </a:p>
                  </a:txBody>
                  <a:tcPr marL="0" marR="0" marT="0" marB="0"/>
                </a:tc>
              </a:tr>
              <a:tr h="1249896">
                <a:tc gridSpan="2">
                  <a:txBody>
                    <a:bodyPr/>
                    <a:lstStyle/>
                    <a:p>
                      <a:pPr marL="57785">
                        <a:lnSpc>
                          <a:spcPts val="1490"/>
                        </a:lnSpc>
                      </a:pPr>
                      <a:r>
                        <a:rPr sz="1600" b="1" u="heavy" spc="-5" dirty="0">
                          <a:solidFill>
                            <a:srgbClr val="006FC0"/>
                          </a:solidFill>
                          <a:uFill>
                            <a:solidFill>
                              <a:srgbClr val="006FC0"/>
                            </a:solidFill>
                          </a:uFill>
                          <a:latin typeface="Calibri"/>
                          <a:cs typeface="Calibri"/>
                        </a:rPr>
                        <a:t>Scenario</a:t>
                      </a:r>
                      <a:r>
                        <a:rPr sz="1600" b="1" u="heavy" spc="5" dirty="0">
                          <a:solidFill>
                            <a:srgbClr val="006FC0"/>
                          </a:solidFill>
                          <a:uFill>
                            <a:solidFill>
                              <a:srgbClr val="006FC0"/>
                            </a:solidFill>
                          </a:uFill>
                          <a:latin typeface="Calibri"/>
                          <a:cs typeface="Calibri"/>
                        </a:rPr>
                        <a:t> </a:t>
                      </a:r>
                      <a:r>
                        <a:rPr sz="1600" b="1" u="heavy" spc="-10" dirty="0">
                          <a:solidFill>
                            <a:srgbClr val="006FC0"/>
                          </a:solidFill>
                          <a:uFill>
                            <a:solidFill>
                              <a:srgbClr val="006FC0"/>
                            </a:solidFill>
                          </a:uFill>
                          <a:latin typeface="Calibri"/>
                          <a:cs typeface="Calibri"/>
                        </a:rPr>
                        <a:t>(A):</a:t>
                      </a:r>
                      <a:r>
                        <a:rPr sz="1600" b="1" u="heavy" spc="10" dirty="0">
                          <a:solidFill>
                            <a:srgbClr val="006FC0"/>
                          </a:solidFill>
                          <a:uFill>
                            <a:solidFill>
                              <a:srgbClr val="006FC0"/>
                            </a:solidFill>
                          </a:uFill>
                          <a:latin typeface="Calibri"/>
                          <a:cs typeface="Calibri"/>
                        </a:rPr>
                        <a:t> </a:t>
                      </a:r>
                      <a:r>
                        <a:rPr sz="1600" b="1" u="heavy" spc="-10" dirty="0">
                          <a:solidFill>
                            <a:srgbClr val="006FC0"/>
                          </a:solidFill>
                          <a:uFill>
                            <a:solidFill>
                              <a:srgbClr val="006FC0"/>
                            </a:solidFill>
                          </a:uFill>
                          <a:latin typeface="Calibri"/>
                          <a:cs typeface="Calibri"/>
                        </a:rPr>
                        <a:t>when</a:t>
                      </a:r>
                      <a:r>
                        <a:rPr sz="1600" b="1" u="heavy" spc="10" dirty="0">
                          <a:solidFill>
                            <a:srgbClr val="006FC0"/>
                          </a:solidFill>
                          <a:uFill>
                            <a:solidFill>
                              <a:srgbClr val="006FC0"/>
                            </a:solidFill>
                          </a:uFill>
                          <a:latin typeface="Calibri"/>
                          <a:cs typeface="Calibri"/>
                        </a:rPr>
                        <a:t> </a:t>
                      </a:r>
                      <a:r>
                        <a:rPr sz="1600" b="1" u="heavy" spc="-25" dirty="0">
                          <a:solidFill>
                            <a:srgbClr val="006FC0"/>
                          </a:solidFill>
                          <a:uFill>
                            <a:solidFill>
                              <a:srgbClr val="006FC0"/>
                            </a:solidFill>
                          </a:uFill>
                          <a:latin typeface="Calibri"/>
                          <a:cs typeface="Calibri"/>
                        </a:rPr>
                        <a:t>VALUES</a:t>
                      </a:r>
                      <a:r>
                        <a:rPr sz="1600" b="1" u="heavy" spc="10" dirty="0">
                          <a:solidFill>
                            <a:srgbClr val="006FC0"/>
                          </a:solidFill>
                          <a:uFill>
                            <a:solidFill>
                              <a:srgbClr val="006FC0"/>
                            </a:solidFill>
                          </a:uFill>
                          <a:latin typeface="Calibri"/>
                          <a:cs typeface="Calibri"/>
                        </a:rPr>
                        <a:t> </a:t>
                      </a:r>
                      <a:r>
                        <a:rPr sz="1600" b="1" u="heavy" spc="-10" dirty="0">
                          <a:solidFill>
                            <a:srgbClr val="006FC0"/>
                          </a:solidFill>
                          <a:uFill>
                            <a:solidFill>
                              <a:srgbClr val="006FC0"/>
                            </a:solidFill>
                          </a:uFill>
                          <a:latin typeface="Calibri"/>
                          <a:cs typeface="Calibri"/>
                        </a:rPr>
                        <a:t>are </a:t>
                      </a:r>
                      <a:r>
                        <a:rPr sz="1600" b="1" u="heavy" spc="-20" dirty="0">
                          <a:solidFill>
                            <a:srgbClr val="006FC0"/>
                          </a:solidFill>
                          <a:uFill>
                            <a:solidFill>
                              <a:srgbClr val="006FC0"/>
                            </a:solidFill>
                          </a:uFill>
                          <a:latin typeface="Calibri"/>
                          <a:cs typeface="Calibri"/>
                        </a:rPr>
                        <a:t>IMMUTABLE</a:t>
                      </a:r>
                      <a:r>
                        <a:rPr sz="1600" b="1" u="heavy" spc="20" dirty="0">
                          <a:solidFill>
                            <a:srgbClr val="006FC0"/>
                          </a:solidFill>
                          <a:uFill>
                            <a:solidFill>
                              <a:srgbClr val="006FC0"/>
                            </a:solidFill>
                          </a:uFill>
                          <a:latin typeface="Calibri"/>
                          <a:cs typeface="Calibri"/>
                        </a:rPr>
                        <a:t> </a:t>
                      </a:r>
                      <a:r>
                        <a:rPr sz="1600" b="1" u="heavy" spc="-10" dirty="0">
                          <a:solidFill>
                            <a:srgbClr val="006FC0"/>
                          </a:solidFill>
                          <a:uFill>
                            <a:solidFill>
                              <a:srgbClr val="006FC0"/>
                            </a:solidFill>
                          </a:uFill>
                          <a:latin typeface="Calibri"/>
                          <a:cs typeface="Calibri"/>
                        </a:rPr>
                        <a:t>(such</a:t>
                      </a:r>
                      <a:endParaRPr sz="1600">
                        <a:latin typeface="Calibri"/>
                        <a:cs typeface="Calibri"/>
                      </a:endParaRPr>
                    </a:p>
                    <a:p>
                      <a:pPr marL="57785">
                        <a:lnSpc>
                          <a:spcPct val="100000"/>
                        </a:lnSpc>
                      </a:pPr>
                      <a:r>
                        <a:rPr sz="1600" b="1" u="heavy" spc="-5" dirty="0">
                          <a:solidFill>
                            <a:srgbClr val="006FC0"/>
                          </a:solidFill>
                          <a:uFill>
                            <a:solidFill>
                              <a:srgbClr val="006FC0"/>
                            </a:solidFill>
                          </a:uFill>
                          <a:latin typeface="Calibri"/>
                          <a:cs typeface="Calibri"/>
                        </a:rPr>
                        <a:t>as</a:t>
                      </a:r>
                      <a:r>
                        <a:rPr sz="1600" b="1" u="heavy" spc="-15" dirty="0">
                          <a:solidFill>
                            <a:srgbClr val="006FC0"/>
                          </a:solidFill>
                          <a:uFill>
                            <a:solidFill>
                              <a:srgbClr val="006FC0"/>
                            </a:solidFill>
                          </a:uFill>
                          <a:latin typeface="Calibri"/>
                          <a:cs typeface="Calibri"/>
                        </a:rPr>
                        <a:t> </a:t>
                      </a:r>
                      <a:r>
                        <a:rPr sz="1600" b="1" u="heavy" spc="-5" dirty="0">
                          <a:solidFill>
                            <a:srgbClr val="006FC0"/>
                          </a:solidFill>
                          <a:uFill>
                            <a:solidFill>
                              <a:srgbClr val="006FC0"/>
                            </a:solidFill>
                          </a:uFill>
                          <a:latin typeface="Calibri"/>
                          <a:cs typeface="Calibri"/>
                        </a:rPr>
                        <a:t>Strings</a:t>
                      </a:r>
                      <a:r>
                        <a:rPr sz="1600" b="1" u="heavy" dirty="0">
                          <a:solidFill>
                            <a:srgbClr val="006FC0"/>
                          </a:solidFill>
                          <a:uFill>
                            <a:solidFill>
                              <a:srgbClr val="006FC0"/>
                            </a:solidFill>
                          </a:uFill>
                          <a:latin typeface="Calibri"/>
                          <a:cs typeface="Calibri"/>
                        </a:rPr>
                        <a:t> </a:t>
                      </a:r>
                      <a:r>
                        <a:rPr sz="1600" b="1" u="heavy" spc="-5" dirty="0">
                          <a:solidFill>
                            <a:srgbClr val="006FC0"/>
                          </a:solidFill>
                          <a:uFill>
                            <a:solidFill>
                              <a:srgbClr val="006FC0"/>
                            </a:solidFill>
                          </a:uFill>
                          <a:latin typeface="Calibri"/>
                          <a:cs typeface="Calibri"/>
                        </a:rPr>
                        <a:t>or</a:t>
                      </a:r>
                      <a:r>
                        <a:rPr sz="1600" b="1" u="heavy" spc="-10" dirty="0">
                          <a:solidFill>
                            <a:srgbClr val="006FC0"/>
                          </a:solidFill>
                          <a:uFill>
                            <a:solidFill>
                              <a:srgbClr val="006FC0"/>
                            </a:solidFill>
                          </a:uFill>
                          <a:latin typeface="Calibri"/>
                          <a:cs typeface="Calibri"/>
                        </a:rPr>
                        <a:t> numbers)</a:t>
                      </a:r>
                      <a:endParaRPr sz="1600">
                        <a:latin typeface="Calibri"/>
                        <a:cs typeface="Calibri"/>
                      </a:endParaRPr>
                    </a:p>
                    <a:p>
                      <a:pPr marL="57785" marR="189230">
                        <a:lnSpc>
                          <a:spcPct val="100000"/>
                        </a:lnSpc>
                      </a:pPr>
                      <a:r>
                        <a:rPr sz="1600" spc="-15" dirty="0">
                          <a:latin typeface="Calibri"/>
                          <a:cs typeface="Calibri"/>
                        </a:rPr>
                        <a:t>Any</a:t>
                      </a:r>
                      <a:r>
                        <a:rPr sz="1600" spc="5" dirty="0">
                          <a:latin typeface="Calibri"/>
                          <a:cs typeface="Calibri"/>
                        </a:rPr>
                        <a:t> </a:t>
                      </a:r>
                      <a:r>
                        <a:rPr sz="1600" spc="-10" dirty="0">
                          <a:latin typeface="Calibri"/>
                          <a:cs typeface="Calibri"/>
                        </a:rPr>
                        <a:t>changes</a:t>
                      </a:r>
                      <a:r>
                        <a:rPr sz="1600" spc="5" dirty="0">
                          <a:latin typeface="Calibri"/>
                          <a:cs typeface="Calibri"/>
                        </a:rPr>
                        <a:t> </a:t>
                      </a:r>
                      <a:r>
                        <a:rPr sz="1600" spc="-5" dirty="0">
                          <a:latin typeface="Calibri"/>
                          <a:cs typeface="Calibri"/>
                        </a:rPr>
                        <a:t>in the</a:t>
                      </a:r>
                      <a:r>
                        <a:rPr sz="1600" dirty="0">
                          <a:latin typeface="Calibri"/>
                          <a:cs typeface="Calibri"/>
                        </a:rPr>
                        <a:t> </a:t>
                      </a:r>
                      <a:r>
                        <a:rPr sz="1600" spc="-15" dirty="0">
                          <a:latin typeface="Calibri"/>
                          <a:cs typeface="Calibri"/>
                        </a:rPr>
                        <a:t>copy</a:t>
                      </a:r>
                      <a:r>
                        <a:rPr sz="1600" spc="20" dirty="0">
                          <a:latin typeface="Calibri"/>
                          <a:cs typeface="Calibri"/>
                        </a:rPr>
                        <a:t> </a:t>
                      </a:r>
                      <a:r>
                        <a:rPr sz="1600" spc="-15" dirty="0">
                          <a:latin typeface="Calibri"/>
                          <a:cs typeface="Calibri"/>
                        </a:rPr>
                        <a:t>created</a:t>
                      </a:r>
                      <a:r>
                        <a:rPr sz="1600" spc="25" dirty="0">
                          <a:latin typeface="Calibri"/>
                          <a:cs typeface="Calibri"/>
                        </a:rPr>
                        <a:t> </a:t>
                      </a:r>
                      <a:r>
                        <a:rPr sz="1600" spc="-5" dirty="0">
                          <a:latin typeface="Calibri"/>
                          <a:cs typeface="Calibri"/>
                        </a:rPr>
                        <a:t>with</a:t>
                      </a:r>
                      <a:r>
                        <a:rPr sz="1600" spc="-10" dirty="0">
                          <a:latin typeface="Calibri"/>
                          <a:cs typeface="Calibri"/>
                        </a:rPr>
                        <a:t> copy()</a:t>
                      </a:r>
                      <a:r>
                        <a:rPr sz="1600" spc="30" dirty="0">
                          <a:latin typeface="Calibri"/>
                          <a:cs typeface="Calibri"/>
                        </a:rPr>
                        <a:t> </a:t>
                      </a:r>
                      <a:r>
                        <a:rPr sz="1600" spc="-5" dirty="0">
                          <a:latin typeface="Calibri"/>
                          <a:cs typeface="Calibri"/>
                        </a:rPr>
                        <a:t>will </a:t>
                      </a:r>
                      <a:r>
                        <a:rPr sz="1600" spc="-10" dirty="0">
                          <a:latin typeface="Calibri"/>
                          <a:cs typeface="Calibri"/>
                        </a:rPr>
                        <a:t>not </a:t>
                      </a:r>
                      <a:r>
                        <a:rPr sz="1600" spc="-345" dirty="0">
                          <a:latin typeface="Calibri"/>
                          <a:cs typeface="Calibri"/>
                        </a:rPr>
                        <a:t> </a:t>
                      </a:r>
                      <a:r>
                        <a:rPr sz="1600" spc="-5" dirty="0">
                          <a:latin typeface="Calibri"/>
                          <a:cs typeface="Calibri"/>
                        </a:rPr>
                        <a:t>be</a:t>
                      </a:r>
                      <a:r>
                        <a:rPr sz="1600" dirty="0">
                          <a:latin typeface="Calibri"/>
                          <a:cs typeface="Calibri"/>
                        </a:rPr>
                        <a:t> </a:t>
                      </a:r>
                      <a:r>
                        <a:rPr sz="1600" spc="-10" dirty="0">
                          <a:latin typeface="Calibri"/>
                          <a:cs typeface="Calibri"/>
                        </a:rPr>
                        <a:t>reflected</a:t>
                      </a:r>
                      <a:r>
                        <a:rPr sz="1600" spc="10" dirty="0">
                          <a:latin typeface="Calibri"/>
                          <a:cs typeface="Calibri"/>
                        </a:rPr>
                        <a:t> </a:t>
                      </a:r>
                      <a:r>
                        <a:rPr sz="1600" spc="-5" dirty="0">
                          <a:latin typeface="Calibri"/>
                          <a:cs typeface="Calibri"/>
                        </a:rPr>
                        <a:t>in the</a:t>
                      </a:r>
                      <a:r>
                        <a:rPr sz="1600" spc="10" dirty="0">
                          <a:latin typeface="Calibri"/>
                          <a:cs typeface="Calibri"/>
                        </a:rPr>
                        <a:t> </a:t>
                      </a:r>
                      <a:r>
                        <a:rPr sz="1600" spc="-5" dirty="0">
                          <a:latin typeface="Calibri"/>
                          <a:cs typeface="Calibri"/>
                        </a:rPr>
                        <a:t>original</a:t>
                      </a:r>
                      <a:r>
                        <a:rPr sz="1600" spc="-20" dirty="0">
                          <a:latin typeface="Calibri"/>
                          <a:cs typeface="Calibri"/>
                        </a:rPr>
                        <a:t> </a:t>
                      </a:r>
                      <a:r>
                        <a:rPr sz="1600" spc="-5" dirty="0">
                          <a:latin typeface="Calibri"/>
                          <a:cs typeface="Calibri"/>
                        </a:rPr>
                        <a:t>dictionary</a:t>
                      </a:r>
                      <a:r>
                        <a:rPr sz="1600" dirty="0">
                          <a:latin typeface="Calibri"/>
                          <a:cs typeface="Calibri"/>
                        </a:rPr>
                        <a:t> </a:t>
                      </a:r>
                      <a:r>
                        <a:rPr sz="1600" spc="-5" dirty="0">
                          <a:latin typeface="Calibri"/>
                          <a:cs typeface="Calibri"/>
                        </a:rPr>
                        <a:t>as</a:t>
                      </a:r>
                      <a:r>
                        <a:rPr sz="1600" dirty="0">
                          <a:latin typeface="Calibri"/>
                          <a:cs typeface="Calibri"/>
                        </a:rPr>
                        <a:t> </a:t>
                      </a:r>
                      <a:r>
                        <a:rPr sz="1600" spc="-5" dirty="0">
                          <a:latin typeface="Calibri"/>
                          <a:cs typeface="Calibri"/>
                        </a:rPr>
                        <a:t>the </a:t>
                      </a:r>
                      <a:r>
                        <a:rPr sz="1600" spc="-10" dirty="0">
                          <a:latin typeface="Calibri"/>
                          <a:cs typeface="Calibri"/>
                        </a:rPr>
                        <a:t>copied </a:t>
                      </a:r>
                      <a:r>
                        <a:rPr sz="1600" spc="-5" dirty="0">
                          <a:latin typeface="Calibri"/>
                          <a:cs typeface="Calibri"/>
                        </a:rPr>
                        <a:t> </a:t>
                      </a:r>
                      <a:r>
                        <a:rPr sz="1600" spc="-10" dirty="0">
                          <a:latin typeface="Calibri"/>
                          <a:cs typeface="Calibri"/>
                        </a:rPr>
                        <a:t>set</a:t>
                      </a:r>
                      <a:r>
                        <a:rPr sz="1600" spc="5" dirty="0">
                          <a:latin typeface="Calibri"/>
                          <a:cs typeface="Calibri"/>
                        </a:rPr>
                        <a:t> </a:t>
                      </a:r>
                      <a:r>
                        <a:rPr sz="1600" spc="-5" dirty="0">
                          <a:latin typeface="Calibri"/>
                          <a:cs typeface="Calibri"/>
                        </a:rPr>
                        <a:t>has </a:t>
                      </a:r>
                      <a:r>
                        <a:rPr sz="1600" spc="-10" dirty="0">
                          <a:latin typeface="Calibri"/>
                          <a:cs typeface="Calibri"/>
                        </a:rPr>
                        <a:t>own</a:t>
                      </a:r>
                      <a:r>
                        <a:rPr sz="1600" spc="20" dirty="0">
                          <a:latin typeface="Calibri"/>
                          <a:cs typeface="Calibri"/>
                        </a:rPr>
                        <a:t> </a:t>
                      </a:r>
                      <a:r>
                        <a:rPr sz="1600" spc="-10" dirty="0">
                          <a:latin typeface="Calibri"/>
                          <a:cs typeface="Calibri"/>
                        </a:rPr>
                        <a:t>set</a:t>
                      </a:r>
                      <a:r>
                        <a:rPr sz="1600" spc="10" dirty="0">
                          <a:latin typeface="Calibri"/>
                          <a:cs typeface="Calibri"/>
                        </a:rPr>
                        <a:t> </a:t>
                      </a:r>
                      <a:r>
                        <a:rPr sz="1600" spc="-5" dirty="0">
                          <a:latin typeface="Calibri"/>
                          <a:cs typeface="Calibri"/>
                        </a:rPr>
                        <a:t>of </a:t>
                      </a:r>
                      <a:r>
                        <a:rPr sz="1600" spc="-15" dirty="0">
                          <a:latin typeface="Calibri"/>
                          <a:cs typeface="Calibri"/>
                        </a:rPr>
                        <a:t>referencing</a:t>
                      </a:r>
                      <a:r>
                        <a:rPr sz="1600" spc="35" dirty="0">
                          <a:latin typeface="Calibri"/>
                          <a:cs typeface="Calibri"/>
                        </a:rPr>
                        <a:t> </a:t>
                      </a:r>
                      <a:r>
                        <a:rPr sz="1600" spc="-25" dirty="0">
                          <a:latin typeface="Calibri"/>
                          <a:cs typeface="Calibri"/>
                        </a:rPr>
                        <a:t>keys.</a:t>
                      </a:r>
                      <a:endParaRPr sz="1600">
                        <a:latin typeface="Calibri"/>
                        <a:cs typeface="Calibri"/>
                      </a:endParaRPr>
                    </a:p>
                  </a:txBody>
                  <a:tcPr marL="0" marR="0" marT="0" marB="0">
                    <a:lnR w="9525">
                      <a:solidFill>
                        <a:srgbClr val="17375E"/>
                      </a:solidFill>
                      <a:prstDash val="solid"/>
                    </a:lnR>
                    <a:lnT w="9525">
                      <a:solidFill>
                        <a:srgbClr val="000000"/>
                      </a:solidFill>
                      <a:prstDash val="solid"/>
                    </a:lnT>
                    <a:solidFill>
                      <a:srgbClr val="F1F1F1"/>
                    </a:solidFill>
                  </a:tcPr>
                </a:tc>
                <a:tc hMerge="1">
                  <a:txBody>
                    <a:bodyPr/>
                    <a:lstStyle/>
                    <a:p>
                      <a:endParaRPr/>
                    </a:p>
                  </a:txBody>
                  <a:tcPr marL="0" marR="0" marT="0" marB="0"/>
                </a:tc>
                <a:tc>
                  <a:txBody>
                    <a:bodyPr/>
                    <a:lstStyle/>
                    <a:p>
                      <a:pPr>
                        <a:lnSpc>
                          <a:spcPct val="100000"/>
                        </a:lnSpc>
                      </a:pPr>
                      <a:endParaRPr sz="1700">
                        <a:latin typeface="Times New Roman"/>
                        <a:cs typeface="Times New Roman"/>
                      </a:endParaRPr>
                    </a:p>
                  </a:txBody>
                  <a:tcPr marL="0" marR="0" marT="0" marB="0">
                    <a:lnL w="9525">
                      <a:solidFill>
                        <a:srgbClr val="17375E"/>
                      </a:solidFill>
                      <a:prstDash val="solid"/>
                    </a:lnL>
                    <a:lnR w="9525">
                      <a:solidFill>
                        <a:srgbClr val="00AF50"/>
                      </a:solidFill>
                      <a:prstDash val="solid"/>
                    </a:lnR>
                    <a:lnT w="9525">
                      <a:solidFill>
                        <a:srgbClr val="000000"/>
                      </a:solidFill>
                      <a:prstDash val="solid"/>
                    </a:lnT>
                  </a:tcPr>
                </a:tc>
                <a:tc gridSpan="2">
                  <a:txBody>
                    <a:bodyPr/>
                    <a:lstStyle/>
                    <a:p>
                      <a:pPr marL="92075">
                        <a:lnSpc>
                          <a:spcPts val="1490"/>
                        </a:lnSpc>
                      </a:pPr>
                      <a:r>
                        <a:rPr sz="1600" b="1" u="heavy" spc="-5" dirty="0">
                          <a:solidFill>
                            <a:srgbClr val="00AF50"/>
                          </a:solidFill>
                          <a:uFill>
                            <a:solidFill>
                              <a:srgbClr val="00AF50"/>
                            </a:solidFill>
                          </a:uFill>
                          <a:latin typeface="Calibri"/>
                          <a:cs typeface="Calibri"/>
                        </a:rPr>
                        <a:t>Scenario</a:t>
                      </a:r>
                      <a:r>
                        <a:rPr sz="1600" b="1" u="heavy" spc="-30" dirty="0">
                          <a:solidFill>
                            <a:srgbClr val="00AF50"/>
                          </a:solidFill>
                          <a:uFill>
                            <a:solidFill>
                              <a:srgbClr val="00AF50"/>
                            </a:solidFill>
                          </a:uFill>
                          <a:latin typeface="Calibri"/>
                          <a:cs typeface="Calibri"/>
                        </a:rPr>
                        <a:t> </a:t>
                      </a:r>
                      <a:r>
                        <a:rPr sz="1600" b="1" u="heavy" spc="-5" dirty="0">
                          <a:solidFill>
                            <a:srgbClr val="00AF50"/>
                          </a:solidFill>
                          <a:uFill>
                            <a:solidFill>
                              <a:srgbClr val="00AF50"/>
                            </a:solidFill>
                          </a:uFill>
                          <a:latin typeface="Calibri"/>
                          <a:cs typeface="Calibri"/>
                        </a:rPr>
                        <a:t>(B):</a:t>
                      </a:r>
                      <a:endParaRPr sz="1600">
                        <a:latin typeface="Calibri"/>
                        <a:cs typeface="Calibri"/>
                      </a:endParaRPr>
                    </a:p>
                    <a:p>
                      <a:pPr marL="92075" marR="332740">
                        <a:lnSpc>
                          <a:spcPct val="100000"/>
                        </a:lnSpc>
                      </a:pPr>
                      <a:r>
                        <a:rPr sz="1600" b="1" u="heavy" spc="-10" dirty="0">
                          <a:solidFill>
                            <a:srgbClr val="00AF50"/>
                          </a:solidFill>
                          <a:uFill>
                            <a:solidFill>
                              <a:srgbClr val="00AF50"/>
                            </a:solidFill>
                          </a:uFill>
                          <a:latin typeface="Calibri"/>
                          <a:cs typeface="Calibri"/>
                        </a:rPr>
                        <a:t>when</a:t>
                      </a:r>
                      <a:r>
                        <a:rPr sz="1600" b="1" u="heavy" spc="40" dirty="0">
                          <a:solidFill>
                            <a:srgbClr val="00AF50"/>
                          </a:solidFill>
                          <a:uFill>
                            <a:solidFill>
                              <a:srgbClr val="00AF50"/>
                            </a:solidFill>
                          </a:uFill>
                          <a:latin typeface="Calibri"/>
                          <a:cs typeface="Calibri"/>
                        </a:rPr>
                        <a:t> </a:t>
                      </a:r>
                      <a:r>
                        <a:rPr sz="1600" b="1" u="heavy" spc="-25" dirty="0">
                          <a:solidFill>
                            <a:srgbClr val="00AF50"/>
                          </a:solidFill>
                          <a:uFill>
                            <a:solidFill>
                              <a:srgbClr val="00AF50"/>
                            </a:solidFill>
                          </a:uFill>
                          <a:latin typeface="Calibri"/>
                          <a:cs typeface="Calibri"/>
                        </a:rPr>
                        <a:t>VALUES</a:t>
                      </a:r>
                      <a:r>
                        <a:rPr sz="1600" b="1" u="heavy" spc="25" dirty="0">
                          <a:solidFill>
                            <a:srgbClr val="00AF50"/>
                          </a:solidFill>
                          <a:uFill>
                            <a:solidFill>
                              <a:srgbClr val="00AF50"/>
                            </a:solidFill>
                          </a:uFill>
                          <a:latin typeface="Calibri"/>
                          <a:cs typeface="Calibri"/>
                        </a:rPr>
                        <a:t> </a:t>
                      </a:r>
                      <a:r>
                        <a:rPr sz="1600" b="1" u="heavy" spc="-10" dirty="0">
                          <a:solidFill>
                            <a:srgbClr val="00AF50"/>
                          </a:solidFill>
                          <a:uFill>
                            <a:solidFill>
                              <a:srgbClr val="00AF50"/>
                            </a:solidFill>
                          </a:uFill>
                          <a:latin typeface="Calibri"/>
                          <a:cs typeface="Calibri"/>
                        </a:rPr>
                        <a:t>are</a:t>
                      </a:r>
                      <a:r>
                        <a:rPr sz="1600" b="1" u="heavy" spc="25" dirty="0">
                          <a:solidFill>
                            <a:srgbClr val="00AF50"/>
                          </a:solidFill>
                          <a:uFill>
                            <a:solidFill>
                              <a:srgbClr val="00AF50"/>
                            </a:solidFill>
                          </a:uFill>
                          <a:latin typeface="Calibri"/>
                          <a:cs typeface="Calibri"/>
                        </a:rPr>
                        <a:t> </a:t>
                      </a:r>
                      <a:r>
                        <a:rPr sz="1600" b="1" u="heavy" spc="-20" dirty="0">
                          <a:solidFill>
                            <a:srgbClr val="00AF50"/>
                          </a:solidFill>
                          <a:uFill>
                            <a:solidFill>
                              <a:srgbClr val="00AF50"/>
                            </a:solidFill>
                          </a:uFill>
                          <a:latin typeface="Calibri"/>
                          <a:cs typeface="Calibri"/>
                        </a:rPr>
                        <a:t>MUTABLE</a:t>
                      </a:r>
                      <a:r>
                        <a:rPr sz="1600" b="1" u="heavy" spc="35" dirty="0">
                          <a:solidFill>
                            <a:srgbClr val="00AF50"/>
                          </a:solidFill>
                          <a:uFill>
                            <a:solidFill>
                              <a:srgbClr val="00AF50"/>
                            </a:solidFill>
                          </a:uFill>
                          <a:latin typeface="Calibri"/>
                          <a:cs typeface="Calibri"/>
                        </a:rPr>
                        <a:t> </a:t>
                      </a:r>
                      <a:r>
                        <a:rPr sz="1600" b="1" u="heavy" spc="-10" dirty="0">
                          <a:solidFill>
                            <a:srgbClr val="00AF50"/>
                          </a:solidFill>
                          <a:uFill>
                            <a:solidFill>
                              <a:srgbClr val="00AF50"/>
                            </a:solidFill>
                          </a:uFill>
                          <a:latin typeface="Calibri"/>
                          <a:cs typeface="Calibri"/>
                        </a:rPr>
                        <a:t>(such</a:t>
                      </a:r>
                      <a:r>
                        <a:rPr sz="1600" b="1" u="heavy" spc="50" dirty="0">
                          <a:solidFill>
                            <a:srgbClr val="00AF50"/>
                          </a:solidFill>
                          <a:uFill>
                            <a:solidFill>
                              <a:srgbClr val="00AF50"/>
                            </a:solidFill>
                          </a:uFill>
                          <a:latin typeface="Calibri"/>
                          <a:cs typeface="Calibri"/>
                        </a:rPr>
                        <a:t> </a:t>
                      </a:r>
                      <a:r>
                        <a:rPr sz="1600" b="1" u="heavy" spc="-5" dirty="0">
                          <a:solidFill>
                            <a:srgbClr val="00AF50"/>
                          </a:solidFill>
                          <a:uFill>
                            <a:solidFill>
                              <a:srgbClr val="00AF50"/>
                            </a:solidFill>
                          </a:uFill>
                          <a:latin typeface="Calibri"/>
                          <a:cs typeface="Calibri"/>
                        </a:rPr>
                        <a:t>as</a:t>
                      </a:r>
                      <a:r>
                        <a:rPr sz="1600" b="1" u="heavy" spc="30" dirty="0">
                          <a:solidFill>
                            <a:srgbClr val="00AF50"/>
                          </a:solidFill>
                          <a:uFill>
                            <a:solidFill>
                              <a:srgbClr val="00AF50"/>
                            </a:solidFill>
                          </a:uFill>
                          <a:latin typeface="Calibri"/>
                          <a:cs typeface="Calibri"/>
                        </a:rPr>
                        <a:t> </a:t>
                      </a:r>
                      <a:r>
                        <a:rPr sz="1600" b="1" u="heavy" spc="-5" dirty="0">
                          <a:solidFill>
                            <a:srgbClr val="00AF50"/>
                          </a:solidFill>
                          <a:uFill>
                            <a:solidFill>
                              <a:srgbClr val="00AF50"/>
                            </a:solidFill>
                          </a:uFill>
                          <a:latin typeface="Calibri"/>
                          <a:cs typeface="Calibri"/>
                        </a:rPr>
                        <a:t>Lists) </a:t>
                      </a:r>
                      <a:r>
                        <a:rPr sz="1600" b="1" dirty="0">
                          <a:solidFill>
                            <a:srgbClr val="00AF50"/>
                          </a:solidFill>
                          <a:latin typeface="Calibri"/>
                          <a:cs typeface="Calibri"/>
                        </a:rPr>
                        <a:t> </a:t>
                      </a:r>
                      <a:r>
                        <a:rPr sz="1600" spc="-25" dirty="0">
                          <a:latin typeface="Calibri"/>
                          <a:cs typeface="Calibri"/>
                        </a:rPr>
                        <a:t>keys</a:t>
                      </a:r>
                      <a:r>
                        <a:rPr sz="1600" spc="5" dirty="0">
                          <a:latin typeface="Calibri"/>
                          <a:cs typeface="Calibri"/>
                        </a:rPr>
                        <a:t> </a:t>
                      </a:r>
                      <a:r>
                        <a:rPr sz="1600" spc="-5" dirty="0">
                          <a:latin typeface="Calibri"/>
                          <a:cs typeface="Calibri"/>
                        </a:rPr>
                        <a:t>will</a:t>
                      </a:r>
                      <a:r>
                        <a:rPr sz="1600" spc="-10" dirty="0">
                          <a:latin typeface="Calibri"/>
                          <a:cs typeface="Calibri"/>
                        </a:rPr>
                        <a:t> </a:t>
                      </a:r>
                      <a:r>
                        <a:rPr sz="1600" spc="-5" dirty="0">
                          <a:latin typeface="Calibri"/>
                          <a:cs typeface="Calibri"/>
                        </a:rPr>
                        <a:t>be</a:t>
                      </a:r>
                      <a:r>
                        <a:rPr sz="1600" spc="10" dirty="0">
                          <a:latin typeface="Calibri"/>
                          <a:cs typeface="Calibri"/>
                        </a:rPr>
                        <a:t> </a:t>
                      </a:r>
                      <a:r>
                        <a:rPr sz="1600" spc="-15" dirty="0">
                          <a:latin typeface="Calibri"/>
                          <a:cs typeface="Calibri"/>
                        </a:rPr>
                        <a:t>referencing</a:t>
                      </a:r>
                      <a:r>
                        <a:rPr sz="1600" spc="25" dirty="0">
                          <a:latin typeface="Calibri"/>
                          <a:cs typeface="Calibri"/>
                        </a:rPr>
                        <a:t> </a:t>
                      </a:r>
                      <a:r>
                        <a:rPr sz="1600" spc="-10" dirty="0">
                          <a:latin typeface="Calibri"/>
                          <a:cs typeface="Calibri"/>
                        </a:rPr>
                        <a:t>to</a:t>
                      </a:r>
                      <a:r>
                        <a:rPr sz="1600" dirty="0">
                          <a:latin typeface="Calibri"/>
                          <a:cs typeface="Calibri"/>
                        </a:rPr>
                        <a:t> </a:t>
                      </a:r>
                      <a:r>
                        <a:rPr sz="1600" spc="-5" dirty="0">
                          <a:latin typeface="Calibri"/>
                          <a:cs typeface="Calibri"/>
                        </a:rPr>
                        <a:t>the</a:t>
                      </a:r>
                      <a:r>
                        <a:rPr sz="1600" spc="5" dirty="0">
                          <a:latin typeface="Calibri"/>
                          <a:cs typeface="Calibri"/>
                        </a:rPr>
                        <a:t> </a:t>
                      </a:r>
                      <a:r>
                        <a:rPr sz="1600" spc="-10" dirty="0">
                          <a:latin typeface="Calibri"/>
                          <a:cs typeface="Calibri"/>
                        </a:rPr>
                        <a:t>same</a:t>
                      </a:r>
                      <a:r>
                        <a:rPr sz="1600" spc="10" dirty="0">
                          <a:latin typeface="Calibri"/>
                          <a:cs typeface="Calibri"/>
                        </a:rPr>
                        <a:t> </a:t>
                      </a:r>
                      <a:r>
                        <a:rPr sz="1600" spc="-5" dirty="0">
                          <a:latin typeface="Calibri"/>
                          <a:cs typeface="Calibri"/>
                        </a:rPr>
                        <a:t>Python list </a:t>
                      </a:r>
                      <a:r>
                        <a:rPr sz="1600" spc="-345" dirty="0">
                          <a:latin typeface="Calibri"/>
                          <a:cs typeface="Calibri"/>
                        </a:rPr>
                        <a:t> </a:t>
                      </a:r>
                      <a:r>
                        <a:rPr sz="1600" spc="-5" dirty="0">
                          <a:latin typeface="Calibri"/>
                          <a:cs typeface="Calibri"/>
                        </a:rPr>
                        <a:t>objects</a:t>
                      </a:r>
                      <a:r>
                        <a:rPr sz="1600" spc="20" dirty="0">
                          <a:latin typeface="Calibri"/>
                          <a:cs typeface="Calibri"/>
                        </a:rPr>
                        <a:t> </a:t>
                      </a:r>
                      <a:r>
                        <a:rPr sz="1600" spc="-10" dirty="0">
                          <a:latin typeface="Calibri"/>
                          <a:cs typeface="Calibri"/>
                        </a:rPr>
                        <a:t>(memory</a:t>
                      </a:r>
                      <a:r>
                        <a:rPr sz="1600" spc="40" dirty="0">
                          <a:latin typeface="Calibri"/>
                          <a:cs typeface="Calibri"/>
                        </a:rPr>
                        <a:t> </a:t>
                      </a:r>
                      <a:r>
                        <a:rPr sz="1600" spc="-10" dirty="0">
                          <a:latin typeface="Calibri"/>
                          <a:cs typeface="Calibri"/>
                        </a:rPr>
                        <a:t>addresses</a:t>
                      </a:r>
                      <a:r>
                        <a:rPr sz="1600" spc="15" dirty="0">
                          <a:latin typeface="Calibri"/>
                          <a:cs typeface="Calibri"/>
                        </a:rPr>
                        <a:t> </a:t>
                      </a:r>
                      <a:r>
                        <a:rPr sz="1600" spc="-5" dirty="0">
                          <a:latin typeface="Calibri"/>
                          <a:cs typeface="Calibri"/>
                        </a:rPr>
                        <a:t>of the</a:t>
                      </a:r>
                      <a:r>
                        <a:rPr sz="1600" spc="5" dirty="0">
                          <a:latin typeface="Calibri"/>
                          <a:cs typeface="Calibri"/>
                        </a:rPr>
                        <a:t> </a:t>
                      </a:r>
                      <a:r>
                        <a:rPr sz="1600" spc="-10" dirty="0">
                          <a:latin typeface="Calibri"/>
                          <a:cs typeface="Calibri"/>
                        </a:rPr>
                        <a:t>values won’t </a:t>
                      </a:r>
                      <a:r>
                        <a:rPr sz="1600" spc="-350" dirty="0">
                          <a:latin typeface="Calibri"/>
                          <a:cs typeface="Calibri"/>
                        </a:rPr>
                        <a:t> </a:t>
                      </a:r>
                      <a:r>
                        <a:rPr sz="1600" spc="-5" dirty="0">
                          <a:latin typeface="Calibri"/>
                          <a:cs typeface="Calibri"/>
                        </a:rPr>
                        <a:t>change)</a:t>
                      </a:r>
                      <a:r>
                        <a:rPr sz="1600" spc="-10" dirty="0">
                          <a:latin typeface="Calibri"/>
                          <a:cs typeface="Calibri"/>
                        </a:rPr>
                        <a:t> but</a:t>
                      </a:r>
                      <a:r>
                        <a:rPr sz="1600" spc="-5" dirty="0">
                          <a:latin typeface="Calibri"/>
                          <a:cs typeface="Calibri"/>
                        </a:rPr>
                        <a:t> lists</a:t>
                      </a:r>
                      <a:r>
                        <a:rPr sz="1600" spc="-30" dirty="0">
                          <a:latin typeface="Calibri"/>
                          <a:cs typeface="Calibri"/>
                        </a:rPr>
                        <a:t> </a:t>
                      </a:r>
                      <a:r>
                        <a:rPr sz="1600" spc="-5" dirty="0">
                          <a:latin typeface="Calibri"/>
                          <a:cs typeface="Calibri"/>
                        </a:rPr>
                        <a:t>being</a:t>
                      </a:r>
                      <a:r>
                        <a:rPr sz="1600" spc="-15" dirty="0">
                          <a:latin typeface="Calibri"/>
                          <a:cs typeface="Calibri"/>
                        </a:rPr>
                        <a:t> </a:t>
                      </a:r>
                      <a:r>
                        <a:rPr sz="1600" spc="-5" dirty="0">
                          <a:latin typeface="Calibri"/>
                          <a:cs typeface="Calibri"/>
                        </a:rPr>
                        <a:t>mutable</a:t>
                      </a:r>
                      <a:r>
                        <a:rPr sz="1600" dirty="0">
                          <a:latin typeface="Calibri"/>
                          <a:cs typeface="Calibri"/>
                        </a:rPr>
                        <a:t> </a:t>
                      </a:r>
                      <a:r>
                        <a:rPr sz="1600" spc="-10" dirty="0">
                          <a:latin typeface="Calibri"/>
                          <a:cs typeface="Calibri"/>
                        </a:rPr>
                        <a:t>can</a:t>
                      </a:r>
                      <a:r>
                        <a:rPr sz="1600" spc="-15" dirty="0">
                          <a:latin typeface="Calibri"/>
                          <a:cs typeface="Calibri"/>
                        </a:rPr>
                        <a:t> </a:t>
                      </a:r>
                      <a:r>
                        <a:rPr sz="1600" spc="-5" dirty="0">
                          <a:latin typeface="Calibri"/>
                          <a:cs typeface="Calibri"/>
                        </a:rPr>
                        <a:t>change</a:t>
                      </a:r>
                      <a:endParaRPr sz="1600">
                        <a:latin typeface="Calibri"/>
                        <a:cs typeface="Calibri"/>
                      </a:endParaRPr>
                    </a:p>
                  </a:txBody>
                  <a:tcPr marL="0" marR="0" marT="0" marB="0">
                    <a:lnL w="9525">
                      <a:solidFill>
                        <a:srgbClr val="00AF50"/>
                      </a:solidFill>
                      <a:prstDash val="solid"/>
                    </a:lnL>
                    <a:lnT w="9525">
                      <a:solidFill>
                        <a:srgbClr val="000000"/>
                      </a:solidFill>
                      <a:prstDash val="solid"/>
                    </a:lnT>
                    <a:solidFill>
                      <a:srgbClr val="DDD9C3"/>
                    </a:solidFill>
                  </a:tcPr>
                </a:tc>
                <a:tc hMerge="1">
                  <a:txBody>
                    <a:bodyPr/>
                    <a:lstStyle/>
                    <a:p>
                      <a:endParaRPr/>
                    </a:p>
                  </a:txBody>
                  <a:tcPr marL="0" marR="0" marT="0" marB="0"/>
                </a:tc>
              </a:tr>
              <a:tr h="3814979">
                <a:tc>
                  <a:txBody>
                    <a:bodyPr/>
                    <a:lstStyle/>
                    <a:p>
                      <a:pPr>
                        <a:lnSpc>
                          <a:spcPct val="100000"/>
                        </a:lnSpc>
                      </a:pPr>
                      <a:endParaRPr sz="1700">
                        <a:latin typeface="Times New Roman"/>
                        <a:cs typeface="Times New Roman"/>
                      </a:endParaRPr>
                    </a:p>
                  </a:txBody>
                  <a:tcPr marL="0" marR="0" marT="0" marB="0">
                    <a:lnL w="38100">
                      <a:solidFill>
                        <a:srgbClr val="006FC0"/>
                      </a:solidFill>
                      <a:prstDash val="solid"/>
                    </a:lnL>
                    <a:lnR w="38100">
                      <a:solidFill>
                        <a:srgbClr val="006FC0"/>
                      </a:solidFill>
                      <a:prstDash val="solid"/>
                    </a:lnR>
                    <a:lnB w="38100">
                      <a:solidFill>
                        <a:srgbClr val="006FC0"/>
                      </a:solidFill>
                      <a:prstDash val="solid"/>
                    </a:lnB>
                  </a:tcPr>
                </a:tc>
                <a:tc gridSpan="3">
                  <a:txBody>
                    <a:bodyPr/>
                    <a:lstStyle/>
                    <a:p>
                      <a:pPr>
                        <a:lnSpc>
                          <a:spcPct val="100000"/>
                        </a:lnSpc>
                        <a:spcBef>
                          <a:spcPts val="10"/>
                        </a:spcBef>
                      </a:pPr>
                      <a:endParaRPr sz="1400">
                        <a:latin typeface="Times New Roman"/>
                        <a:cs typeface="Times New Roman"/>
                      </a:endParaRPr>
                    </a:p>
                    <a:p>
                      <a:pPr marL="154305" marR="146050" indent="-635" algn="ctr">
                        <a:lnSpc>
                          <a:spcPct val="100000"/>
                        </a:lnSpc>
                      </a:pPr>
                      <a:r>
                        <a:rPr sz="1600" b="1" spc="-10" dirty="0">
                          <a:solidFill>
                            <a:srgbClr val="C00000"/>
                          </a:solidFill>
                          <a:latin typeface="Calibri"/>
                          <a:cs typeface="Calibri"/>
                        </a:rPr>
                        <a:t>Here, </a:t>
                      </a:r>
                      <a:r>
                        <a:rPr sz="1600" b="1" spc="-5" dirty="0">
                          <a:solidFill>
                            <a:srgbClr val="C00000"/>
                          </a:solidFill>
                          <a:latin typeface="Calibri"/>
                          <a:cs typeface="Calibri"/>
                        </a:rPr>
                        <a:t>in both</a:t>
                      </a:r>
                      <a:r>
                        <a:rPr sz="1600" b="1" spc="10" dirty="0">
                          <a:solidFill>
                            <a:srgbClr val="C00000"/>
                          </a:solidFill>
                          <a:latin typeface="Calibri"/>
                          <a:cs typeface="Calibri"/>
                        </a:rPr>
                        <a:t> </a:t>
                      </a:r>
                      <a:r>
                        <a:rPr sz="1600" b="1" spc="-5" dirty="0">
                          <a:solidFill>
                            <a:srgbClr val="C00000"/>
                          </a:solidFill>
                          <a:latin typeface="Calibri"/>
                          <a:cs typeface="Calibri"/>
                        </a:rPr>
                        <a:t>the </a:t>
                      </a:r>
                      <a:r>
                        <a:rPr sz="1600" b="1" dirty="0">
                          <a:solidFill>
                            <a:srgbClr val="C00000"/>
                          </a:solidFill>
                          <a:latin typeface="Calibri"/>
                          <a:cs typeface="Calibri"/>
                        </a:rPr>
                        <a:t> </a:t>
                      </a:r>
                      <a:r>
                        <a:rPr sz="1600" b="1" spc="-5" dirty="0">
                          <a:solidFill>
                            <a:srgbClr val="C00000"/>
                          </a:solidFill>
                          <a:latin typeface="Calibri"/>
                          <a:cs typeface="Calibri"/>
                        </a:rPr>
                        <a:t>Scenarios,</a:t>
                      </a:r>
                      <a:r>
                        <a:rPr sz="1600" b="1" dirty="0">
                          <a:solidFill>
                            <a:srgbClr val="C00000"/>
                          </a:solidFill>
                          <a:latin typeface="Calibri"/>
                          <a:cs typeface="Calibri"/>
                        </a:rPr>
                        <a:t> </a:t>
                      </a:r>
                      <a:r>
                        <a:rPr sz="1600" b="1" spc="-5" dirty="0">
                          <a:solidFill>
                            <a:srgbClr val="C00000"/>
                          </a:solidFill>
                          <a:latin typeface="Calibri"/>
                          <a:cs typeface="Calibri"/>
                        </a:rPr>
                        <a:t>original </a:t>
                      </a:r>
                      <a:r>
                        <a:rPr sz="1600" b="1" dirty="0">
                          <a:solidFill>
                            <a:srgbClr val="C00000"/>
                          </a:solidFill>
                          <a:latin typeface="Calibri"/>
                          <a:cs typeface="Calibri"/>
                        </a:rPr>
                        <a:t> </a:t>
                      </a:r>
                      <a:r>
                        <a:rPr sz="1600" b="1" spc="-5" dirty="0">
                          <a:solidFill>
                            <a:srgbClr val="C00000"/>
                          </a:solidFill>
                          <a:latin typeface="Calibri"/>
                          <a:cs typeface="Calibri"/>
                        </a:rPr>
                        <a:t>Dictionary</a:t>
                      </a:r>
                      <a:r>
                        <a:rPr sz="1600" b="1" spc="350" dirty="0">
                          <a:solidFill>
                            <a:srgbClr val="C00000"/>
                          </a:solidFill>
                          <a:latin typeface="Calibri"/>
                          <a:cs typeface="Calibri"/>
                        </a:rPr>
                        <a:t> </a:t>
                      </a:r>
                      <a:r>
                        <a:rPr sz="1600" b="1" spc="-5" dirty="0">
                          <a:solidFill>
                            <a:srgbClr val="C00000"/>
                          </a:solidFill>
                          <a:latin typeface="Calibri"/>
                          <a:cs typeface="Calibri"/>
                        </a:rPr>
                        <a:t>D is </a:t>
                      </a:r>
                      <a:r>
                        <a:rPr sz="1600" b="1" dirty="0">
                          <a:solidFill>
                            <a:srgbClr val="C00000"/>
                          </a:solidFill>
                          <a:latin typeface="Calibri"/>
                          <a:cs typeface="Calibri"/>
                        </a:rPr>
                        <a:t> </a:t>
                      </a:r>
                      <a:r>
                        <a:rPr sz="1600" b="1" spc="-5" dirty="0">
                          <a:solidFill>
                            <a:srgbClr val="C00000"/>
                          </a:solidFill>
                          <a:latin typeface="Calibri"/>
                          <a:cs typeface="Calibri"/>
                        </a:rPr>
                        <a:t>copied </a:t>
                      </a:r>
                      <a:r>
                        <a:rPr sz="1600" b="1" spc="-10" dirty="0">
                          <a:solidFill>
                            <a:srgbClr val="C00000"/>
                          </a:solidFill>
                          <a:latin typeface="Calibri"/>
                          <a:cs typeface="Calibri"/>
                        </a:rPr>
                        <a:t>to </a:t>
                      </a:r>
                      <a:r>
                        <a:rPr sz="1600" b="1" spc="-5" dirty="0">
                          <a:solidFill>
                            <a:srgbClr val="C00000"/>
                          </a:solidFill>
                          <a:latin typeface="Calibri"/>
                          <a:cs typeface="Calibri"/>
                        </a:rPr>
                        <a:t>a </a:t>
                      </a:r>
                      <a:r>
                        <a:rPr sz="1600" b="1" spc="-10" dirty="0">
                          <a:solidFill>
                            <a:srgbClr val="C00000"/>
                          </a:solidFill>
                          <a:latin typeface="Calibri"/>
                          <a:cs typeface="Calibri"/>
                        </a:rPr>
                        <a:t>new </a:t>
                      </a:r>
                      <a:r>
                        <a:rPr sz="1600" b="1" spc="-5" dirty="0">
                          <a:solidFill>
                            <a:srgbClr val="C00000"/>
                          </a:solidFill>
                          <a:latin typeface="Calibri"/>
                          <a:cs typeface="Calibri"/>
                        </a:rPr>
                        <a:t>label </a:t>
                      </a:r>
                      <a:r>
                        <a:rPr sz="1600" b="1" spc="-355" dirty="0">
                          <a:solidFill>
                            <a:srgbClr val="C00000"/>
                          </a:solidFill>
                          <a:latin typeface="Calibri"/>
                          <a:cs typeface="Calibri"/>
                        </a:rPr>
                        <a:t> </a:t>
                      </a:r>
                      <a:r>
                        <a:rPr sz="1600" b="1" spc="-5" dirty="0">
                          <a:solidFill>
                            <a:srgbClr val="C00000"/>
                          </a:solidFill>
                          <a:latin typeface="Calibri"/>
                          <a:cs typeface="Calibri"/>
                        </a:rPr>
                        <a:t>T</a:t>
                      </a:r>
                      <a:r>
                        <a:rPr sz="1600" b="1" spc="-10" dirty="0">
                          <a:solidFill>
                            <a:srgbClr val="C00000"/>
                          </a:solidFill>
                          <a:latin typeface="Calibri"/>
                          <a:cs typeface="Calibri"/>
                        </a:rPr>
                        <a:t> </a:t>
                      </a:r>
                      <a:r>
                        <a:rPr sz="1600" b="1" spc="-5" dirty="0">
                          <a:solidFill>
                            <a:srgbClr val="C00000"/>
                          </a:solidFill>
                          <a:latin typeface="Calibri"/>
                          <a:cs typeface="Calibri"/>
                        </a:rPr>
                        <a:t>(Dictionary)</a:t>
                      </a:r>
                      <a:endParaRPr sz="1600">
                        <a:latin typeface="Calibri"/>
                        <a:cs typeface="Calibri"/>
                      </a:endParaRPr>
                    </a:p>
                    <a:p>
                      <a:pPr>
                        <a:lnSpc>
                          <a:spcPct val="100000"/>
                        </a:lnSpc>
                        <a:spcBef>
                          <a:spcPts val="40"/>
                        </a:spcBef>
                      </a:pPr>
                      <a:endParaRPr sz="1400">
                        <a:latin typeface="Times New Roman"/>
                        <a:cs typeface="Times New Roman"/>
                      </a:endParaRPr>
                    </a:p>
                    <a:p>
                      <a:pPr marL="252729" marR="245110" indent="-635" algn="ctr">
                        <a:lnSpc>
                          <a:spcPct val="100000"/>
                        </a:lnSpc>
                      </a:pPr>
                      <a:r>
                        <a:rPr sz="1600" b="1" spc="-10" dirty="0">
                          <a:solidFill>
                            <a:srgbClr val="FF0000"/>
                          </a:solidFill>
                          <a:latin typeface="Calibri"/>
                          <a:cs typeface="Calibri"/>
                        </a:rPr>
                        <a:t>Here, </a:t>
                      </a:r>
                      <a:r>
                        <a:rPr sz="1600" b="1" spc="-5" dirty="0">
                          <a:solidFill>
                            <a:srgbClr val="FF0000"/>
                          </a:solidFill>
                          <a:latin typeface="Calibri"/>
                          <a:cs typeface="Calibri"/>
                        </a:rPr>
                        <a:t>in both </a:t>
                      </a:r>
                      <a:r>
                        <a:rPr sz="1600" b="1" dirty="0">
                          <a:solidFill>
                            <a:srgbClr val="FF0000"/>
                          </a:solidFill>
                          <a:latin typeface="Calibri"/>
                          <a:cs typeface="Calibri"/>
                        </a:rPr>
                        <a:t> </a:t>
                      </a:r>
                      <a:r>
                        <a:rPr sz="1600" b="1" spc="-5" dirty="0">
                          <a:solidFill>
                            <a:srgbClr val="FF0000"/>
                          </a:solidFill>
                          <a:latin typeface="Calibri"/>
                          <a:cs typeface="Calibri"/>
                        </a:rPr>
                        <a:t>scenarios, if </a:t>
                      </a:r>
                      <a:r>
                        <a:rPr sz="1600" b="1" spc="-10" dirty="0">
                          <a:solidFill>
                            <a:srgbClr val="FF0000"/>
                          </a:solidFill>
                          <a:latin typeface="Calibri"/>
                          <a:cs typeface="Calibri"/>
                        </a:rPr>
                        <a:t>there </a:t>
                      </a:r>
                      <a:r>
                        <a:rPr sz="1600" b="1" spc="-5" dirty="0">
                          <a:solidFill>
                            <a:srgbClr val="FF0000"/>
                          </a:solidFill>
                          <a:latin typeface="Calibri"/>
                          <a:cs typeface="Calibri"/>
                        </a:rPr>
                        <a:t> is </a:t>
                      </a:r>
                      <a:r>
                        <a:rPr sz="1600" b="1" spc="-15" dirty="0">
                          <a:solidFill>
                            <a:srgbClr val="FF0000"/>
                          </a:solidFill>
                          <a:latin typeface="Calibri"/>
                          <a:cs typeface="Calibri"/>
                        </a:rPr>
                        <a:t>any </a:t>
                      </a:r>
                      <a:r>
                        <a:rPr sz="1600" b="1" spc="-10" dirty="0">
                          <a:solidFill>
                            <a:srgbClr val="FF0000"/>
                          </a:solidFill>
                          <a:latin typeface="Calibri"/>
                          <a:cs typeface="Calibri"/>
                        </a:rPr>
                        <a:t>change </a:t>
                      </a:r>
                      <a:r>
                        <a:rPr sz="1600" b="1" spc="-5" dirty="0">
                          <a:solidFill>
                            <a:srgbClr val="FF0000"/>
                          </a:solidFill>
                          <a:latin typeface="Calibri"/>
                          <a:cs typeface="Calibri"/>
                        </a:rPr>
                        <a:t>done </a:t>
                      </a:r>
                      <a:r>
                        <a:rPr sz="1600" b="1" spc="-350" dirty="0">
                          <a:solidFill>
                            <a:srgbClr val="FF0000"/>
                          </a:solidFill>
                          <a:latin typeface="Calibri"/>
                          <a:cs typeface="Calibri"/>
                        </a:rPr>
                        <a:t> </a:t>
                      </a:r>
                      <a:r>
                        <a:rPr sz="1600" b="1" spc="-5" dirty="0">
                          <a:solidFill>
                            <a:srgbClr val="FF0000"/>
                          </a:solidFill>
                          <a:latin typeface="Calibri"/>
                          <a:cs typeface="Calibri"/>
                        </a:rPr>
                        <a:t>in </a:t>
                      </a:r>
                      <a:r>
                        <a:rPr sz="1600" b="1" spc="-15" dirty="0">
                          <a:solidFill>
                            <a:srgbClr val="FF0000"/>
                          </a:solidFill>
                          <a:latin typeface="Calibri"/>
                          <a:cs typeface="Calibri"/>
                        </a:rPr>
                        <a:t>any</a:t>
                      </a:r>
                      <a:r>
                        <a:rPr sz="1600" b="1" dirty="0">
                          <a:solidFill>
                            <a:srgbClr val="FF0000"/>
                          </a:solidFill>
                          <a:latin typeface="Calibri"/>
                          <a:cs typeface="Calibri"/>
                        </a:rPr>
                        <a:t> </a:t>
                      </a:r>
                      <a:r>
                        <a:rPr sz="1600" b="1" spc="-5" dirty="0">
                          <a:solidFill>
                            <a:srgbClr val="FF0000"/>
                          </a:solidFill>
                          <a:latin typeface="Calibri"/>
                          <a:cs typeface="Calibri"/>
                        </a:rPr>
                        <a:t>of</a:t>
                      </a:r>
                      <a:r>
                        <a:rPr sz="1600" b="1" dirty="0">
                          <a:solidFill>
                            <a:srgbClr val="FF0000"/>
                          </a:solidFill>
                          <a:latin typeface="Calibri"/>
                          <a:cs typeface="Calibri"/>
                        </a:rPr>
                        <a:t> </a:t>
                      </a:r>
                      <a:r>
                        <a:rPr sz="1600" b="1" spc="-10" dirty="0">
                          <a:solidFill>
                            <a:srgbClr val="FF0000"/>
                          </a:solidFill>
                          <a:latin typeface="Calibri"/>
                          <a:cs typeface="Calibri"/>
                        </a:rPr>
                        <a:t>the </a:t>
                      </a:r>
                      <a:r>
                        <a:rPr sz="1600" b="1" spc="-5" dirty="0">
                          <a:solidFill>
                            <a:srgbClr val="FF0000"/>
                          </a:solidFill>
                          <a:latin typeface="Calibri"/>
                          <a:cs typeface="Calibri"/>
                        </a:rPr>
                        <a:t> Dictionaries, it </a:t>
                      </a:r>
                      <a:r>
                        <a:rPr sz="1600" b="1" dirty="0">
                          <a:solidFill>
                            <a:srgbClr val="FF0000"/>
                          </a:solidFill>
                          <a:latin typeface="Calibri"/>
                          <a:cs typeface="Calibri"/>
                        </a:rPr>
                        <a:t> </a:t>
                      </a:r>
                      <a:r>
                        <a:rPr sz="1600" b="1" spc="-10" dirty="0">
                          <a:solidFill>
                            <a:srgbClr val="FF0000"/>
                          </a:solidFill>
                          <a:latin typeface="Calibri"/>
                          <a:cs typeface="Calibri"/>
                        </a:rPr>
                        <a:t>DOES</a:t>
                      </a:r>
                      <a:r>
                        <a:rPr sz="1600" b="1" dirty="0">
                          <a:solidFill>
                            <a:srgbClr val="FF0000"/>
                          </a:solidFill>
                          <a:latin typeface="Calibri"/>
                          <a:cs typeface="Calibri"/>
                        </a:rPr>
                        <a:t> </a:t>
                      </a:r>
                      <a:r>
                        <a:rPr sz="1600" b="1" spc="-15" dirty="0">
                          <a:solidFill>
                            <a:srgbClr val="FF0000"/>
                          </a:solidFill>
                          <a:latin typeface="Calibri"/>
                          <a:cs typeface="Calibri"/>
                        </a:rPr>
                        <a:t>NOT</a:t>
                      </a:r>
                      <a:r>
                        <a:rPr sz="1600" b="1" spc="-10" dirty="0">
                          <a:solidFill>
                            <a:srgbClr val="FF0000"/>
                          </a:solidFill>
                          <a:latin typeface="Calibri"/>
                          <a:cs typeface="Calibri"/>
                        </a:rPr>
                        <a:t> </a:t>
                      </a:r>
                      <a:r>
                        <a:rPr sz="1600" b="1" spc="-15" dirty="0">
                          <a:solidFill>
                            <a:srgbClr val="FF0000"/>
                          </a:solidFill>
                          <a:latin typeface="Calibri"/>
                          <a:cs typeface="Calibri"/>
                        </a:rPr>
                        <a:t>get </a:t>
                      </a:r>
                      <a:r>
                        <a:rPr sz="1600" b="1" spc="-10" dirty="0">
                          <a:solidFill>
                            <a:srgbClr val="FF0000"/>
                          </a:solidFill>
                          <a:latin typeface="Calibri"/>
                          <a:cs typeface="Calibri"/>
                        </a:rPr>
                        <a:t> reflected </a:t>
                      </a:r>
                      <a:r>
                        <a:rPr sz="1600" b="1" spc="-5" dirty="0">
                          <a:solidFill>
                            <a:srgbClr val="FF0000"/>
                          </a:solidFill>
                          <a:latin typeface="Calibri"/>
                          <a:cs typeface="Calibri"/>
                        </a:rPr>
                        <a:t>in </a:t>
                      </a:r>
                      <a:r>
                        <a:rPr sz="1600" b="1" spc="-10" dirty="0">
                          <a:solidFill>
                            <a:srgbClr val="FF0000"/>
                          </a:solidFill>
                          <a:latin typeface="Calibri"/>
                          <a:cs typeface="Calibri"/>
                        </a:rPr>
                        <a:t>the </a:t>
                      </a:r>
                      <a:r>
                        <a:rPr sz="1600" b="1" spc="-5" dirty="0">
                          <a:solidFill>
                            <a:srgbClr val="FF0000"/>
                          </a:solidFill>
                          <a:latin typeface="Calibri"/>
                          <a:cs typeface="Calibri"/>
                        </a:rPr>
                        <a:t> other </a:t>
                      </a:r>
                      <a:r>
                        <a:rPr sz="1600" b="1" spc="-15" dirty="0">
                          <a:solidFill>
                            <a:srgbClr val="FF0000"/>
                          </a:solidFill>
                          <a:latin typeface="Calibri"/>
                          <a:cs typeface="Calibri"/>
                        </a:rPr>
                        <a:t>Dictionary.</a:t>
                      </a:r>
                      <a:endParaRPr sz="1600">
                        <a:latin typeface="Calibri"/>
                        <a:cs typeface="Calibri"/>
                      </a:endParaRPr>
                    </a:p>
                  </a:txBody>
                  <a:tcPr marL="0" marR="0" marT="1270" marB="0">
                    <a:lnL w="38100">
                      <a:solidFill>
                        <a:srgbClr val="006FC0"/>
                      </a:solidFill>
                      <a:prstDash val="solid"/>
                    </a:lnL>
                    <a:lnR w="38100">
                      <a:solidFill>
                        <a:srgbClr val="00AF50"/>
                      </a:solidFill>
                      <a:prstDash val="solid"/>
                    </a:lnR>
                    <a:lnT w="9525">
                      <a:solidFill>
                        <a:srgbClr val="00AF50"/>
                      </a:solidFill>
                      <a:prstDash val="solid"/>
                    </a:lnT>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1700">
                        <a:latin typeface="Times New Roman"/>
                        <a:cs typeface="Times New Roman"/>
                      </a:endParaRPr>
                    </a:p>
                  </a:txBody>
                  <a:tcPr marL="0" marR="0" marT="0" marB="0">
                    <a:lnL w="38100">
                      <a:solidFill>
                        <a:srgbClr val="00AF50"/>
                      </a:solidFill>
                      <a:prstDash val="solid"/>
                    </a:lnL>
                    <a:lnR w="38100">
                      <a:solidFill>
                        <a:srgbClr val="00AF50"/>
                      </a:solidFill>
                      <a:prstDash val="solid"/>
                    </a:lnR>
                    <a:lnT w="38100">
                      <a:solidFill>
                        <a:srgbClr val="00AF50"/>
                      </a:solidFill>
                      <a:prstDash val="solid"/>
                    </a:lnT>
                    <a:lnB w="38100">
                      <a:solidFill>
                        <a:srgbClr val="00AF50"/>
                      </a:solidFill>
                      <a:prstDash val="solid"/>
                    </a:lnB>
                  </a:tcPr>
                </a:tc>
              </a:tr>
            </a:tbl>
          </a:graphicData>
        </a:graphic>
      </p:graphicFrame>
      <p:pic>
        <p:nvPicPr>
          <p:cNvPr id="3" name="object 3"/>
          <p:cNvPicPr/>
          <p:nvPr/>
        </p:nvPicPr>
        <p:blipFill>
          <a:blip r:embed="rId2" cstate="print"/>
          <a:stretch>
            <a:fillRect/>
          </a:stretch>
        </p:blipFill>
        <p:spPr>
          <a:xfrm>
            <a:off x="104478" y="3041190"/>
            <a:ext cx="3513997" cy="3684735"/>
          </a:xfrm>
          <a:prstGeom prst="rect">
            <a:avLst/>
          </a:prstGeom>
        </p:spPr>
      </p:pic>
      <p:pic>
        <p:nvPicPr>
          <p:cNvPr id="4" name="object 4"/>
          <p:cNvPicPr/>
          <p:nvPr/>
        </p:nvPicPr>
        <p:blipFill>
          <a:blip r:embed="rId3" cstate="print"/>
          <a:stretch>
            <a:fillRect/>
          </a:stretch>
        </p:blipFill>
        <p:spPr>
          <a:xfrm>
            <a:off x="5823423" y="3031149"/>
            <a:ext cx="3203048" cy="3745811"/>
          </a:xfrm>
          <a:prstGeom prst="rect">
            <a:avLst/>
          </a:prstGeom>
        </p:spPr>
      </p:pic>
      <p:grpSp>
        <p:nvGrpSpPr>
          <p:cNvPr id="5" name="object 5"/>
          <p:cNvGrpSpPr/>
          <p:nvPr/>
        </p:nvGrpSpPr>
        <p:grpSpPr>
          <a:xfrm>
            <a:off x="3781361" y="4576851"/>
            <a:ext cx="1866900" cy="2072005"/>
            <a:chOff x="3781361" y="4576851"/>
            <a:chExt cx="1866900" cy="2072005"/>
          </a:xfrm>
        </p:grpSpPr>
        <p:sp>
          <p:nvSpPr>
            <p:cNvPr id="6" name="object 6"/>
            <p:cNvSpPr/>
            <p:nvPr/>
          </p:nvSpPr>
          <p:spPr>
            <a:xfrm>
              <a:off x="3786123" y="4581613"/>
              <a:ext cx="1857375" cy="2062480"/>
            </a:xfrm>
            <a:custGeom>
              <a:avLst/>
              <a:gdLst/>
              <a:ahLst/>
              <a:cxnLst/>
              <a:rect l="l" t="t" r="r" b="b"/>
              <a:pathLst>
                <a:path w="1857375" h="2062479">
                  <a:moveTo>
                    <a:pt x="1857375" y="0"/>
                  </a:moveTo>
                  <a:lnTo>
                    <a:pt x="0" y="0"/>
                  </a:lnTo>
                  <a:lnTo>
                    <a:pt x="0" y="2062099"/>
                  </a:lnTo>
                  <a:lnTo>
                    <a:pt x="1857375" y="2062099"/>
                  </a:lnTo>
                  <a:lnTo>
                    <a:pt x="1857375" y="0"/>
                  </a:lnTo>
                  <a:close/>
                </a:path>
              </a:pathLst>
            </a:custGeom>
            <a:solidFill>
              <a:srgbClr val="FFFF00"/>
            </a:solidFill>
          </p:spPr>
          <p:txBody>
            <a:bodyPr wrap="square" lIns="0" tIns="0" rIns="0" bIns="0" rtlCol="0"/>
            <a:lstStyle/>
            <a:p>
              <a:endParaRPr/>
            </a:p>
          </p:txBody>
        </p:sp>
        <p:sp>
          <p:nvSpPr>
            <p:cNvPr id="7" name="object 7"/>
            <p:cNvSpPr/>
            <p:nvPr/>
          </p:nvSpPr>
          <p:spPr>
            <a:xfrm>
              <a:off x="3786123" y="4581613"/>
              <a:ext cx="1857375" cy="2062480"/>
            </a:xfrm>
            <a:custGeom>
              <a:avLst/>
              <a:gdLst/>
              <a:ahLst/>
              <a:cxnLst/>
              <a:rect l="l" t="t" r="r" b="b"/>
              <a:pathLst>
                <a:path w="1857375" h="2062479">
                  <a:moveTo>
                    <a:pt x="0" y="2062099"/>
                  </a:moveTo>
                  <a:lnTo>
                    <a:pt x="1857375" y="2062099"/>
                  </a:lnTo>
                  <a:lnTo>
                    <a:pt x="1857375" y="0"/>
                  </a:lnTo>
                  <a:lnTo>
                    <a:pt x="0" y="0"/>
                  </a:lnTo>
                  <a:lnTo>
                    <a:pt x="0" y="2062099"/>
                  </a:lnTo>
                  <a:close/>
                </a:path>
              </a:pathLst>
            </a:custGeom>
            <a:ln w="9525">
              <a:solidFill>
                <a:srgbClr val="C00000"/>
              </a:solidFill>
            </a:ln>
          </p:spPr>
          <p:txBody>
            <a:bodyPr wrap="square" lIns="0" tIns="0" rIns="0" bIns="0" rtlCol="0"/>
            <a:lstStyle/>
            <a:p>
              <a:endParaRPr/>
            </a:p>
          </p:txBody>
        </p:sp>
      </p:grpSp>
      <p:grpSp>
        <p:nvGrpSpPr>
          <p:cNvPr id="8" name="object 8"/>
          <p:cNvGrpSpPr/>
          <p:nvPr/>
        </p:nvGrpSpPr>
        <p:grpSpPr>
          <a:xfrm>
            <a:off x="3709987" y="3148012"/>
            <a:ext cx="2009775" cy="1333500"/>
            <a:chOff x="3709987" y="3148012"/>
            <a:chExt cx="2009775" cy="1333500"/>
          </a:xfrm>
        </p:grpSpPr>
        <p:sp>
          <p:nvSpPr>
            <p:cNvPr id="9" name="object 9"/>
            <p:cNvSpPr/>
            <p:nvPr/>
          </p:nvSpPr>
          <p:spPr>
            <a:xfrm>
              <a:off x="3714750" y="3152775"/>
              <a:ext cx="2000250" cy="1323975"/>
            </a:xfrm>
            <a:custGeom>
              <a:avLst/>
              <a:gdLst/>
              <a:ahLst/>
              <a:cxnLst/>
              <a:rect l="l" t="t" r="r" b="b"/>
              <a:pathLst>
                <a:path w="2000250" h="1323975">
                  <a:moveTo>
                    <a:pt x="2000250" y="0"/>
                  </a:moveTo>
                  <a:lnTo>
                    <a:pt x="0" y="0"/>
                  </a:lnTo>
                  <a:lnTo>
                    <a:pt x="0" y="1323467"/>
                  </a:lnTo>
                  <a:lnTo>
                    <a:pt x="2000250" y="1323467"/>
                  </a:lnTo>
                  <a:lnTo>
                    <a:pt x="2000250" y="0"/>
                  </a:lnTo>
                  <a:close/>
                </a:path>
              </a:pathLst>
            </a:custGeom>
            <a:solidFill>
              <a:srgbClr val="FFFF00"/>
            </a:solidFill>
          </p:spPr>
          <p:txBody>
            <a:bodyPr wrap="square" lIns="0" tIns="0" rIns="0" bIns="0" rtlCol="0"/>
            <a:lstStyle/>
            <a:p>
              <a:endParaRPr/>
            </a:p>
          </p:txBody>
        </p:sp>
        <p:sp>
          <p:nvSpPr>
            <p:cNvPr id="10" name="object 10"/>
            <p:cNvSpPr/>
            <p:nvPr/>
          </p:nvSpPr>
          <p:spPr>
            <a:xfrm>
              <a:off x="3714750" y="3152775"/>
              <a:ext cx="2000250" cy="1323975"/>
            </a:xfrm>
            <a:custGeom>
              <a:avLst/>
              <a:gdLst/>
              <a:ahLst/>
              <a:cxnLst/>
              <a:rect l="l" t="t" r="r" b="b"/>
              <a:pathLst>
                <a:path w="2000250" h="1323975">
                  <a:moveTo>
                    <a:pt x="0" y="1323467"/>
                  </a:moveTo>
                  <a:lnTo>
                    <a:pt x="2000250" y="1323467"/>
                  </a:lnTo>
                  <a:lnTo>
                    <a:pt x="2000250" y="0"/>
                  </a:lnTo>
                  <a:lnTo>
                    <a:pt x="0" y="0"/>
                  </a:lnTo>
                  <a:lnTo>
                    <a:pt x="0" y="1323467"/>
                  </a:lnTo>
                  <a:close/>
                </a:path>
              </a:pathLst>
            </a:custGeom>
            <a:ln w="9525">
              <a:solidFill>
                <a:srgbClr val="C00000"/>
              </a:solidFill>
            </a:ln>
          </p:spPr>
          <p:txBody>
            <a:bodyPr wrap="square" lIns="0" tIns="0" rIns="0" bIns="0" rtlCol="0"/>
            <a:lstStyle/>
            <a:p>
              <a:endParaRPr/>
            </a:p>
          </p:txBody>
        </p:sp>
      </p:gr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0063" y="596849"/>
            <a:ext cx="2319655" cy="514350"/>
          </a:xfrm>
          <a:prstGeom prst="rect">
            <a:avLst/>
          </a:prstGeom>
        </p:spPr>
        <p:txBody>
          <a:bodyPr vert="horz" wrap="square" lIns="0" tIns="13335" rIns="0" bIns="0" rtlCol="0">
            <a:spAutoFit/>
          </a:bodyPr>
          <a:lstStyle/>
          <a:p>
            <a:pPr marL="12700">
              <a:lnSpc>
                <a:spcPct val="100000"/>
              </a:lnSpc>
              <a:spcBef>
                <a:spcPts val="105"/>
              </a:spcBef>
            </a:pPr>
            <a:r>
              <a:rPr sz="3200" u="heavy" spc="50" dirty="0">
                <a:uFill>
                  <a:solidFill>
                    <a:srgbClr val="000000"/>
                  </a:solidFill>
                </a:uFill>
                <a:latin typeface="Arial MT"/>
                <a:cs typeface="Arial MT"/>
              </a:rPr>
              <a:t>CONTENTS</a:t>
            </a:r>
            <a:endParaRPr sz="3200">
              <a:latin typeface="Arial MT"/>
              <a:cs typeface="Arial MT"/>
            </a:endParaRPr>
          </a:p>
        </p:txBody>
      </p:sp>
      <p:sp>
        <p:nvSpPr>
          <p:cNvPr id="3" name="object 3"/>
          <p:cNvSpPr/>
          <p:nvPr/>
        </p:nvSpPr>
        <p:spPr>
          <a:xfrm>
            <a:off x="71405" y="1285913"/>
            <a:ext cx="2500630" cy="5232400"/>
          </a:xfrm>
          <a:custGeom>
            <a:avLst/>
            <a:gdLst/>
            <a:ahLst/>
            <a:cxnLst/>
            <a:rect l="l" t="t" r="r" b="b"/>
            <a:pathLst>
              <a:path w="2500630" h="5232400">
                <a:moveTo>
                  <a:pt x="2500376" y="0"/>
                </a:moveTo>
                <a:lnTo>
                  <a:pt x="0" y="0"/>
                </a:lnTo>
                <a:lnTo>
                  <a:pt x="0" y="5232146"/>
                </a:lnTo>
                <a:lnTo>
                  <a:pt x="2500376" y="5232146"/>
                </a:lnTo>
                <a:lnTo>
                  <a:pt x="2500376" y="0"/>
                </a:lnTo>
                <a:close/>
              </a:path>
            </a:pathLst>
          </a:custGeom>
          <a:solidFill>
            <a:srgbClr val="252525"/>
          </a:solidFill>
        </p:spPr>
        <p:txBody>
          <a:bodyPr wrap="square" lIns="0" tIns="0" rIns="0" bIns="0" rtlCol="0"/>
          <a:lstStyle/>
          <a:p>
            <a:endParaRPr/>
          </a:p>
        </p:txBody>
      </p:sp>
      <p:sp>
        <p:nvSpPr>
          <p:cNvPr id="4" name="object 4"/>
          <p:cNvSpPr txBox="1"/>
          <p:nvPr/>
        </p:nvSpPr>
        <p:spPr>
          <a:xfrm>
            <a:off x="150063" y="1299464"/>
            <a:ext cx="2286635" cy="5120640"/>
          </a:xfrm>
          <a:prstGeom prst="rect">
            <a:avLst/>
          </a:prstGeom>
        </p:spPr>
        <p:txBody>
          <a:bodyPr vert="horz" wrap="square" lIns="0" tIns="12700" rIns="0" bIns="0" rtlCol="0">
            <a:spAutoFit/>
          </a:bodyPr>
          <a:lstStyle/>
          <a:p>
            <a:pPr marL="12700">
              <a:lnSpc>
                <a:spcPct val="100000"/>
              </a:lnSpc>
              <a:spcBef>
                <a:spcPts val="100"/>
              </a:spcBef>
            </a:pPr>
            <a:r>
              <a:rPr sz="2400" b="1" u="heavy" spc="-10" dirty="0">
                <a:solidFill>
                  <a:srgbClr val="FFC000"/>
                </a:solidFill>
                <a:uFill>
                  <a:solidFill>
                    <a:srgbClr val="FFC000"/>
                  </a:solidFill>
                </a:uFill>
                <a:latin typeface="Calibri"/>
                <a:cs typeface="Calibri"/>
              </a:rPr>
              <a:t>Introduction</a:t>
            </a:r>
            <a:r>
              <a:rPr sz="2400" b="1" u="heavy" spc="-25" dirty="0">
                <a:solidFill>
                  <a:srgbClr val="FFC000"/>
                </a:solidFill>
                <a:uFill>
                  <a:solidFill>
                    <a:srgbClr val="FFC000"/>
                  </a:solidFill>
                </a:uFill>
                <a:latin typeface="Calibri"/>
                <a:cs typeface="Calibri"/>
              </a:rPr>
              <a:t> </a:t>
            </a:r>
            <a:r>
              <a:rPr sz="2400" b="1" u="heavy" dirty="0">
                <a:solidFill>
                  <a:srgbClr val="FFC000"/>
                </a:solidFill>
                <a:uFill>
                  <a:solidFill>
                    <a:srgbClr val="FFC000"/>
                  </a:solidFill>
                </a:uFill>
                <a:latin typeface="Calibri"/>
                <a:cs typeface="Calibri"/>
              </a:rPr>
              <a:t>:</a:t>
            </a:r>
            <a:endParaRPr sz="2400">
              <a:latin typeface="Calibri"/>
              <a:cs typeface="Calibri"/>
            </a:endParaRPr>
          </a:p>
          <a:p>
            <a:pPr marL="12700" marR="1293495">
              <a:lnSpc>
                <a:spcPct val="100000"/>
              </a:lnSpc>
              <a:spcBef>
                <a:spcPts val="35"/>
              </a:spcBef>
            </a:pPr>
            <a:r>
              <a:rPr sz="1800" spc="-5" dirty="0">
                <a:solidFill>
                  <a:srgbClr val="FFC000"/>
                </a:solidFill>
                <a:latin typeface="Calibri"/>
                <a:cs typeface="Calibri"/>
              </a:rPr>
              <a:t>D</a:t>
            </a:r>
            <a:r>
              <a:rPr sz="1800" spc="-15" dirty="0">
                <a:solidFill>
                  <a:srgbClr val="FFC000"/>
                </a:solidFill>
                <a:latin typeface="Calibri"/>
                <a:cs typeface="Calibri"/>
              </a:rPr>
              <a:t>e</a:t>
            </a:r>
            <a:r>
              <a:rPr sz="1800" spc="-5" dirty="0">
                <a:solidFill>
                  <a:srgbClr val="FFC000"/>
                </a:solidFill>
                <a:latin typeface="Calibri"/>
                <a:cs typeface="Calibri"/>
              </a:rPr>
              <a:t>fin</a:t>
            </a:r>
            <a:r>
              <a:rPr sz="1800" spc="-10" dirty="0">
                <a:solidFill>
                  <a:srgbClr val="FFC000"/>
                </a:solidFill>
                <a:latin typeface="Calibri"/>
                <a:cs typeface="Calibri"/>
              </a:rPr>
              <a:t>i</a:t>
            </a:r>
            <a:r>
              <a:rPr sz="1800" dirty="0">
                <a:solidFill>
                  <a:srgbClr val="FFC000"/>
                </a:solidFill>
                <a:latin typeface="Calibri"/>
                <a:cs typeface="Calibri"/>
              </a:rPr>
              <a:t>t</a:t>
            </a:r>
            <a:r>
              <a:rPr sz="1800" spc="-10" dirty="0">
                <a:solidFill>
                  <a:srgbClr val="FFC000"/>
                </a:solidFill>
                <a:latin typeface="Calibri"/>
                <a:cs typeface="Calibri"/>
              </a:rPr>
              <a:t>i</a:t>
            </a:r>
            <a:r>
              <a:rPr sz="1800" spc="-5" dirty="0">
                <a:solidFill>
                  <a:srgbClr val="FFC000"/>
                </a:solidFill>
                <a:latin typeface="Calibri"/>
                <a:cs typeface="Calibri"/>
              </a:rPr>
              <a:t>on,  </a:t>
            </a:r>
            <a:r>
              <a:rPr sz="1800" spc="-10" dirty="0">
                <a:solidFill>
                  <a:srgbClr val="FFC000"/>
                </a:solidFill>
                <a:latin typeface="Calibri"/>
                <a:cs typeface="Calibri"/>
              </a:rPr>
              <a:t>Creation,</a:t>
            </a:r>
            <a:endParaRPr sz="1800">
              <a:latin typeface="Calibri"/>
              <a:cs typeface="Calibri"/>
            </a:endParaRPr>
          </a:p>
          <a:p>
            <a:pPr marL="12700" marR="395605">
              <a:lnSpc>
                <a:spcPct val="100000"/>
              </a:lnSpc>
            </a:pPr>
            <a:r>
              <a:rPr sz="1800" spc="-5" dirty="0">
                <a:solidFill>
                  <a:srgbClr val="FFC000"/>
                </a:solidFill>
                <a:latin typeface="Calibri"/>
                <a:cs typeface="Calibri"/>
              </a:rPr>
              <a:t>Accessing elements, </a:t>
            </a:r>
            <a:r>
              <a:rPr sz="1800" spc="-395" dirty="0">
                <a:solidFill>
                  <a:srgbClr val="FFC000"/>
                </a:solidFill>
                <a:latin typeface="Calibri"/>
                <a:cs typeface="Calibri"/>
              </a:rPr>
              <a:t> </a:t>
            </a:r>
            <a:r>
              <a:rPr sz="1800" dirty="0">
                <a:solidFill>
                  <a:srgbClr val="FFC000"/>
                </a:solidFill>
                <a:latin typeface="Calibri"/>
                <a:cs typeface="Calibri"/>
              </a:rPr>
              <a:t>Add</a:t>
            </a:r>
            <a:r>
              <a:rPr sz="1800" spc="110" dirty="0">
                <a:solidFill>
                  <a:srgbClr val="FFC000"/>
                </a:solidFill>
                <a:latin typeface="Calibri"/>
                <a:cs typeface="Calibri"/>
              </a:rPr>
              <a:t> </a:t>
            </a:r>
            <a:r>
              <a:rPr sz="1800" dirty="0">
                <a:solidFill>
                  <a:srgbClr val="FFC000"/>
                </a:solidFill>
                <a:latin typeface="Calibri"/>
                <a:cs typeface="Calibri"/>
              </a:rPr>
              <a:t>an</a:t>
            </a:r>
            <a:r>
              <a:rPr sz="1800" spc="114" dirty="0">
                <a:solidFill>
                  <a:srgbClr val="FFC000"/>
                </a:solidFill>
                <a:latin typeface="Calibri"/>
                <a:cs typeface="Calibri"/>
              </a:rPr>
              <a:t> </a:t>
            </a:r>
            <a:r>
              <a:rPr sz="1800" spc="-10" dirty="0">
                <a:solidFill>
                  <a:srgbClr val="FFC000"/>
                </a:solidFill>
                <a:latin typeface="Calibri"/>
                <a:cs typeface="Calibri"/>
              </a:rPr>
              <a:t>item, </a:t>
            </a:r>
            <a:r>
              <a:rPr sz="1800" spc="-5" dirty="0">
                <a:solidFill>
                  <a:srgbClr val="FFC000"/>
                </a:solidFill>
                <a:latin typeface="Calibri"/>
                <a:cs typeface="Calibri"/>
              </a:rPr>
              <a:t> </a:t>
            </a:r>
            <a:r>
              <a:rPr sz="1800" dirty="0">
                <a:solidFill>
                  <a:srgbClr val="FFC000"/>
                </a:solidFill>
                <a:latin typeface="Calibri"/>
                <a:cs typeface="Calibri"/>
              </a:rPr>
              <a:t>Modify an </a:t>
            </a:r>
            <a:r>
              <a:rPr sz="1800" spc="-10" dirty="0">
                <a:solidFill>
                  <a:srgbClr val="FFC000"/>
                </a:solidFill>
                <a:latin typeface="Calibri"/>
                <a:cs typeface="Calibri"/>
              </a:rPr>
              <a:t>item, </a:t>
            </a:r>
            <a:r>
              <a:rPr sz="1800" spc="-5" dirty="0">
                <a:solidFill>
                  <a:srgbClr val="FFC000"/>
                </a:solidFill>
                <a:latin typeface="Calibri"/>
                <a:cs typeface="Calibri"/>
              </a:rPr>
              <a:t> </a:t>
            </a:r>
            <a:r>
              <a:rPr sz="1800" spc="-25" dirty="0">
                <a:solidFill>
                  <a:srgbClr val="FFC000"/>
                </a:solidFill>
                <a:latin typeface="Calibri"/>
                <a:cs typeface="Calibri"/>
              </a:rPr>
              <a:t>Traversal,</a:t>
            </a:r>
            <a:endParaRPr sz="1800">
              <a:latin typeface="Calibri"/>
              <a:cs typeface="Calibri"/>
            </a:endParaRPr>
          </a:p>
          <a:p>
            <a:pPr marL="12700" marR="5080">
              <a:lnSpc>
                <a:spcPct val="100000"/>
              </a:lnSpc>
            </a:pPr>
            <a:r>
              <a:rPr sz="1800" spc="-5" dirty="0">
                <a:solidFill>
                  <a:srgbClr val="FFC000"/>
                </a:solidFill>
                <a:latin typeface="Calibri"/>
                <a:cs typeface="Calibri"/>
              </a:rPr>
              <a:t>Membership </a:t>
            </a:r>
            <a:r>
              <a:rPr sz="1800" spc="-15" dirty="0">
                <a:solidFill>
                  <a:srgbClr val="FFC000"/>
                </a:solidFill>
                <a:latin typeface="Calibri"/>
                <a:cs typeface="Calibri"/>
              </a:rPr>
              <a:t>operator </a:t>
            </a:r>
            <a:r>
              <a:rPr sz="1800" spc="-10" dirty="0">
                <a:solidFill>
                  <a:srgbClr val="FFC000"/>
                </a:solidFill>
                <a:latin typeface="Calibri"/>
                <a:cs typeface="Calibri"/>
              </a:rPr>
              <a:t> </a:t>
            </a:r>
            <a:r>
              <a:rPr sz="2000" b="1" u="heavy" spc="-5" dirty="0">
                <a:solidFill>
                  <a:srgbClr val="FFFF00"/>
                </a:solidFill>
                <a:uFill>
                  <a:solidFill>
                    <a:srgbClr val="FFFF00"/>
                  </a:solidFill>
                </a:uFill>
                <a:latin typeface="Calibri"/>
                <a:cs typeface="Calibri"/>
              </a:rPr>
              <a:t>Functions/Methods</a:t>
            </a:r>
            <a:r>
              <a:rPr sz="2000" b="1" spc="-45" dirty="0">
                <a:solidFill>
                  <a:srgbClr val="FFFF00"/>
                </a:solidFill>
                <a:latin typeface="Calibri"/>
                <a:cs typeface="Calibri"/>
              </a:rPr>
              <a:t> </a:t>
            </a:r>
            <a:r>
              <a:rPr sz="2000" dirty="0">
                <a:solidFill>
                  <a:srgbClr val="FFC000"/>
                </a:solidFill>
                <a:latin typeface="Calibri"/>
                <a:cs typeface="Calibri"/>
              </a:rPr>
              <a:t>– </a:t>
            </a:r>
            <a:r>
              <a:rPr sz="2000" spc="-440" dirty="0">
                <a:solidFill>
                  <a:srgbClr val="FFC000"/>
                </a:solidFill>
                <a:latin typeface="Calibri"/>
                <a:cs typeface="Calibri"/>
              </a:rPr>
              <a:t> </a:t>
            </a:r>
            <a:r>
              <a:rPr sz="1800" spc="-5" dirty="0">
                <a:solidFill>
                  <a:srgbClr val="FFC000"/>
                </a:solidFill>
                <a:latin typeface="Calibri"/>
                <a:cs typeface="Calibri"/>
              </a:rPr>
              <a:t>len(),</a:t>
            </a:r>
            <a:r>
              <a:rPr sz="1800" spc="20" dirty="0">
                <a:solidFill>
                  <a:srgbClr val="FFC000"/>
                </a:solidFill>
                <a:latin typeface="Calibri"/>
                <a:cs typeface="Calibri"/>
              </a:rPr>
              <a:t> </a:t>
            </a:r>
            <a:r>
              <a:rPr sz="1800" spc="-5" dirty="0">
                <a:solidFill>
                  <a:srgbClr val="FFC000"/>
                </a:solidFill>
                <a:latin typeface="Calibri"/>
                <a:cs typeface="Calibri"/>
              </a:rPr>
              <a:t>dict(),</a:t>
            </a:r>
            <a:r>
              <a:rPr sz="1800" spc="30" dirty="0">
                <a:solidFill>
                  <a:srgbClr val="FFC000"/>
                </a:solidFill>
                <a:latin typeface="Calibri"/>
                <a:cs typeface="Calibri"/>
              </a:rPr>
              <a:t> </a:t>
            </a:r>
            <a:r>
              <a:rPr sz="1800" spc="-20" dirty="0">
                <a:solidFill>
                  <a:srgbClr val="FFC000"/>
                </a:solidFill>
                <a:latin typeface="Calibri"/>
                <a:cs typeface="Calibri"/>
              </a:rPr>
              <a:t>keys(),</a:t>
            </a:r>
            <a:endParaRPr sz="1800">
              <a:latin typeface="Calibri"/>
              <a:cs typeface="Calibri"/>
            </a:endParaRPr>
          </a:p>
          <a:p>
            <a:pPr marL="12700">
              <a:lnSpc>
                <a:spcPct val="100000"/>
              </a:lnSpc>
              <a:spcBef>
                <a:spcPts val="5"/>
              </a:spcBef>
            </a:pPr>
            <a:r>
              <a:rPr sz="1800" spc="-5" dirty="0">
                <a:solidFill>
                  <a:srgbClr val="FFC000"/>
                </a:solidFill>
                <a:latin typeface="Calibri"/>
                <a:cs typeface="Calibri"/>
              </a:rPr>
              <a:t>values(),</a:t>
            </a:r>
            <a:r>
              <a:rPr sz="1800" dirty="0">
                <a:solidFill>
                  <a:srgbClr val="FFC000"/>
                </a:solidFill>
                <a:latin typeface="Calibri"/>
                <a:cs typeface="Calibri"/>
              </a:rPr>
              <a:t> </a:t>
            </a:r>
            <a:r>
              <a:rPr sz="1800" spc="-10" dirty="0">
                <a:solidFill>
                  <a:srgbClr val="FFC000"/>
                </a:solidFill>
                <a:latin typeface="Calibri"/>
                <a:cs typeface="Calibri"/>
              </a:rPr>
              <a:t>items(),</a:t>
            </a:r>
            <a:r>
              <a:rPr sz="1800" dirty="0">
                <a:solidFill>
                  <a:srgbClr val="FFC000"/>
                </a:solidFill>
                <a:latin typeface="Calibri"/>
                <a:cs typeface="Calibri"/>
              </a:rPr>
              <a:t> </a:t>
            </a:r>
            <a:r>
              <a:rPr sz="1800" spc="-10" dirty="0">
                <a:solidFill>
                  <a:srgbClr val="FFC000"/>
                </a:solidFill>
                <a:latin typeface="Calibri"/>
                <a:cs typeface="Calibri"/>
              </a:rPr>
              <a:t>get(),</a:t>
            </a:r>
            <a:endParaRPr sz="1800">
              <a:latin typeface="Calibri"/>
              <a:cs typeface="Calibri"/>
            </a:endParaRPr>
          </a:p>
          <a:p>
            <a:pPr marL="12700">
              <a:lnSpc>
                <a:spcPct val="100000"/>
              </a:lnSpc>
            </a:pPr>
            <a:r>
              <a:rPr sz="1800" spc="-10" dirty="0">
                <a:solidFill>
                  <a:srgbClr val="FFC000"/>
                </a:solidFill>
                <a:latin typeface="Calibri"/>
                <a:cs typeface="Calibri"/>
              </a:rPr>
              <a:t>update(),</a:t>
            </a:r>
            <a:r>
              <a:rPr sz="1800" spc="10" dirty="0">
                <a:solidFill>
                  <a:srgbClr val="FFC000"/>
                </a:solidFill>
                <a:latin typeface="Calibri"/>
                <a:cs typeface="Calibri"/>
              </a:rPr>
              <a:t> </a:t>
            </a:r>
            <a:r>
              <a:rPr sz="1800" spc="-5" dirty="0">
                <a:solidFill>
                  <a:srgbClr val="FFC000"/>
                </a:solidFill>
                <a:latin typeface="Calibri"/>
                <a:cs typeface="Calibri"/>
              </a:rPr>
              <a:t>del(),</a:t>
            </a:r>
            <a:r>
              <a:rPr sz="1800" spc="10" dirty="0">
                <a:solidFill>
                  <a:srgbClr val="FFC000"/>
                </a:solidFill>
                <a:latin typeface="Calibri"/>
                <a:cs typeface="Calibri"/>
              </a:rPr>
              <a:t> </a:t>
            </a:r>
            <a:r>
              <a:rPr sz="1800" spc="-5" dirty="0">
                <a:solidFill>
                  <a:srgbClr val="FFC000"/>
                </a:solidFill>
                <a:latin typeface="Calibri"/>
                <a:cs typeface="Calibri"/>
              </a:rPr>
              <a:t>del,</a:t>
            </a:r>
            <a:endParaRPr sz="1800">
              <a:latin typeface="Calibri"/>
              <a:cs typeface="Calibri"/>
            </a:endParaRPr>
          </a:p>
          <a:p>
            <a:pPr marL="12700">
              <a:lnSpc>
                <a:spcPts val="2105"/>
              </a:lnSpc>
            </a:pPr>
            <a:r>
              <a:rPr sz="1800" spc="-5" dirty="0">
                <a:solidFill>
                  <a:srgbClr val="FFC000"/>
                </a:solidFill>
                <a:latin typeface="Calibri"/>
                <a:cs typeface="Calibri"/>
              </a:rPr>
              <a:t>clear(),</a:t>
            </a:r>
            <a:r>
              <a:rPr sz="1800" spc="-40" dirty="0">
                <a:solidFill>
                  <a:srgbClr val="FFC000"/>
                </a:solidFill>
                <a:latin typeface="Calibri"/>
                <a:cs typeface="Calibri"/>
              </a:rPr>
              <a:t> </a:t>
            </a:r>
            <a:r>
              <a:rPr sz="1800" spc="-15" dirty="0">
                <a:solidFill>
                  <a:srgbClr val="FFC000"/>
                </a:solidFill>
                <a:latin typeface="Calibri"/>
                <a:cs typeface="Calibri"/>
              </a:rPr>
              <a:t>fromkeys(),</a:t>
            </a:r>
            <a:endParaRPr sz="1800">
              <a:latin typeface="Calibri"/>
              <a:cs typeface="Calibri"/>
            </a:endParaRPr>
          </a:p>
          <a:p>
            <a:pPr marL="12700">
              <a:lnSpc>
                <a:spcPts val="4265"/>
              </a:lnSpc>
            </a:pPr>
            <a:r>
              <a:rPr sz="1800" spc="-10" dirty="0">
                <a:solidFill>
                  <a:srgbClr val="FFC000"/>
                </a:solidFill>
                <a:latin typeface="Calibri"/>
                <a:cs typeface="Calibri"/>
              </a:rPr>
              <a:t>copy(),</a:t>
            </a:r>
            <a:r>
              <a:rPr sz="1800" spc="-45" dirty="0">
                <a:solidFill>
                  <a:srgbClr val="FFC000"/>
                </a:solidFill>
                <a:latin typeface="Calibri"/>
                <a:cs typeface="Calibri"/>
              </a:rPr>
              <a:t> </a:t>
            </a:r>
            <a:r>
              <a:rPr sz="3600" b="1" spc="-5" dirty="0">
                <a:solidFill>
                  <a:srgbClr val="FFFF00"/>
                </a:solidFill>
                <a:latin typeface="Calibri"/>
                <a:cs typeface="Calibri"/>
              </a:rPr>
              <a:t>pop()</a:t>
            </a:r>
            <a:r>
              <a:rPr sz="1800" spc="-5" dirty="0">
                <a:solidFill>
                  <a:srgbClr val="FFC000"/>
                </a:solidFill>
                <a:latin typeface="Calibri"/>
                <a:cs typeface="Calibri"/>
              </a:rPr>
              <a:t>,</a:t>
            </a:r>
            <a:endParaRPr sz="1800">
              <a:latin typeface="Calibri"/>
              <a:cs typeface="Calibri"/>
            </a:endParaRPr>
          </a:p>
          <a:p>
            <a:pPr marL="12700" marR="6350">
              <a:lnSpc>
                <a:spcPct val="100000"/>
              </a:lnSpc>
              <a:spcBef>
                <a:spcPts val="110"/>
              </a:spcBef>
            </a:pPr>
            <a:r>
              <a:rPr sz="1800" spc="-10" dirty="0">
                <a:solidFill>
                  <a:srgbClr val="FFC000"/>
                </a:solidFill>
                <a:latin typeface="Calibri"/>
                <a:cs typeface="Calibri"/>
              </a:rPr>
              <a:t>popitem(),</a:t>
            </a:r>
            <a:r>
              <a:rPr sz="1800" spc="20" dirty="0">
                <a:solidFill>
                  <a:srgbClr val="FFC000"/>
                </a:solidFill>
                <a:latin typeface="Calibri"/>
                <a:cs typeface="Calibri"/>
              </a:rPr>
              <a:t> </a:t>
            </a:r>
            <a:r>
              <a:rPr sz="1800" spc="-10" dirty="0">
                <a:solidFill>
                  <a:srgbClr val="FFC000"/>
                </a:solidFill>
                <a:latin typeface="Calibri"/>
                <a:cs typeface="Calibri"/>
              </a:rPr>
              <a:t>setdefault(), </a:t>
            </a:r>
            <a:r>
              <a:rPr sz="1800" spc="-5" dirty="0">
                <a:solidFill>
                  <a:srgbClr val="FFC000"/>
                </a:solidFill>
                <a:latin typeface="Calibri"/>
                <a:cs typeface="Calibri"/>
              </a:rPr>
              <a:t> </a:t>
            </a:r>
            <a:r>
              <a:rPr sz="1800" spc="-10" dirty="0">
                <a:solidFill>
                  <a:srgbClr val="FFC000"/>
                </a:solidFill>
                <a:latin typeface="Calibri"/>
                <a:cs typeface="Calibri"/>
              </a:rPr>
              <a:t>max(),</a:t>
            </a:r>
            <a:r>
              <a:rPr sz="1800" dirty="0">
                <a:solidFill>
                  <a:srgbClr val="FFC000"/>
                </a:solidFill>
                <a:latin typeface="Calibri"/>
                <a:cs typeface="Calibri"/>
              </a:rPr>
              <a:t> </a:t>
            </a:r>
            <a:r>
              <a:rPr sz="1800" spc="-5" dirty="0">
                <a:solidFill>
                  <a:srgbClr val="FFC000"/>
                </a:solidFill>
                <a:latin typeface="Calibri"/>
                <a:cs typeface="Calibri"/>
              </a:rPr>
              <a:t>min(),</a:t>
            </a:r>
            <a:r>
              <a:rPr sz="1800" spc="25" dirty="0">
                <a:solidFill>
                  <a:srgbClr val="FFC000"/>
                </a:solidFill>
                <a:latin typeface="Calibri"/>
                <a:cs typeface="Calibri"/>
              </a:rPr>
              <a:t> </a:t>
            </a:r>
            <a:r>
              <a:rPr sz="1800" spc="-10" dirty="0">
                <a:solidFill>
                  <a:srgbClr val="FFC000"/>
                </a:solidFill>
                <a:latin typeface="Calibri"/>
                <a:cs typeface="Calibri"/>
              </a:rPr>
              <a:t>sorted()</a:t>
            </a:r>
            <a:r>
              <a:rPr sz="1800" spc="10" dirty="0">
                <a:solidFill>
                  <a:srgbClr val="FFC000"/>
                </a:solidFill>
                <a:latin typeface="Calibri"/>
                <a:cs typeface="Calibri"/>
              </a:rPr>
              <a:t> </a:t>
            </a:r>
            <a:r>
              <a:rPr sz="1800" dirty="0">
                <a:solidFill>
                  <a:srgbClr val="FFC000"/>
                </a:solidFill>
                <a:latin typeface="Calibri"/>
                <a:cs typeface="Calibri"/>
              </a:rPr>
              <a:t>; </a:t>
            </a:r>
            <a:r>
              <a:rPr sz="1800" spc="5" dirty="0">
                <a:solidFill>
                  <a:srgbClr val="FFC000"/>
                </a:solidFill>
                <a:latin typeface="Calibri"/>
                <a:cs typeface="Calibri"/>
              </a:rPr>
              <a:t> </a:t>
            </a:r>
            <a:r>
              <a:rPr sz="2000" b="1" u="heavy" spc="-10" dirty="0">
                <a:solidFill>
                  <a:srgbClr val="FFC000"/>
                </a:solidFill>
                <a:uFill>
                  <a:solidFill>
                    <a:srgbClr val="FFC000"/>
                  </a:solidFill>
                </a:uFill>
                <a:latin typeface="Calibri"/>
                <a:cs typeface="Calibri"/>
              </a:rPr>
              <a:t>Suggested</a:t>
            </a:r>
            <a:r>
              <a:rPr sz="2000" b="1" u="heavy" spc="-30" dirty="0">
                <a:solidFill>
                  <a:srgbClr val="FFC000"/>
                </a:solidFill>
                <a:uFill>
                  <a:solidFill>
                    <a:srgbClr val="FFC000"/>
                  </a:solidFill>
                </a:uFill>
                <a:latin typeface="Calibri"/>
                <a:cs typeface="Calibri"/>
              </a:rPr>
              <a:t> </a:t>
            </a:r>
            <a:r>
              <a:rPr sz="2000" b="1" u="heavy" spc="-10" dirty="0">
                <a:solidFill>
                  <a:srgbClr val="FFC000"/>
                </a:solidFill>
                <a:uFill>
                  <a:solidFill>
                    <a:srgbClr val="FFC000"/>
                  </a:solidFill>
                </a:uFill>
                <a:latin typeface="Calibri"/>
                <a:cs typeface="Calibri"/>
              </a:rPr>
              <a:t>programs</a:t>
            </a:r>
            <a:r>
              <a:rPr sz="2000" b="1" u="heavy" spc="-25" dirty="0">
                <a:solidFill>
                  <a:srgbClr val="FFC000"/>
                </a:solidFill>
                <a:uFill>
                  <a:solidFill>
                    <a:srgbClr val="FFC000"/>
                  </a:solidFill>
                </a:uFill>
                <a:latin typeface="Calibri"/>
                <a:cs typeface="Calibri"/>
              </a:rPr>
              <a:t> </a:t>
            </a:r>
            <a:r>
              <a:rPr sz="2000" b="1" u="heavy" dirty="0">
                <a:solidFill>
                  <a:srgbClr val="FFC000"/>
                </a:solidFill>
                <a:uFill>
                  <a:solidFill>
                    <a:srgbClr val="FFC000"/>
                  </a:solidFill>
                </a:uFill>
                <a:latin typeface="Calibri"/>
                <a:cs typeface="Calibri"/>
              </a:rPr>
              <a:t>:</a:t>
            </a:r>
            <a:endParaRPr sz="2000">
              <a:latin typeface="Calibri"/>
              <a:cs typeface="Calibri"/>
            </a:endParaRPr>
          </a:p>
        </p:txBody>
      </p:sp>
      <p:sp>
        <p:nvSpPr>
          <p:cNvPr id="5" name="object 5"/>
          <p:cNvSpPr/>
          <p:nvPr/>
        </p:nvSpPr>
        <p:spPr>
          <a:xfrm>
            <a:off x="0" y="0"/>
            <a:ext cx="9144000" cy="643255"/>
          </a:xfrm>
          <a:custGeom>
            <a:avLst/>
            <a:gdLst/>
            <a:ahLst/>
            <a:cxnLst/>
            <a:rect l="l" t="t" r="r" b="b"/>
            <a:pathLst>
              <a:path w="9144000" h="643255">
                <a:moveTo>
                  <a:pt x="9144000" y="0"/>
                </a:moveTo>
                <a:lnTo>
                  <a:pt x="0" y="0"/>
                </a:lnTo>
                <a:lnTo>
                  <a:pt x="0" y="642912"/>
                </a:lnTo>
                <a:lnTo>
                  <a:pt x="9144000" y="642912"/>
                </a:lnTo>
                <a:lnTo>
                  <a:pt x="9144000" y="0"/>
                </a:lnTo>
                <a:close/>
              </a:path>
            </a:pathLst>
          </a:custGeom>
          <a:solidFill>
            <a:srgbClr val="252525"/>
          </a:solidFill>
        </p:spPr>
        <p:txBody>
          <a:bodyPr wrap="square" lIns="0" tIns="0" rIns="0" bIns="0" rtlCol="0"/>
          <a:lstStyle/>
          <a:p>
            <a:endParaRPr/>
          </a:p>
        </p:txBody>
      </p:sp>
      <p:sp>
        <p:nvSpPr>
          <p:cNvPr id="6" name="object 6"/>
          <p:cNvSpPr txBox="1">
            <a:spLocks noGrp="1"/>
          </p:cNvSpPr>
          <p:nvPr>
            <p:ph type="title"/>
          </p:nvPr>
        </p:nvSpPr>
        <p:spPr>
          <a:xfrm>
            <a:off x="977290" y="0"/>
            <a:ext cx="7190105" cy="635000"/>
          </a:xfrm>
          <a:prstGeom prst="rect">
            <a:avLst/>
          </a:prstGeom>
        </p:spPr>
        <p:txBody>
          <a:bodyPr vert="horz" wrap="square" lIns="0" tIns="12065" rIns="0" bIns="0" rtlCol="0">
            <a:spAutoFit/>
          </a:bodyPr>
          <a:lstStyle/>
          <a:p>
            <a:pPr marL="12700">
              <a:lnSpc>
                <a:spcPct val="100000"/>
              </a:lnSpc>
              <a:spcBef>
                <a:spcPts val="95"/>
              </a:spcBef>
            </a:pPr>
            <a:r>
              <a:rPr sz="4000" i="0" u="heavy" spc="-5" dirty="0">
                <a:solidFill>
                  <a:srgbClr val="FFC000"/>
                </a:solidFill>
                <a:uFill>
                  <a:solidFill>
                    <a:srgbClr val="FFC000"/>
                  </a:solidFill>
                </a:uFill>
                <a:latin typeface="Calibri"/>
                <a:cs typeface="Calibri"/>
              </a:rPr>
              <a:t>FUNCTIONS</a:t>
            </a:r>
            <a:r>
              <a:rPr sz="4000" i="0" u="heavy" spc="-20" dirty="0">
                <a:solidFill>
                  <a:srgbClr val="FFC000"/>
                </a:solidFill>
                <a:uFill>
                  <a:solidFill>
                    <a:srgbClr val="FFC000"/>
                  </a:solidFill>
                </a:uFill>
                <a:latin typeface="Calibri"/>
                <a:cs typeface="Calibri"/>
              </a:rPr>
              <a:t> </a:t>
            </a:r>
            <a:r>
              <a:rPr sz="4000" i="0" u="heavy" dirty="0">
                <a:solidFill>
                  <a:srgbClr val="FFC000"/>
                </a:solidFill>
                <a:uFill>
                  <a:solidFill>
                    <a:srgbClr val="FFC000"/>
                  </a:solidFill>
                </a:uFill>
                <a:latin typeface="Calibri"/>
                <a:cs typeface="Calibri"/>
              </a:rPr>
              <a:t>IN</a:t>
            </a:r>
            <a:r>
              <a:rPr sz="4000" i="0" u="heavy" spc="-15" dirty="0">
                <a:solidFill>
                  <a:srgbClr val="FFC000"/>
                </a:solidFill>
                <a:uFill>
                  <a:solidFill>
                    <a:srgbClr val="FFC000"/>
                  </a:solidFill>
                </a:uFill>
                <a:latin typeface="Calibri"/>
                <a:cs typeface="Calibri"/>
              </a:rPr>
              <a:t> </a:t>
            </a:r>
            <a:r>
              <a:rPr sz="4000" i="0" u="heavy" spc="-40" dirty="0">
                <a:solidFill>
                  <a:srgbClr val="FFC000"/>
                </a:solidFill>
                <a:uFill>
                  <a:solidFill>
                    <a:srgbClr val="FFC000"/>
                  </a:solidFill>
                </a:uFill>
                <a:latin typeface="Calibri"/>
                <a:cs typeface="Calibri"/>
              </a:rPr>
              <a:t>DICTIONARY:</a:t>
            </a:r>
            <a:r>
              <a:rPr sz="4000" i="0" u="heavy" spc="-5" dirty="0">
                <a:solidFill>
                  <a:srgbClr val="FFC000"/>
                </a:solidFill>
                <a:uFill>
                  <a:solidFill>
                    <a:srgbClr val="FFC000"/>
                  </a:solidFill>
                </a:uFill>
                <a:latin typeface="Calibri"/>
                <a:cs typeface="Calibri"/>
              </a:rPr>
              <a:t> </a:t>
            </a:r>
            <a:r>
              <a:rPr sz="4000" i="0" u="heavy" spc="-5" dirty="0">
                <a:solidFill>
                  <a:srgbClr val="FFFF00"/>
                </a:solidFill>
                <a:uFill>
                  <a:solidFill>
                    <a:srgbClr val="FFC000"/>
                  </a:solidFill>
                </a:uFill>
                <a:latin typeface="Calibri"/>
                <a:cs typeface="Calibri"/>
              </a:rPr>
              <a:t>pop()</a:t>
            </a:r>
            <a:endParaRPr sz="4000">
              <a:latin typeface="Calibri"/>
              <a:cs typeface="Calibri"/>
            </a:endParaRPr>
          </a:p>
        </p:txBody>
      </p:sp>
      <p:sp>
        <p:nvSpPr>
          <p:cNvPr id="7" name="object 7"/>
          <p:cNvSpPr txBox="1"/>
          <p:nvPr/>
        </p:nvSpPr>
        <p:spPr>
          <a:xfrm>
            <a:off x="2714625" y="672337"/>
            <a:ext cx="6429375" cy="2185670"/>
          </a:xfrm>
          <a:prstGeom prst="rect">
            <a:avLst/>
          </a:prstGeom>
          <a:solidFill>
            <a:srgbClr val="CCFF99"/>
          </a:solidFill>
          <a:ln w="38100">
            <a:solidFill>
              <a:srgbClr val="FFC000"/>
            </a:solidFill>
          </a:ln>
        </p:spPr>
        <p:txBody>
          <a:bodyPr vert="horz" wrap="square" lIns="0" tIns="12065" rIns="0" bIns="0" rtlCol="0">
            <a:spAutoFit/>
          </a:bodyPr>
          <a:lstStyle/>
          <a:p>
            <a:pPr marL="91440">
              <a:lnSpc>
                <a:spcPct val="100000"/>
              </a:lnSpc>
              <a:spcBef>
                <a:spcPts val="95"/>
              </a:spcBef>
            </a:pPr>
            <a:r>
              <a:rPr sz="3600" b="1" spc="-75" dirty="0">
                <a:solidFill>
                  <a:srgbClr val="C00000"/>
                </a:solidFill>
                <a:latin typeface="Times New Roman"/>
                <a:cs typeface="Times New Roman"/>
              </a:rPr>
              <a:t>pop(</a:t>
            </a:r>
            <a:r>
              <a:rPr sz="3600" b="1" spc="-60" dirty="0">
                <a:solidFill>
                  <a:srgbClr val="C00000"/>
                </a:solidFill>
                <a:latin typeface="Times New Roman"/>
                <a:cs typeface="Times New Roman"/>
              </a:rPr>
              <a:t> </a:t>
            </a:r>
            <a:r>
              <a:rPr sz="3600" b="1" spc="-145" dirty="0">
                <a:solidFill>
                  <a:srgbClr val="C00000"/>
                </a:solidFill>
                <a:latin typeface="Times New Roman"/>
                <a:cs typeface="Times New Roman"/>
              </a:rPr>
              <a:t>)</a:t>
            </a:r>
            <a:endParaRPr sz="3600">
              <a:latin typeface="Times New Roman"/>
              <a:cs typeface="Times New Roman"/>
            </a:endParaRPr>
          </a:p>
          <a:p>
            <a:pPr marL="91440">
              <a:lnSpc>
                <a:spcPct val="100000"/>
              </a:lnSpc>
              <a:spcBef>
                <a:spcPts val="140"/>
              </a:spcBef>
            </a:pPr>
            <a:r>
              <a:rPr sz="2000" spc="-15" dirty="0">
                <a:latin typeface="Calibri"/>
                <a:cs typeface="Calibri"/>
              </a:rPr>
              <a:t>Removes</a:t>
            </a:r>
            <a:r>
              <a:rPr sz="2000" spc="5" dirty="0">
                <a:latin typeface="Calibri"/>
                <a:cs typeface="Calibri"/>
              </a:rPr>
              <a:t> </a:t>
            </a:r>
            <a:r>
              <a:rPr sz="2000" dirty="0">
                <a:latin typeface="Calibri"/>
                <a:cs typeface="Calibri"/>
              </a:rPr>
              <a:t>the </a:t>
            </a:r>
            <a:r>
              <a:rPr sz="2000" spc="-5" dirty="0">
                <a:latin typeface="Calibri"/>
                <a:cs typeface="Calibri"/>
              </a:rPr>
              <a:t>element</a:t>
            </a:r>
            <a:r>
              <a:rPr sz="2000" spc="10" dirty="0">
                <a:latin typeface="Calibri"/>
                <a:cs typeface="Calibri"/>
              </a:rPr>
              <a:t> </a:t>
            </a:r>
            <a:r>
              <a:rPr sz="2000" spc="-5" dirty="0">
                <a:latin typeface="Calibri"/>
                <a:cs typeface="Calibri"/>
              </a:rPr>
              <a:t>with</a:t>
            </a:r>
            <a:r>
              <a:rPr sz="2000" spc="5" dirty="0">
                <a:latin typeface="Calibri"/>
                <a:cs typeface="Calibri"/>
              </a:rPr>
              <a:t> </a:t>
            </a:r>
            <a:r>
              <a:rPr sz="2000" dirty="0">
                <a:latin typeface="Calibri"/>
                <a:cs typeface="Calibri"/>
              </a:rPr>
              <a:t>the</a:t>
            </a:r>
            <a:r>
              <a:rPr sz="2000" spc="-10" dirty="0">
                <a:latin typeface="Calibri"/>
                <a:cs typeface="Calibri"/>
              </a:rPr>
              <a:t> </a:t>
            </a:r>
            <a:r>
              <a:rPr sz="2000" spc="-5" dirty="0">
                <a:latin typeface="Calibri"/>
                <a:cs typeface="Calibri"/>
              </a:rPr>
              <a:t>specified</a:t>
            </a:r>
            <a:r>
              <a:rPr sz="2000" spc="15" dirty="0">
                <a:latin typeface="Calibri"/>
                <a:cs typeface="Calibri"/>
              </a:rPr>
              <a:t> </a:t>
            </a:r>
            <a:r>
              <a:rPr sz="2000" spc="-25" dirty="0">
                <a:latin typeface="Calibri"/>
                <a:cs typeface="Calibri"/>
              </a:rPr>
              <a:t>key</a:t>
            </a:r>
            <a:endParaRPr sz="2000">
              <a:latin typeface="Calibri"/>
              <a:cs typeface="Calibri"/>
            </a:endParaRPr>
          </a:p>
          <a:p>
            <a:pPr marL="91440">
              <a:lnSpc>
                <a:spcPct val="100000"/>
              </a:lnSpc>
            </a:pPr>
            <a:r>
              <a:rPr sz="2000" b="1" u="heavy" spc="-30" dirty="0">
                <a:uFill>
                  <a:solidFill>
                    <a:srgbClr val="000000"/>
                  </a:solidFill>
                </a:uFill>
                <a:latin typeface="Calibri"/>
                <a:cs typeface="Calibri"/>
              </a:rPr>
              <a:t>SYNTAX</a:t>
            </a:r>
            <a:endParaRPr sz="2000">
              <a:latin typeface="Calibri"/>
              <a:cs typeface="Calibri"/>
            </a:endParaRPr>
          </a:p>
          <a:p>
            <a:pPr marL="91440">
              <a:lnSpc>
                <a:spcPct val="100000"/>
              </a:lnSpc>
            </a:pPr>
            <a:r>
              <a:rPr sz="2000" b="1" i="1" spc="-10" dirty="0">
                <a:solidFill>
                  <a:srgbClr val="FF0000"/>
                </a:solidFill>
                <a:latin typeface="Calibri"/>
                <a:cs typeface="Calibri"/>
              </a:rPr>
              <a:t>dict.pop(key)</a:t>
            </a:r>
            <a:endParaRPr sz="2000">
              <a:latin typeface="Calibri"/>
              <a:cs typeface="Calibri"/>
            </a:endParaRPr>
          </a:p>
          <a:p>
            <a:pPr marL="91440" marR="576580">
              <a:lnSpc>
                <a:spcPct val="100000"/>
              </a:lnSpc>
            </a:pPr>
            <a:r>
              <a:rPr sz="2000" i="1" dirty="0">
                <a:latin typeface="Calibri"/>
                <a:cs typeface="Calibri"/>
              </a:rPr>
              <a:t>Where </a:t>
            </a:r>
            <a:r>
              <a:rPr sz="2000" b="1" i="1" spc="-25" dirty="0">
                <a:latin typeface="Calibri"/>
                <a:cs typeface="Calibri"/>
              </a:rPr>
              <a:t>key </a:t>
            </a:r>
            <a:r>
              <a:rPr sz="2000" i="1" dirty="0">
                <a:latin typeface="Calibri"/>
                <a:cs typeface="Calibri"/>
              </a:rPr>
              <a:t>is the </a:t>
            </a:r>
            <a:r>
              <a:rPr sz="2000" i="1" spc="-30" dirty="0">
                <a:latin typeface="Calibri"/>
                <a:cs typeface="Calibri"/>
              </a:rPr>
              <a:t>key </a:t>
            </a:r>
            <a:r>
              <a:rPr sz="2000" i="1" spc="-5" dirty="0">
                <a:latin typeface="Calibri"/>
                <a:cs typeface="Calibri"/>
              </a:rPr>
              <a:t>of </a:t>
            </a:r>
            <a:r>
              <a:rPr sz="2000" i="1" dirty="0">
                <a:latin typeface="Calibri"/>
                <a:cs typeface="Calibri"/>
              </a:rPr>
              <a:t>the </a:t>
            </a:r>
            <a:r>
              <a:rPr sz="2000" i="1" spc="-10" dirty="0">
                <a:latin typeface="Calibri"/>
                <a:cs typeface="Calibri"/>
              </a:rPr>
              <a:t>key:value </a:t>
            </a:r>
            <a:r>
              <a:rPr sz="2000" i="1" spc="-5" dirty="0">
                <a:latin typeface="Calibri"/>
                <a:cs typeface="Calibri"/>
              </a:rPr>
              <a:t>pair which </a:t>
            </a:r>
            <a:r>
              <a:rPr sz="2000" i="1" dirty="0">
                <a:latin typeface="Calibri"/>
                <a:cs typeface="Calibri"/>
              </a:rPr>
              <a:t>is </a:t>
            </a:r>
            <a:r>
              <a:rPr sz="2000" i="1" spc="-5" dirty="0">
                <a:latin typeface="Calibri"/>
                <a:cs typeface="Calibri"/>
              </a:rPr>
              <a:t>being </a:t>
            </a:r>
            <a:r>
              <a:rPr sz="2000" i="1" spc="-440" dirty="0">
                <a:latin typeface="Calibri"/>
                <a:cs typeface="Calibri"/>
              </a:rPr>
              <a:t> </a:t>
            </a:r>
            <a:r>
              <a:rPr sz="2000" i="1" spc="-10" dirty="0">
                <a:latin typeface="Calibri"/>
                <a:cs typeface="Calibri"/>
              </a:rPr>
              <a:t>deleted.</a:t>
            </a:r>
            <a:endParaRPr sz="2000">
              <a:latin typeface="Calibri"/>
              <a:cs typeface="Calibri"/>
            </a:endParaRPr>
          </a:p>
        </p:txBody>
      </p:sp>
      <p:grpSp>
        <p:nvGrpSpPr>
          <p:cNvPr id="8" name="object 8"/>
          <p:cNvGrpSpPr/>
          <p:nvPr/>
        </p:nvGrpSpPr>
        <p:grpSpPr>
          <a:xfrm>
            <a:off x="2744934" y="3035979"/>
            <a:ext cx="6142990" cy="1967230"/>
            <a:chOff x="2744934" y="3035979"/>
            <a:chExt cx="6142990" cy="1967230"/>
          </a:xfrm>
        </p:grpSpPr>
        <p:pic>
          <p:nvPicPr>
            <p:cNvPr id="9" name="object 9"/>
            <p:cNvPicPr/>
            <p:nvPr/>
          </p:nvPicPr>
          <p:blipFill>
            <a:blip r:embed="rId2" cstate="print"/>
            <a:stretch>
              <a:fillRect/>
            </a:stretch>
          </p:blipFill>
          <p:spPr>
            <a:xfrm>
              <a:off x="2744934" y="3035979"/>
              <a:ext cx="6142670" cy="1967141"/>
            </a:xfrm>
            <a:prstGeom prst="rect">
              <a:avLst/>
            </a:prstGeom>
          </p:spPr>
        </p:pic>
        <p:sp>
          <p:nvSpPr>
            <p:cNvPr id="10" name="object 10"/>
            <p:cNvSpPr/>
            <p:nvPr/>
          </p:nvSpPr>
          <p:spPr>
            <a:xfrm>
              <a:off x="5000625" y="3857625"/>
              <a:ext cx="3857625" cy="786130"/>
            </a:xfrm>
            <a:custGeom>
              <a:avLst/>
              <a:gdLst/>
              <a:ahLst/>
              <a:cxnLst/>
              <a:rect l="l" t="t" r="r" b="b"/>
              <a:pathLst>
                <a:path w="3857625" h="786129">
                  <a:moveTo>
                    <a:pt x="212978" y="0"/>
                  </a:moveTo>
                  <a:lnTo>
                    <a:pt x="0" y="392938"/>
                  </a:lnTo>
                  <a:lnTo>
                    <a:pt x="212978" y="785876"/>
                  </a:lnTo>
                  <a:lnTo>
                    <a:pt x="212978" y="694308"/>
                  </a:lnTo>
                  <a:lnTo>
                    <a:pt x="3857625" y="694308"/>
                  </a:lnTo>
                  <a:lnTo>
                    <a:pt x="3857625" y="91567"/>
                  </a:lnTo>
                  <a:lnTo>
                    <a:pt x="212978" y="91567"/>
                  </a:lnTo>
                  <a:lnTo>
                    <a:pt x="212978" y="0"/>
                  </a:lnTo>
                  <a:close/>
                </a:path>
              </a:pathLst>
            </a:custGeom>
            <a:solidFill>
              <a:srgbClr val="FFFF00"/>
            </a:solidFill>
          </p:spPr>
          <p:txBody>
            <a:bodyPr wrap="square" lIns="0" tIns="0" rIns="0" bIns="0" rtlCol="0"/>
            <a:lstStyle/>
            <a:p>
              <a:endParaRPr/>
            </a:p>
          </p:txBody>
        </p:sp>
        <p:sp>
          <p:nvSpPr>
            <p:cNvPr id="11" name="object 11"/>
            <p:cNvSpPr/>
            <p:nvPr/>
          </p:nvSpPr>
          <p:spPr>
            <a:xfrm>
              <a:off x="5000625" y="3857625"/>
              <a:ext cx="3857625" cy="786130"/>
            </a:xfrm>
            <a:custGeom>
              <a:avLst/>
              <a:gdLst/>
              <a:ahLst/>
              <a:cxnLst/>
              <a:rect l="l" t="t" r="r" b="b"/>
              <a:pathLst>
                <a:path w="3857625" h="786129">
                  <a:moveTo>
                    <a:pt x="3857625" y="91567"/>
                  </a:moveTo>
                  <a:lnTo>
                    <a:pt x="212978" y="91567"/>
                  </a:lnTo>
                  <a:lnTo>
                    <a:pt x="212978" y="0"/>
                  </a:lnTo>
                  <a:lnTo>
                    <a:pt x="0" y="392938"/>
                  </a:lnTo>
                  <a:lnTo>
                    <a:pt x="212978" y="785876"/>
                  </a:lnTo>
                  <a:lnTo>
                    <a:pt x="212978" y="694308"/>
                  </a:lnTo>
                  <a:lnTo>
                    <a:pt x="3857625" y="694308"/>
                  </a:lnTo>
                  <a:lnTo>
                    <a:pt x="3857625" y="91567"/>
                  </a:lnTo>
                  <a:close/>
                </a:path>
              </a:pathLst>
            </a:custGeom>
            <a:ln w="25400">
              <a:solidFill>
                <a:srgbClr val="C00000"/>
              </a:solidFill>
            </a:ln>
          </p:spPr>
          <p:txBody>
            <a:bodyPr wrap="square" lIns="0" tIns="0" rIns="0" bIns="0" rtlCol="0"/>
            <a:lstStyle/>
            <a:p>
              <a:endParaRPr/>
            </a:p>
          </p:txBody>
        </p:sp>
      </p:grpSp>
      <p:grpSp>
        <p:nvGrpSpPr>
          <p:cNvPr id="12" name="object 12"/>
          <p:cNvGrpSpPr/>
          <p:nvPr/>
        </p:nvGrpSpPr>
        <p:grpSpPr>
          <a:xfrm>
            <a:off x="2743363" y="5291160"/>
            <a:ext cx="6280150" cy="1476375"/>
            <a:chOff x="2743363" y="5291160"/>
            <a:chExt cx="6280150" cy="1476375"/>
          </a:xfrm>
        </p:grpSpPr>
        <p:pic>
          <p:nvPicPr>
            <p:cNvPr id="13" name="object 13"/>
            <p:cNvPicPr/>
            <p:nvPr/>
          </p:nvPicPr>
          <p:blipFill>
            <a:blip r:embed="rId3" cstate="print"/>
            <a:stretch>
              <a:fillRect/>
            </a:stretch>
          </p:blipFill>
          <p:spPr>
            <a:xfrm>
              <a:off x="2743363" y="5291160"/>
              <a:ext cx="6240634" cy="1476375"/>
            </a:xfrm>
            <a:prstGeom prst="rect">
              <a:avLst/>
            </a:prstGeom>
          </p:spPr>
        </p:pic>
        <p:sp>
          <p:nvSpPr>
            <p:cNvPr id="14" name="object 14"/>
            <p:cNvSpPr/>
            <p:nvPr/>
          </p:nvSpPr>
          <p:spPr>
            <a:xfrm>
              <a:off x="5286375" y="5715012"/>
              <a:ext cx="3724275" cy="786130"/>
            </a:xfrm>
            <a:custGeom>
              <a:avLst/>
              <a:gdLst/>
              <a:ahLst/>
              <a:cxnLst/>
              <a:rect l="l" t="t" r="r" b="b"/>
              <a:pathLst>
                <a:path w="3724275" h="786129">
                  <a:moveTo>
                    <a:pt x="212978" y="0"/>
                  </a:moveTo>
                  <a:lnTo>
                    <a:pt x="0" y="392912"/>
                  </a:lnTo>
                  <a:lnTo>
                    <a:pt x="212978" y="785825"/>
                  </a:lnTo>
                  <a:lnTo>
                    <a:pt x="212978" y="694296"/>
                  </a:lnTo>
                  <a:lnTo>
                    <a:pt x="3724275" y="694296"/>
                  </a:lnTo>
                  <a:lnTo>
                    <a:pt x="3724275" y="91528"/>
                  </a:lnTo>
                  <a:lnTo>
                    <a:pt x="212978" y="91528"/>
                  </a:lnTo>
                  <a:lnTo>
                    <a:pt x="212978" y="0"/>
                  </a:lnTo>
                  <a:close/>
                </a:path>
              </a:pathLst>
            </a:custGeom>
            <a:solidFill>
              <a:srgbClr val="FFFF00"/>
            </a:solidFill>
          </p:spPr>
          <p:txBody>
            <a:bodyPr wrap="square" lIns="0" tIns="0" rIns="0" bIns="0" rtlCol="0"/>
            <a:lstStyle/>
            <a:p>
              <a:endParaRPr/>
            </a:p>
          </p:txBody>
        </p:sp>
        <p:sp>
          <p:nvSpPr>
            <p:cNvPr id="15" name="object 15"/>
            <p:cNvSpPr/>
            <p:nvPr/>
          </p:nvSpPr>
          <p:spPr>
            <a:xfrm>
              <a:off x="5286375" y="5715012"/>
              <a:ext cx="3724275" cy="786130"/>
            </a:xfrm>
            <a:custGeom>
              <a:avLst/>
              <a:gdLst/>
              <a:ahLst/>
              <a:cxnLst/>
              <a:rect l="l" t="t" r="r" b="b"/>
              <a:pathLst>
                <a:path w="3724275" h="786129">
                  <a:moveTo>
                    <a:pt x="3724275" y="91528"/>
                  </a:moveTo>
                  <a:lnTo>
                    <a:pt x="212978" y="91528"/>
                  </a:lnTo>
                  <a:lnTo>
                    <a:pt x="212978" y="0"/>
                  </a:lnTo>
                  <a:lnTo>
                    <a:pt x="0" y="392912"/>
                  </a:lnTo>
                  <a:lnTo>
                    <a:pt x="212978" y="785825"/>
                  </a:lnTo>
                  <a:lnTo>
                    <a:pt x="212978" y="694296"/>
                  </a:lnTo>
                  <a:lnTo>
                    <a:pt x="3724275" y="694296"/>
                  </a:lnTo>
                  <a:lnTo>
                    <a:pt x="3724275" y="91528"/>
                  </a:lnTo>
                  <a:close/>
                </a:path>
              </a:pathLst>
            </a:custGeom>
            <a:ln w="25400">
              <a:solidFill>
                <a:srgbClr val="C00000"/>
              </a:solidFill>
            </a:ln>
          </p:spPr>
          <p:txBody>
            <a:bodyPr wrap="square" lIns="0" tIns="0" rIns="0" bIns="0" rtlCol="0"/>
            <a:lstStyle/>
            <a:p>
              <a:endParaRPr/>
            </a:p>
          </p:txBody>
        </p:sp>
      </p:grpSp>
      <p:sp>
        <p:nvSpPr>
          <p:cNvPr id="16" name="object 16"/>
          <p:cNvSpPr txBox="1"/>
          <p:nvPr/>
        </p:nvSpPr>
        <p:spPr>
          <a:xfrm>
            <a:off x="2686050" y="2971800"/>
            <a:ext cx="6301105" cy="2095500"/>
          </a:xfrm>
          <a:prstGeom prst="rect">
            <a:avLst/>
          </a:prstGeom>
          <a:ln w="57150">
            <a:solidFill>
              <a:srgbClr val="C00000"/>
            </a:solidFill>
          </a:ln>
        </p:spPr>
        <p:txBody>
          <a:bodyPr vert="horz" wrap="square" lIns="0" tIns="0" rIns="0" bIns="0" rtlCol="0">
            <a:spAutoFit/>
          </a:bodyPr>
          <a:lstStyle/>
          <a:p>
            <a:pPr>
              <a:lnSpc>
                <a:spcPct val="100000"/>
              </a:lnSpc>
            </a:pPr>
            <a:endParaRPr sz="1800">
              <a:latin typeface="Times New Roman"/>
              <a:cs typeface="Times New Roman"/>
            </a:endParaRPr>
          </a:p>
          <a:p>
            <a:pPr>
              <a:lnSpc>
                <a:spcPct val="100000"/>
              </a:lnSpc>
            </a:pPr>
            <a:endParaRPr sz="1800">
              <a:latin typeface="Times New Roman"/>
              <a:cs typeface="Times New Roman"/>
            </a:endParaRPr>
          </a:p>
          <a:p>
            <a:pPr>
              <a:lnSpc>
                <a:spcPct val="100000"/>
              </a:lnSpc>
            </a:pPr>
            <a:endParaRPr sz="1800">
              <a:latin typeface="Times New Roman"/>
              <a:cs typeface="Times New Roman"/>
            </a:endParaRPr>
          </a:p>
          <a:p>
            <a:pPr marL="2625725">
              <a:lnSpc>
                <a:spcPct val="100000"/>
              </a:lnSpc>
              <a:spcBef>
                <a:spcPts val="1585"/>
              </a:spcBef>
            </a:pPr>
            <a:r>
              <a:rPr sz="1800" spc="-5" dirty="0">
                <a:solidFill>
                  <a:srgbClr val="FF0000"/>
                </a:solidFill>
                <a:latin typeface="Calibri"/>
                <a:cs typeface="Calibri"/>
              </a:rPr>
              <a:t>pop()</a:t>
            </a:r>
            <a:r>
              <a:rPr sz="1800" spc="10" dirty="0">
                <a:solidFill>
                  <a:srgbClr val="FF0000"/>
                </a:solidFill>
                <a:latin typeface="Calibri"/>
                <a:cs typeface="Calibri"/>
              </a:rPr>
              <a:t> </a:t>
            </a:r>
            <a:r>
              <a:rPr sz="1800" spc="-10" dirty="0">
                <a:solidFill>
                  <a:srgbClr val="FF0000"/>
                </a:solidFill>
                <a:latin typeface="Calibri"/>
                <a:cs typeface="Calibri"/>
              </a:rPr>
              <a:t>deletes </a:t>
            </a:r>
            <a:r>
              <a:rPr sz="1800" dirty="0">
                <a:solidFill>
                  <a:srgbClr val="FF0000"/>
                </a:solidFill>
                <a:latin typeface="Calibri"/>
                <a:cs typeface="Calibri"/>
              </a:rPr>
              <a:t>the </a:t>
            </a:r>
            <a:r>
              <a:rPr sz="1800" spc="-5" dirty="0">
                <a:solidFill>
                  <a:srgbClr val="FF0000"/>
                </a:solidFill>
                <a:latin typeface="Calibri"/>
                <a:cs typeface="Calibri"/>
              </a:rPr>
              <a:t>specified</a:t>
            </a:r>
            <a:r>
              <a:rPr sz="1800" spc="20" dirty="0">
                <a:solidFill>
                  <a:srgbClr val="FF0000"/>
                </a:solidFill>
                <a:latin typeface="Calibri"/>
                <a:cs typeface="Calibri"/>
              </a:rPr>
              <a:t> </a:t>
            </a:r>
            <a:r>
              <a:rPr sz="1800" spc="-15" dirty="0">
                <a:solidFill>
                  <a:srgbClr val="FF0000"/>
                </a:solidFill>
                <a:latin typeface="Calibri"/>
                <a:cs typeface="Calibri"/>
              </a:rPr>
              <a:t>key:value</a:t>
            </a:r>
            <a:endParaRPr sz="1800">
              <a:latin typeface="Calibri"/>
              <a:cs typeface="Calibri"/>
            </a:endParaRPr>
          </a:p>
          <a:p>
            <a:pPr marL="2635885">
              <a:lnSpc>
                <a:spcPct val="100000"/>
              </a:lnSpc>
            </a:pPr>
            <a:r>
              <a:rPr sz="1800" spc="-5" dirty="0">
                <a:solidFill>
                  <a:srgbClr val="FF0000"/>
                </a:solidFill>
                <a:latin typeface="Calibri"/>
                <a:cs typeface="Calibri"/>
              </a:rPr>
              <a:t>pair</a:t>
            </a:r>
            <a:r>
              <a:rPr sz="1800" spc="-15" dirty="0">
                <a:solidFill>
                  <a:srgbClr val="FF0000"/>
                </a:solidFill>
                <a:latin typeface="Calibri"/>
                <a:cs typeface="Calibri"/>
              </a:rPr>
              <a:t> </a:t>
            </a:r>
            <a:r>
              <a:rPr sz="1800" dirty="0">
                <a:solidFill>
                  <a:srgbClr val="FF0000"/>
                </a:solidFill>
                <a:latin typeface="Calibri"/>
                <a:cs typeface="Calibri"/>
              </a:rPr>
              <a:t>whose</a:t>
            </a:r>
            <a:r>
              <a:rPr sz="1800" spc="-5" dirty="0">
                <a:solidFill>
                  <a:srgbClr val="FF0000"/>
                </a:solidFill>
                <a:latin typeface="Calibri"/>
                <a:cs typeface="Calibri"/>
              </a:rPr>
              <a:t> </a:t>
            </a:r>
            <a:r>
              <a:rPr sz="1800" spc="-25" dirty="0">
                <a:solidFill>
                  <a:srgbClr val="FF0000"/>
                </a:solidFill>
                <a:latin typeface="Calibri"/>
                <a:cs typeface="Calibri"/>
              </a:rPr>
              <a:t>key</a:t>
            </a:r>
            <a:r>
              <a:rPr sz="1800" spc="-15" dirty="0">
                <a:solidFill>
                  <a:srgbClr val="FF0000"/>
                </a:solidFill>
                <a:latin typeface="Calibri"/>
                <a:cs typeface="Calibri"/>
              </a:rPr>
              <a:t> </a:t>
            </a:r>
            <a:r>
              <a:rPr sz="1800" dirty="0">
                <a:solidFill>
                  <a:srgbClr val="FF0000"/>
                </a:solidFill>
                <a:latin typeface="Calibri"/>
                <a:cs typeface="Calibri"/>
              </a:rPr>
              <a:t>if</a:t>
            </a:r>
            <a:r>
              <a:rPr sz="1800" spc="-5" dirty="0">
                <a:solidFill>
                  <a:srgbClr val="FF0000"/>
                </a:solidFill>
                <a:latin typeface="Calibri"/>
                <a:cs typeface="Calibri"/>
              </a:rPr>
              <a:t> given </a:t>
            </a:r>
            <a:r>
              <a:rPr sz="1800" dirty="0">
                <a:solidFill>
                  <a:srgbClr val="FF0000"/>
                </a:solidFill>
                <a:latin typeface="Calibri"/>
                <a:cs typeface="Calibri"/>
              </a:rPr>
              <a:t>as</a:t>
            </a:r>
            <a:r>
              <a:rPr sz="1800" spc="-20" dirty="0">
                <a:solidFill>
                  <a:srgbClr val="FF0000"/>
                </a:solidFill>
                <a:latin typeface="Calibri"/>
                <a:cs typeface="Calibri"/>
              </a:rPr>
              <a:t> </a:t>
            </a:r>
            <a:r>
              <a:rPr sz="1800" spc="-5" dirty="0">
                <a:solidFill>
                  <a:srgbClr val="FF0000"/>
                </a:solidFill>
                <a:latin typeface="Calibri"/>
                <a:cs typeface="Calibri"/>
              </a:rPr>
              <a:t>argument.</a:t>
            </a:r>
            <a:endParaRPr sz="1800">
              <a:latin typeface="Calibri"/>
              <a:cs typeface="Calibri"/>
            </a:endParaRPr>
          </a:p>
        </p:txBody>
      </p:sp>
      <p:sp>
        <p:nvSpPr>
          <p:cNvPr id="17" name="object 17"/>
          <p:cNvSpPr txBox="1"/>
          <p:nvPr/>
        </p:nvSpPr>
        <p:spPr>
          <a:xfrm>
            <a:off x="2681985" y="5234010"/>
            <a:ext cx="6371590" cy="1581150"/>
          </a:xfrm>
          <a:prstGeom prst="rect">
            <a:avLst/>
          </a:prstGeom>
          <a:ln w="57150">
            <a:solidFill>
              <a:srgbClr val="C00000"/>
            </a:solidFill>
          </a:ln>
        </p:spPr>
        <p:txBody>
          <a:bodyPr vert="horz" wrap="square" lIns="0" tIns="0" rIns="0" bIns="0" rtlCol="0">
            <a:spAutoFit/>
          </a:bodyPr>
          <a:lstStyle/>
          <a:p>
            <a:pPr>
              <a:lnSpc>
                <a:spcPct val="100000"/>
              </a:lnSpc>
            </a:pPr>
            <a:endParaRPr sz="1800">
              <a:latin typeface="Times New Roman"/>
              <a:cs typeface="Times New Roman"/>
            </a:endParaRPr>
          </a:p>
          <a:p>
            <a:pPr>
              <a:lnSpc>
                <a:spcPct val="100000"/>
              </a:lnSpc>
              <a:spcBef>
                <a:spcPts val="10"/>
              </a:spcBef>
            </a:pPr>
            <a:endParaRPr sz="2200">
              <a:latin typeface="Times New Roman"/>
              <a:cs typeface="Times New Roman"/>
            </a:endParaRPr>
          </a:p>
          <a:p>
            <a:pPr marL="2724785" algn="ctr">
              <a:lnSpc>
                <a:spcPct val="100000"/>
              </a:lnSpc>
            </a:pPr>
            <a:r>
              <a:rPr sz="1800" spc="-10" dirty="0">
                <a:solidFill>
                  <a:srgbClr val="FF0000"/>
                </a:solidFill>
                <a:latin typeface="Calibri"/>
                <a:cs typeface="Calibri"/>
              </a:rPr>
              <a:t>Here,</a:t>
            </a:r>
            <a:r>
              <a:rPr sz="1800" spc="10" dirty="0">
                <a:solidFill>
                  <a:srgbClr val="FF0000"/>
                </a:solidFill>
                <a:latin typeface="Calibri"/>
                <a:cs typeface="Calibri"/>
              </a:rPr>
              <a:t> </a:t>
            </a:r>
            <a:r>
              <a:rPr sz="1800" b="1" spc="-10" dirty="0">
                <a:solidFill>
                  <a:srgbClr val="FF0000"/>
                </a:solidFill>
                <a:latin typeface="Calibri"/>
                <a:cs typeface="Calibri"/>
              </a:rPr>
              <a:t>age</a:t>
            </a:r>
            <a:r>
              <a:rPr sz="1800" b="1" spc="-15" dirty="0">
                <a:solidFill>
                  <a:srgbClr val="FF0000"/>
                </a:solidFill>
                <a:latin typeface="Calibri"/>
                <a:cs typeface="Calibri"/>
              </a:rPr>
              <a:t> </a:t>
            </a:r>
            <a:r>
              <a:rPr sz="1800" b="1" dirty="0">
                <a:solidFill>
                  <a:srgbClr val="FF0000"/>
                </a:solidFill>
                <a:latin typeface="Calibri"/>
                <a:cs typeface="Calibri"/>
              </a:rPr>
              <a:t>is</a:t>
            </a:r>
            <a:r>
              <a:rPr sz="1800" b="1" spc="-15" dirty="0">
                <a:solidFill>
                  <a:srgbClr val="FF0000"/>
                </a:solidFill>
                <a:latin typeface="Calibri"/>
                <a:cs typeface="Calibri"/>
              </a:rPr>
              <a:t> </a:t>
            </a:r>
            <a:r>
              <a:rPr sz="1800" b="1" dirty="0">
                <a:solidFill>
                  <a:srgbClr val="FF0000"/>
                </a:solidFill>
                <a:latin typeface="Calibri"/>
                <a:cs typeface="Calibri"/>
              </a:rPr>
              <a:t>the</a:t>
            </a:r>
            <a:r>
              <a:rPr sz="1800" b="1" spc="-15" dirty="0">
                <a:solidFill>
                  <a:srgbClr val="FF0000"/>
                </a:solidFill>
                <a:latin typeface="Calibri"/>
                <a:cs typeface="Calibri"/>
              </a:rPr>
              <a:t> </a:t>
            </a:r>
            <a:r>
              <a:rPr sz="1800" b="1" spc="-20" dirty="0">
                <a:solidFill>
                  <a:srgbClr val="FF0000"/>
                </a:solidFill>
                <a:latin typeface="Calibri"/>
                <a:cs typeface="Calibri"/>
              </a:rPr>
              <a:t>key </a:t>
            </a:r>
            <a:r>
              <a:rPr sz="1800" dirty="0">
                <a:solidFill>
                  <a:srgbClr val="FF0000"/>
                </a:solidFill>
                <a:latin typeface="Calibri"/>
                <a:cs typeface="Calibri"/>
              </a:rPr>
              <a:t>and</a:t>
            </a:r>
            <a:r>
              <a:rPr sz="1800" spc="-5" dirty="0">
                <a:solidFill>
                  <a:srgbClr val="FF0000"/>
                </a:solidFill>
                <a:latin typeface="Calibri"/>
                <a:cs typeface="Calibri"/>
              </a:rPr>
              <a:t> </a:t>
            </a:r>
            <a:r>
              <a:rPr sz="1800" b="1" dirty="0">
                <a:solidFill>
                  <a:srgbClr val="FF0000"/>
                </a:solidFill>
                <a:latin typeface="Calibri"/>
                <a:cs typeface="Calibri"/>
              </a:rPr>
              <a:t>12</a:t>
            </a:r>
            <a:r>
              <a:rPr sz="1800" b="1" spc="-5" dirty="0">
                <a:solidFill>
                  <a:srgbClr val="FF0000"/>
                </a:solidFill>
                <a:latin typeface="Calibri"/>
                <a:cs typeface="Calibri"/>
              </a:rPr>
              <a:t> </a:t>
            </a:r>
            <a:r>
              <a:rPr sz="1800" b="1" dirty="0">
                <a:solidFill>
                  <a:srgbClr val="FF0000"/>
                </a:solidFill>
                <a:latin typeface="Calibri"/>
                <a:cs typeface="Calibri"/>
              </a:rPr>
              <a:t>is</a:t>
            </a:r>
            <a:r>
              <a:rPr sz="1800" b="1" spc="-15" dirty="0">
                <a:solidFill>
                  <a:srgbClr val="FF0000"/>
                </a:solidFill>
                <a:latin typeface="Calibri"/>
                <a:cs typeface="Calibri"/>
              </a:rPr>
              <a:t> </a:t>
            </a:r>
            <a:r>
              <a:rPr sz="1800" b="1" dirty="0">
                <a:solidFill>
                  <a:srgbClr val="FF0000"/>
                </a:solidFill>
                <a:latin typeface="Calibri"/>
                <a:cs typeface="Calibri"/>
              </a:rPr>
              <a:t>the</a:t>
            </a:r>
            <a:endParaRPr sz="1800">
              <a:latin typeface="Calibri"/>
              <a:cs typeface="Calibri"/>
            </a:endParaRPr>
          </a:p>
          <a:p>
            <a:pPr marL="2724150" algn="ctr">
              <a:lnSpc>
                <a:spcPct val="100000"/>
              </a:lnSpc>
            </a:pPr>
            <a:r>
              <a:rPr sz="1800" b="1" spc="-5" dirty="0">
                <a:solidFill>
                  <a:srgbClr val="FF0000"/>
                </a:solidFill>
                <a:latin typeface="Calibri"/>
                <a:cs typeface="Calibri"/>
              </a:rPr>
              <a:t>value</a:t>
            </a:r>
            <a:r>
              <a:rPr sz="1800" b="1" spc="-30" dirty="0">
                <a:solidFill>
                  <a:srgbClr val="FF0000"/>
                </a:solidFill>
                <a:latin typeface="Calibri"/>
                <a:cs typeface="Calibri"/>
              </a:rPr>
              <a:t> </a:t>
            </a:r>
            <a:r>
              <a:rPr sz="1800" spc="-5" dirty="0">
                <a:solidFill>
                  <a:srgbClr val="FF0000"/>
                </a:solidFill>
                <a:latin typeface="Calibri"/>
                <a:cs typeface="Calibri"/>
              </a:rPr>
              <a:t>which</a:t>
            </a:r>
            <a:r>
              <a:rPr sz="1800" spc="15" dirty="0">
                <a:solidFill>
                  <a:srgbClr val="FF0000"/>
                </a:solidFill>
                <a:latin typeface="Calibri"/>
                <a:cs typeface="Calibri"/>
              </a:rPr>
              <a:t> </a:t>
            </a:r>
            <a:r>
              <a:rPr sz="1800" spc="-5" dirty="0">
                <a:solidFill>
                  <a:srgbClr val="FF0000"/>
                </a:solidFill>
                <a:latin typeface="Calibri"/>
                <a:cs typeface="Calibri"/>
              </a:rPr>
              <a:t>is being</a:t>
            </a:r>
            <a:r>
              <a:rPr sz="1800" spc="5" dirty="0">
                <a:solidFill>
                  <a:srgbClr val="FF0000"/>
                </a:solidFill>
                <a:latin typeface="Calibri"/>
                <a:cs typeface="Calibri"/>
              </a:rPr>
              <a:t> </a:t>
            </a:r>
            <a:r>
              <a:rPr sz="1800" spc="-10" dirty="0">
                <a:solidFill>
                  <a:srgbClr val="FF0000"/>
                </a:solidFill>
                <a:latin typeface="Calibri"/>
                <a:cs typeface="Calibri"/>
              </a:rPr>
              <a:t>removed.</a:t>
            </a:r>
            <a:endParaRPr sz="1800">
              <a:latin typeface="Calibri"/>
              <a:cs typeface="Calibri"/>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0063" y="525526"/>
            <a:ext cx="2319655" cy="513715"/>
          </a:xfrm>
          <a:prstGeom prst="rect">
            <a:avLst/>
          </a:prstGeom>
        </p:spPr>
        <p:txBody>
          <a:bodyPr vert="horz" wrap="square" lIns="0" tIns="13335" rIns="0" bIns="0" rtlCol="0">
            <a:spAutoFit/>
          </a:bodyPr>
          <a:lstStyle/>
          <a:p>
            <a:pPr marL="12700">
              <a:lnSpc>
                <a:spcPct val="100000"/>
              </a:lnSpc>
              <a:spcBef>
                <a:spcPts val="105"/>
              </a:spcBef>
            </a:pPr>
            <a:r>
              <a:rPr sz="3200" u="heavy" spc="65" dirty="0">
                <a:uFill>
                  <a:solidFill>
                    <a:srgbClr val="000000"/>
                  </a:solidFill>
                </a:uFill>
                <a:latin typeface="Arial MT"/>
                <a:cs typeface="Arial MT"/>
              </a:rPr>
              <a:t>CONT</a:t>
            </a:r>
            <a:r>
              <a:rPr sz="3200" u="heavy" spc="40" dirty="0">
                <a:uFill>
                  <a:solidFill>
                    <a:srgbClr val="000000"/>
                  </a:solidFill>
                </a:uFill>
                <a:latin typeface="Arial MT"/>
                <a:cs typeface="Arial MT"/>
              </a:rPr>
              <a:t>ENTS</a:t>
            </a:r>
            <a:endParaRPr sz="3200">
              <a:latin typeface="Arial MT"/>
              <a:cs typeface="Arial MT"/>
            </a:endParaRPr>
          </a:p>
        </p:txBody>
      </p:sp>
      <p:sp>
        <p:nvSpPr>
          <p:cNvPr id="3" name="object 3"/>
          <p:cNvSpPr/>
          <p:nvPr/>
        </p:nvSpPr>
        <p:spPr>
          <a:xfrm>
            <a:off x="71405" y="1071542"/>
            <a:ext cx="2929255" cy="5786755"/>
          </a:xfrm>
          <a:custGeom>
            <a:avLst/>
            <a:gdLst/>
            <a:ahLst/>
            <a:cxnLst/>
            <a:rect l="l" t="t" r="r" b="b"/>
            <a:pathLst>
              <a:path w="2929255" h="5786755">
                <a:moveTo>
                  <a:pt x="2929001" y="0"/>
                </a:moveTo>
                <a:lnTo>
                  <a:pt x="0" y="0"/>
                </a:lnTo>
                <a:lnTo>
                  <a:pt x="0" y="5786455"/>
                </a:lnTo>
                <a:lnTo>
                  <a:pt x="2929001" y="5786455"/>
                </a:lnTo>
                <a:lnTo>
                  <a:pt x="2929001" y="0"/>
                </a:lnTo>
                <a:close/>
              </a:path>
            </a:pathLst>
          </a:custGeom>
          <a:solidFill>
            <a:srgbClr val="252525"/>
          </a:solidFill>
        </p:spPr>
        <p:txBody>
          <a:bodyPr wrap="square" lIns="0" tIns="0" rIns="0" bIns="0" rtlCol="0"/>
          <a:lstStyle/>
          <a:p>
            <a:endParaRPr/>
          </a:p>
        </p:txBody>
      </p:sp>
      <p:sp>
        <p:nvSpPr>
          <p:cNvPr id="4" name="object 4"/>
          <p:cNvSpPr txBox="1"/>
          <p:nvPr/>
        </p:nvSpPr>
        <p:spPr>
          <a:xfrm>
            <a:off x="150063" y="1081862"/>
            <a:ext cx="2740025" cy="5699760"/>
          </a:xfrm>
          <a:prstGeom prst="rect">
            <a:avLst/>
          </a:prstGeom>
        </p:spPr>
        <p:txBody>
          <a:bodyPr vert="horz" wrap="square" lIns="0" tIns="12065" rIns="0" bIns="0" rtlCol="0">
            <a:spAutoFit/>
          </a:bodyPr>
          <a:lstStyle/>
          <a:p>
            <a:pPr marL="12700" algn="just">
              <a:lnSpc>
                <a:spcPct val="100000"/>
              </a:lnSpc>
              <a:spcBef>
                <a:spcPts val="95"/>
              </a:spcBef>
            </a:pPr>
            <a:r>
              <a:rPr sz="2800" b="1" u="heavy" spc="-10" dirty="0">
                <a:solidFill>
                  <a:srgbClr val="FFC000"/>
                </a:solidFill>
                <a:uFill>
                  <a:solidFill>
                    <a:srgbClr val="FFC000"/>
                  </a:solidFill>
                </a:uFill>
                <a:latin typeface="Calibri"/>
                <a:cs typeface="Calibri"/>
              </a:rPr>
              <a:t>Introduction</a:t>
            </a:r>
            <a:r>
              <a:rPr sz="2800" b="1" u="heavy" spc="-5" dirty="0">
                <a:solidFill>
                  <a:srgbClr val="FFC000"/>
                </a:solidFill>
                <a:uFill>
                  <a:solidFill>
                    <a:srgbClr val="FFC000"/>
                  </a:solidFill>
                </a:uFill>
                <a:latin typeface="Calibri"/>
                <a:cs typeface="Calibri"/>
              </a:rPr>
              <a:t> :</a:t>
            </a:r>
            <a:endParaRPr sz="2800">
              <a:latin typeface="Calibri"/>
              <a:cs typeface="Calibri"/>
            </a:endParaRPr>
          </a:p>
          <a:p>
            <a:pPr marL="12700" marR="1635760">
              <a:lnSpc>
                <a:spcPct val="100000"/>
              </a:lnSpc>
              <a:spcBef>
                <a:spcPts val="60"/>
              </a:spcBef>
            </a:pPr>
            <a:r>
              <a:rPr sz="2000" spc="-5" dirty="0">
                <a:solidFill>
                  <a:srgbClr val="FFC000"/>
                </a:solidFill>
                <a:latin typeface="Calibri"/>
                <a:cs typeface="Calibri"/>
              </a:rPr>
              <a:t>D</a:t>
            </a:r>
            <a:r>
              <a:rPr sz="2000" spc="-15" dirty="0">
                <a:solidFill>
                  <a:srgbClr val="FFC000"/>
                </a:solidFill>
                <a:latin typeface="Calibri"/>
                <a:cs typeface="Calibri"/>
              </a:rPr>
              <a:t>e</a:t>
            </a:r>
            <a:r>
              <a:rPr sz="2000" spc="-5" dirty="0">
                <a:solidFill>
                  <a:srgbClr val="FFC000"/>
                </a:solidFill>
                <a:latin typeface="Calibri"/>
                <a:cs typeface="Calibri"/>
              </a:rPr>
              <a:t>finit</a:t>
            </a:r>
            <a:r>
              <a:rPr sz="2000" spc="-15" dirty="0">
                <a:solidFill>
                  <a:srgbClr val="FFC000"/>
                </a:solidFill>
                <a:latin typeface="Calibri"/>
                <a:cs typeface="Calibri"/>
              </a:rPr>
              <a:t>i</a:t>
            </a:r>
            <a:r>
              <a:rPr sz="2000" spc="-5" dirty="0">
                <a:solidFill>
                  <a:srgbClr val="FFC000"/>
                </a:solidFill>
                <a:latin typeface="Calibri"/>
                <a:cs typeface="Calibri"/>
              </a:rPr>
              <a:t>on,  </a:t>
            </a:r>
            <a:r>
              <a:rPr sz="2000" spc="-10" dirty="0">
                <a:solidFill>
                  <a:srgbClr val="FFC000"/>
                </a:solidFill>
                <a:latin typeface="Calibri"/>
                <a:cs typeface="Calibri"/>
              </a:rPr>
              <a:t>Creation,</a:t>
            </a:r>
            <a:endParaRPr sz="2000">
              <a:latin typeface="Calibri"/>
              <a:cs typeface="Calibri"/>
            </a:endParaRPr>
          </a:p>
          <a:p>
            <a:pPr marL="12700" marR="640715">
              <a:lnSpc>
                <a:spcPct val="100000"/>
              </a:lnSpc>
            </a:pPr>
            <a:r>
              <a:rPr sz="2000" dirty="0">
                <a:solidFill>
                  <a:srgbClr val="FFC000"/>
                </a:solidFill>
                <a:latin typeface="Calibri"/>
                <a:cs typeface="Calibri"/>
              </a:rPr>
              <a:t>Accessing</a:t>
            </a:r>
            <a:r>
              <a:rPr sz="2000" spc="-60" dirty="0">
                <a:solidFill>
                  <a:srgbClr val="FFC000"/>
                </a:solidFill>
                <a:latin typeface="Calibri"/>
                <a:cs typeface="Calibri"/>
              </a:rPr>
              <a:t> </a:t>
            </a:r>
            <a:r>
              <a:rPr sz="2000" spc="-5" dirty="0">
                <a:solidFill>
                  <a:srgbClr val="FFC000"/>
                </a:solidFill>
                <a:latin typeface="Calibri"/>
                <a:cs typeface="Calibri"/>
              </a:rPr>
              <a:t>elements, </a:t>
            </a:r>
            <a:r>
              <a:rPr sz="2000" spc="-440" dirty="0">
                <a:solidFill>
                  <a:srgbClr val="FFC000"/>
                </a:solidFill>
                <a:latin typeface="Calibri"/>
                <a:cs typeface="Calibri"/>
              </a:rPr>
              <a:t> </a:t>
            </a:r>
            <a:r>
              <a:rPr sz="2000" dirty="0">
                <a:solidFill>
                  <a:srgbClr val="FFC000"/>
                </a:solidFill>
                <a:latin typeface="Calibri"/>
                <a:cs typeface="Calibri"/>
              </a:rPr>
              <a:t>Add</a:t>
            </a:r>
            <a:r>
              <a:rPr sz="2000" spc="110" dirty="0">
                <a:solidFill>
                  <a:srgbClr val="FFC000"/>
                </a:solidFill>
                <a:latin typeface="Calibri"/>
                <a:cs typeface="Calibri"/>
              </a:rPr>
              <a:t> </a:t>
            </a:r>
            <a:r>
              <a:rPr sz="2000" dirty="0">
                <a:solidFill>
                  <a:srgbClr val="FFC000"/>
                </a:solidFill>
                <a:latin typeface="Calibri"/>
                <a:cs typeface="Calibri"/>
              </a:rPr>
              <a:t>an</a:t>
            </a:r>
            <a:r>
              <a:rPr sz="2000" spc="125" dirty="0">
                <a:solidFill>
                  <a:srgbClr val="FFC000"/>
                </a:solidFill>
                <a:latin typeface="Calibri"/>
                <a:cs typeface="Calibri"/>
              </a:rPr>
              <a:t> </a:t>
            </a:r>
            <a:r>
              <a:rPr sz="2000" spc="-10" dirty="0">
                <a:solidFill>
                  <a:srgbClr val="FFC000"/>
                </a:solidFill>
                <a:latin typeface="Calibri"/>
                <a:cs typeface="Calibri"/>
              </a:rPr>
              <a:t>item, </a:t>
            </a:r>
            <a:r>
              <a:rPr sz="2000" spc="-5" dirty="0">
                <a:solidFill>
                  <a:srgbClr val="FFC000"/>
                </a:solidFill>
                <a:latin typeface="Calibri"/>
                <a:cs typeface="Calibri"/>
              </a:rPr>
              <a:t> </a:t>
            </a:r>
            <a:r>
              <a:rPr sz="2000" dirty="0">
                <a:solidFill>
                  <a:srgbClr val="FFC000"/>
                </a:solidFill>
                <a:latin typeface="Calibri"/>
                <a:cs typeface="Calibri"/>
              </a:rPr>
              <a:t>Modify an </a:t>
            </a:r>
            <a:r>
              <a:rPr sz="2000" spc="-10" dirty="0">
                <a:solidFill>
                  <a:srgbClr val="FFC000"/>
                </a:solidFill>
                <a:latin typeface="Calibri"/>
                <a:cs typeface="Calibri"/>
              </a:rPr>
              <a:t>item, </a:t>
            </a:r>
            <a:r>
              <a:rPr sz="2000" spc="-5" dirty="0">
                <a:solidFill>
                  <a:srgbClr val="FFC000"/>
                </a:solidFill>
                <a:latin typeface="Calibri"/>
                <a:cs typeface="Calibri"/>
              </a:rPr>
              <a:t> </a:t>
            </a:r>
            <a:r>
              <a:rPr sz="2000" spc="-30" dirty="0">
                <a:solidFill>
                  <a:srgbClr val="FFC000"/>
                </a:solidFill>
                <a:latin typeface="Calibri"/>
                <a:cs typeface="Calibri"/>
              </a:rPr>
              <a:t>Traversal,</a:t>
            </a:r>
            <a:endParaRPr sz="2000">
              <a:latin typeface="Calibri"/>
              <a:cs typeface="Calibri"/>
            </a:endParaRPr>
          </a:p>
          <a:p>
            <a:pPr marL="12700" marR="5080">
              <a:lnSpc>
                <a:spcPct val="100000"/>
              </a:lnSpc>
            </a:pPr>
            <a:r>
              <a:rPr sz="2000" spc="-5" dirty="0">
                <a:solidFill>
                  <a:srgbClr val="FFC000"/>
                </a:solidFill>
                <a:latin typeface="Calibri"/>
                <a:cs typeface="Calibri"/>
              </a:rPr>
              <a:t>Membership </a:t>
            </a:r>
            <a:r>
              <a:rPr sz="2000" spc="-15" dirty="0">
                <a:solidFill>
                  <a:srgbClr val="FFC000"/>
                </a:solidFill>
                <a:latin typeface="Calibri"/>
                <a:cs typeface="Calibri"/>
              </a:rPr>
              <a:t>operator </a:t>
            </a:r>
            <a:r>
              <a:rPr sz="2000" spc="-10" dirty="0">
                <a:solidFill>
                  <a:srgbClr val="FFC000"/>
                </a:solidFill>
                <a:latin typeface="Calibri"/>
                <a:cs typeface="Calibri"/>
              </a:rPr>
              <a:t> </a:t>
            </a:r>
            <a:r>
              <a:rPr sz="2400" b="1" u="heavy" spc="-5" dirty="0">
                <a:solidFill>
                  <a:srgbClr val="FFFF00"/>
                </a:solidFill>
                <a:uFill>
                  <a:solidFill>
                    <a:srgbClr val="FFFF00"/>
                  </a:solidFill>
                </a:uFill>
                <a:latin typeface="Calibri"/>
                <a:cs typeface="Calibri"/>
              </a:rPr>
              <a:t>Functions/Methods</a:t>
            </a:r>
            <a:r>
              <a:rPr sz="2400" b="1" spc="-35" dirty="0">
                <a:solidFill>
                  <a:srgbClr val="FFFF00"/>
                </a:solidFill>
                <a:latin typeface="Calibri"/>
                <a:cs typeface="Calibri"/>
              </a:rPr>
              <a:t> </a:t>
            </a:r>
            <a:r>
              <a:rPr sz="2400" dirty="0">
                <a:solidFill>
                  <a:srgbClr val="FFC000"/>
                </a:solidFill>
                <a:latin typeface="Calibri"/>
                <a:cs typeface="Calibri"/>
              </a:rPr>
              <a:t>– </a:t>
            </a:r>
            <a:r>
              <a:rPr sz="2400" spc="-530" dirty="0">
                <a:solidFill>
                  <a:srgbClr val="FFC000"/>
                </a:solidFill>
                <a:latin typeface="Calibri"/>
                <a:cs typeface="Calibri"/>
              </a:rPr>
              <a:t> </a:t>
            </a:r>
            <a:r>
              <a:rPr sz="2000" spc="-5" dirty="0">
                <a:solidFill>
                  <a:srgbClr val="FFC000"/>
                </a:solidFill>
                <a:latin typeface="Calibri"/>
                <a:cs typeface="Calibri"/>
              </a:rPr>
              <a:t>len(),</a:t>
            </a:r>
            <a:r>
              <a:rPr sz="2000" dirty="0">
                <a:solidFill>
                  <a:srgbClr val="FFC000"/>
                </a:solidFill>
                <a:latin typeface="Calibri"/>
                <a:cs typeface="Calibri"/>
              </a:rPr>
              <a:t> dict(), </a:t>
            </a:r>
            <a:r>
              <a:rPr sz="2000" spc="-20" dirty="0">
                <a:solidFill>
                  <a:srgbClr val="FFC000"/>
                </a:solidFill>
                <a:latin typeface="Calibri"/>
                <a:cs typeface="Calibri"/>
              </a:rPr>
              <a:t>keys(),</a:t>
            </a:r>
            <a:endParaRPr sz="2000">
              <a:latin typeface="Calibri"/>
              <a:cs typeface="Calibri"/>
            </a:endParaRPr>
          </a:p>
          <a:p>
            <a:pPr marL="12700">
              <a:lnSpc>
                <a:spcPct val="100000"/>
              </a:lnSpc>
            </a:pPr>
            <a:r>
              <a:rPr sz="2000" spc="-5" dirty="0">
                <a:solidFill>
                  <a:srgbClr val="FFC000"/>
                </a:solidFill>
                <a:latin typeface="Calibri"/>
                <a:cs typeface="Calibri"/>
              </a:rPr>
              <a:t>values(),</a:t>
            </a:r>
            <a:r>
              <a:rPr sz="2000" spc="-10" dirty="0">
                <a:solidFill>
                  <a:srgbClr val="FFC000"/>
                </a:solidFill>
                <a:latin typeface="Calibri"/>
                <a:cs typeface="Calibri"/>
              </a:rPr>
              <a:t> </a:t>
            </a:r>
            <a:r>
              <a:rPr sz="2000" spc="-5" dirty="0">
                <a:solidFill>
                  <a:srgbClr val="FFC000"/>
                </a:solidFill>
                <a:latin typeface="Calibri"/>
                <a:cs typeface="Calibri"/>
              </a:rPr>
              <a:t>items(),</a:t>
            </a:r>
            <a:r>
              <a:rPr sz="2000" spc="15" dirty="0">
                <a:solidFill>
                  <a:srgbClr val="FFC000"/>
                </a:solidFill>
                <a:latin typeface="Calibri"/>
                <a:cs typeface="Calibri"/>
              </a:rPr>
              <a:t> </a:t>
            </a:r>
            <a:r>
              <a:rPr sz="2000" spc="-5" dirty="0">
                <a:solidFill>
                  <a:srgbClr val="FFC000"/>
                </a:solidFill>
                <a:latin typeface="Calibri"/>
                <a:cs typeface="Calibri"/>
              </a:rPr>
              <a:t>get(),</a:t>
            </a:r>
            <a:endParaRPr sz="2000">
              <a:latin typeface="Calibri"/>
              <a:cs typeface="Calibri"/>
            </a:endParaRPr>
          </a:p>
          <a:p>
            <a:pPr marL="12700">
              <a:lnSpc>
                <a:spcPct val="100000"/>
              </a:lnSpc>
            </a:pPr>
            <a:r>
              <a:rPr sz="2000" spc="-5" dirty="0">
                <a:solidFill>
                  <a:srgbClr val="FFC000"/>
                </a:solidFill>
                <a:latin typeface="Calibri"/>
                <a:cs typeface="Calibri"/>
              </a:rPr>
              <a:t>update(),</a:t>
            </a:r>
            <a:r>
              <a:rPr sz="2000" spc="-20" dirty="0">
                <a:solidFill>
                  <a:srgbClr val="FFC000"/>
                </a:solidFill>
                <a:latin typeface="Calibri"/>
                <a:cs typeface="Calibri"/>
              </a:rPr>
              <a:t> </a:t>
            </a:r>
            <a:r>
              <a:rPr sz="2000" spc="-5" dirty="0">
                <a:solidFill>
                  <a:srgbClr val="FFC000"/>
                </a:solidFill>
                <a:latin typeface="Calibri"/>
                <a:cs typeface="Calibri"/>
              </a:rPr>
              <a:t>del(),</a:t>
            </a:r>
            <a:r>
              <a:rPr sz="2000" spc="-15" dirty="0">
                <a:solidFill>
                  <a:srgbClr val="FFC000"/>
                </a:solidFill>
                <a:latin typeface="Calibri"/>
                <a:cs typeface="Calibri"/>
              </a:rPr>
              <a:t> </a:t>
            </a:r>
            <a:r>
              <a:rPr sz="2000" spc="-5" dirty="0">
                <a:solidFill>
                  <a:srgbClr val="FFC000"/>
                </a:solidFill>
                <a:latin typeface="Calibri"/>
                <a:cs typeface="Calibri"/>
              </a:rPr>
              <a:t>del,</a:t>
            </a:r>
            <a:endParaRPr sz="2000">
              <a:latin typeface="Calibri"/>
              <a:cs typeface="Calibri"/>
            </a:endParaRPr>
          </a:p>
          <a:p>
            <a:pPr marL="12700" marR="11430" algn="just">
              <a:lnSpc>
                <a:spcPct val="99400"/>
              </a:lnSpc>
              <a:spcBef>
                <a:spcPts val="15"/>
              </a:spcBef>
            </a:pPr>
            <a:r>
              <a:rPr sz="2000" dirty="0">
                <a:solidFill>
                  <a:srgbClr val="FFC000"/>
                </a:solidFill>
                <a:latin typeface="Calibri"/>
                <a:cs typeface="Calibri"/>
              </a:rPr>
              <a:t>clear(), </a:t>
            </a:r>
            <a:r>
              <a:rPr sz="2000" spc="-15" dirty="0">
                <a:solidFill>
                  <a:srgbClr val="FFC000"/>
                </a:solidFill>
                <a:latin typeface="Calibri"/>
                <a:cs typeface="Calibri"/>
              </a:rPr>
              <a:t>fromkeys(), </a:t>
            </a:r>
            <a:r>
              <a:rPr sz="2000" spc="-5" dirty="0">
                <a:solidFill>
                  <a:srgbClr val="FFC000"/>
                </a:solidFill>
                <a:latin typeface="Calibri"/>
                <a:cs typeface="Calibri"/>
              </a:rPr>
              <a:t>copy(), </a:t>
            </a:r>
            <a:r>
              <a:rPr sz="2000" spc="-440" dirty="0">
                <a:solidFill>
                  <a:srgbClr val="FFC000"/>
                </a:solidFill>
                <a:latin typeface="Calibri"/>
                <a:cs typeface="Calibri"/>
              </a:rPr>
              <a:t> </a:t>
            </a:r>
            <a:r>
              <a:rPr sz="2000" dirty="0">
                <a:solidFill>
                  <a:srgbClr val="FFC000"/>
                </a:solidFill>
                <a:latin typeface="Calibri"/>
                <a:cs typeface="Calibri"/>
              </a:rPr>
              <a:t>pop(), </a:t>
            </a:r>
            <a:r>
              <a:rPr sz="3600" b="1" spc="-10" dirty="0">
                <a:solidFill>
                  <a:srgbClr val="FFFF00"/>
                </a:solidFill>
                <a:latin typeface="Calibri"/>
                <a:cs typeface="Calibri"/>
              </a:rPr>
              <a:t>popitem()</a:t>
            </a:r>
            <a:r>
              <a:rPr sz="2000" spc="-10" dirty="0">
                <a:solidFill>
                  <a:srgbClr val="FFC000"/>
                </a:solidFill>
                <a:latin typeface="Calibri"/>
                <a:cs typeface="Calibri"/>
              </a:rPr>
              <a:t>, </a:t>
            </a:r>
            <a:r>
              <a:rPr sz="2000" spc="-5" dirty="0">
                <a:solidFill>
                  <a:srgbClr val="FFC000"/>
                </a:solidFill>
                <a:latin typeface="Calibri"/>
                <a:cs typeface="Calibri"/>
              </a:rPr>
              <a:t> </a:t>
            </a:r>
            <a:r>
              <a:rPr sz="2000" spc="-10" dirty="0">
                <a:solidFill>
                  <a:srgbClr val="FFC000"/>
                </a:solidFill>
                <a:latin typeface="Calibri"/>
                <a:cs typeface="Calibri"/>
              </a:rPr>
              <a:t>setdefault(), max(), </a:t>
            </a:r>
            <a:r>
              <a:rPr sz="2000" spc="-5" dirty="0">
                <a:solidFill>
                  <a:srgbClr val="FFC000"/>
                </a:solidFill>
                <a:latin typeface="Calibri"/>
                <a:cs typeface="Calibri"/>
              </a:rPr>
              <a:t>min(), </a:t>
            </a:r>
            <a:r>
              <a:rPr sz="2000" dirty="0">
                <a:solidFill>
                  <a:srgbClr val="FFC000"/>
                </a:solidFill>
                <a:latin typeface="Calibri"/>
                <a:cs typeface="Calibri"/>
              </a:rPr>
              <a:t> </a:t>
            </a:r>
            <a:r>
              <a:rPr sz="2000" spc="-5" dirty="0">
                <a:solidFill>
                  <a:srgbClr val="FFC000"/>
                </a:solidFill>
                <a:latin typeface="Calibri"/>
                <a:cs typeface="Calibri"/>
              </a:rPr>
              <a:t>sorted()</a:t>
            </a:r>
            <a:r>
              <a:rPr sz="2000" dirty="0">
                <a:solidFill>
                  <a:srgbClr val="FFC000"/>
                </a:solidFill>
                <a:latin typeface="Calibri"/>
                <a:cs typeface="Calibri"/>
              </a:rPr>
              <a:t> ;</a:t>
            </a:r>
            <a:endParaRPr sz="2000">
              <a:latin typeface="Calibri"/>
              <a:cs typeface="Calibri"/>
            </a:endParaRPr>
          </a:p>
          <a:p>
            <a:pPr marL="12700" algn="just">
              <a:lnSpc>
                <a:spcPts val="2855"/>
              </a:lnSpc>
            </a:pPr>
            <a:r>
              <a:rPr sz="2400" b="1" u="heavy" spc="-10" dirty="0">
                <a:solidFill>
                  <a:srgbClr val="FFC000"/>
                </a:solidFill>
                <a:uFill>
                  <a:solidFill>
                    <a:srgbClr val="FFC000"/>
                  </a:solidFill>
                </a:uFill>
                <a:latin typeface="Calibri"/>
                <a:cs typeface="Calibri"/>
              </a:rPr>
              <a:t>Suggested</a:t>
            </a:r>
            <a:r>
              <a:rPr sz="2400" b="1" u="heavy" spc="-20" dirty="0">
                <a:solidFill>
                  <a:srgbClr val="FFC000"/>
                </a:solidFill>
                <a:uFill>
                  <a:solidFill>
                    <a:srgbClr val="FFC000"/>
                  </a:solidFill>
                </a:uFill>
                <a:latin typeface="Calibri"/>
                <a:cs typeface="Calibri"/>
              </a:rPr>
              <a:t> </a:t>
            </a:r>
            <a:r>
              <a:rPr sz="2400" b="1" u="heavy" spc="-15" dirty="0">
                <a:solidFill>
                  <a:srgbClr val="FFC000"/>
                </a:solidFill>
                <a:uFill>
                  <a:solidFill>
                    <a:srgbClr val="FFC000"/>
                  </a:solidFill>
                </a:uFill>
                <a:latin typeface="Calibri"/>
                <a:cs typeface="Calibri"/>
              </a:rPr>
              <a:t>programs</a:t>
            </a:r>
            <a:r>
              <a:rPr sz="2400" b="1" u="heavy" spc="-45" dirty="0">
                <a:solidFill>
                  <a:srgbClr val="FFC000"/>
                </a:solidFill>
                <a:uFill>
                  <a:solidFill>
                    <a:srgbClr val="FFC000"/>
                  </a:solidFill>
                </a:uFill>
                <a:latin typeface="Calibri"/>
                <a:cs typeface="Calibri"/>
              </a:rPr>
              <a:t> </a:t>
            </a:r>
            <a:r>
              <a:rPr sz="2400" b="1" u="heavy" dirty="0">
                <a:solidFill>
                  <a:srgbClr val="FFC000"/>
                </a:solidFill>
                <a:uFill>
                  <a:solidFill>
                    <a:srgbClr val="FFC000"/>
                  </a:solidFill>
                </a:uFill>
                <a:latin typeface="Calibri"/>
                <a:cs typeface="Calibri"/>
              </a:rPr>
              <a:t>:</a:t>
            </a:r>
            <a:endParaRPr sz="2400">
              <a:latin typeface="Calibri"/>
              <a:cs typeface="Calibri"/>
            </a:endParaRPr>
          </a:p>
        </p:txBody>
      </p:sp>
      <p:sp>
        <p:nvSpPr>
          <p:cNvPr id="5" name="object 5"/>
          <p:cNvSpPr/>
          <p:nvPr/>
        </p:nvSpPr>
        <p:spPr>
          <a:xfrm>
            <a:off x="0" y="0"/>
            <a:ext cx="9144000" cy="643255"/>
          </a:xfrm>
          <a:custGeom>
            <a:avLst/>
            <a:gdLst/>
            <a:ahLst/>
            <a:cxnLst/>
            <a:rect l="l" t="t" r="r" b="b"/>
            <a:pathLst>
              <a:path w="9144000" h="643255">
                <a:moveTo>
                  <a:pt x="9144000" y="0"/>
                </a:moveTo>
                <a:lnTo>
                  <a:pt x="0" y="0"/>
                </a:lnTo>
                <a:lnTo>
                  <a:pt x="0" y="642912"/>
                </a:lnTo>
                <a:lnTo>
                  <a:pt x="9144000" y="642912"/>
                </a:lnTo>
                <a:lnTo>
                  <a:pt x="9144000" y="0"/>
                </a:lnTo>
                <a:close/>
              </a:path>
            </a:pathLst>
          </a:custGeom>
          <a:solidFill>
            <a:srgbClr val="252525"/>
          </a:solidFill>
        </p:spPr>
        <p:txBody>
          <a:bodyPr wrap="square" lIns="0" tIns="0" rIns="0" bIns="0" rtlCol="0"/>
          <a:lstStyle/>
          <a:p>
            <a:endParaRPr/>
          </a:p>
        </p:txBody>
      </p:sp>
      <p:sp>
        <p:nvSpPr>
          <p:cNvPr id="6" name="object 6"/>
          <p:cNvSpPr txBox="1">
            <a:spLocks noGrp="1"/>
          </p:cNvSpPr>
          <p:nvPr>
            <p:ph type="title"/>
          </p:nvPr>
        </p:nvSpPr>
        <p:spPr>
          <a:xfrm>
            <a:off x="495706" y="0"/>
            <a:ext cx="8152765" cy="635000"/>
          </a:xfrm>
          <a:prstGeom prst="rect">
            <a:avLst/>
          </a:prstGeom>
        </p:spPr>
        <p:txBody>
          <a:bodyPr vert="horz" wrap="square" lIns="0" tIns="12065" rIns="0" bIns="0" rtlCol="0">
            <a:spAutoFit/>
          </a:bodyPr>
          <a:lstStyle/>
          <a:p>
            <a:pPr marL="12700">
              <a:lnSpc>
                <a:spcPct val="100000"/>
              </a:lnSpc>
              <a:spcBef>
                <a:spcPts val="95"/>
              </a:spcBef>
            </a:pPr>
            <a:r>
              <a:rPr sz="4000" i="0" u="heavy" spc="-5" dirty="0">
                <a:solidFill>
                  <a:srgbClr val="FFC000"/>
                </a:solidFill>
                <a:uFill>
                  <a:solidFill>
                    <a:srgbClr val="FFC000"/>
                  </a:solidFill>
                </a:uFill>
                <a:latin typeface="Calibri"/>
                <a:cs typeface="Calibri"/>
              </a:rPr>
              <a:t>FUNCTIONS</a:t>
            </a:r>
            <a:r>
              <a:rPr sz="4000" i="0" u="heavy" spc="-20" dirty="0">
                <a:solidFill>
                  <a:srgbClr val="FFC000"/>
                </a:solidFill>
                <a:uFill>
                  <a:solidFill>
                    <a:srgbClr val="FFC000"/>
                  </a:solidFill>
                </a:uFill>
                <a:latin typeface="Calibri"/>
                <a:cs typeface="Calibri"/>
              </a:rPr>
              <a:t> </a:t>
            </a:r>
            <a:r>
              <a:rPr sz="4000" i="0" u="heavy" dirty="0">
                <a:solidFill>
                  <a:srgbClr val="FFC000"/>
                </a:solidFill>
                <a:uFill>
                  <a:solidFill>
                    <a:srgbClr val="FFC000"/>
                  </a:solidFill>
                </a:uFill>
                <a:latin typeface="Calibri"/>
                <a:cs typeface="Calibri"/>
              </a:rPr>
              <a:t>IN</a:t>
            </a:r>
            <a:r>
              <a:rPr sz="4000" i="0" u="heavy" spc="-15" dirty="0">
                <a:solidFill>
                  <a:srgbClr val="FFC000"/>
                </a:solidFill>
                <a:uFill>
                  <a:solidFill>
                    <a:srgbClr val="FFC000"/>
                  </a:solidFill>
                </a:uFill>
                <a:latin typeface="Calibri"/>
                <a:cs typeface="Calibri"/>
              </a:rPr>
              <a:t> </a:t>
            </a:r>
            <a:r>
              <a:rPr sz="4000" i="0" u="heavy" spc="-40" dirty="0">
                <a:solidFill>
                  <a:srgbClr val="FFC000"/>
                </a:solidFill>
                <a:uFill>
                  <a:solidFill>
                    <a:srgbClr val="FFC000"/>
                  </a:solidFill>
                </a:uFill>
                <a:latin typeface="Calibri"/>
                <a:cs typeface="Calibri"/>
              </a:rPr>
              <a:t>DICTIONARY:</a:t>
            </a:r>
            <a:r>
              <a:rPr sz="4000" i="0" u="heavy" spc="-5" dirty="0">
                <a:solidFill>
                  <a:srgbClr val="FFC000"/>
                </a:solidFill>
                <a:uFill>
                  <a:solidFill>
                    <a:srgbClr val="FFC000"/>
                  </a:solidFill>
                </a:uFill>
                <a:latin typeface="Calibri"/>
                <a:cs typeface="Calibri"/>
              </a:rPr>
              <a:t> </a:t>
            </a:r>
            <a:r>
              <a:rPr sz="4000" i="0" u="heavy" spc="-10" dirty="0">
                <a:solidFill>
                  <a:srgbClr val="FFFF00"/>
                </a:solidFill>
                <a:uFill>
                  <a:solidFill>
                    <a:srgbClr val="FFC000"/>
                  </a:solidFill>
                </a:uFill>
                <a:latin typeface="Calibri"/>
                <a:cs typeface="Calibri"/>
              </a:rPr>
              <a:t>popitem()</a:t>
            </a:r>
            <a:endParaRPr sz="4000">
              <a:latin typeface="Calibri"/>
              <a:cs typeface="Calibri"/>
            </a:endParaRPr>
          </a:p>
        </p:txBody>
      </p:sp>
      <p:sp>
        <p:nvSpPr>
          <p:cNvPr id="7" name="object 7"/>
          <p:cNvSpPr txBox="1"/>
          <p:nvPr/>
        </p:nvSpPr>
        <p:spPr>
          <a:xfrm>
            <a:off x="3143250" y="714375"/>
            <a:ext cx="5857875" cy="2185670"/>
          </a:xfrm>
          <a:prstGeom prst="rect">
            <a:avLst/>
          </a:prstGeom>
          <a:solidFill>
            <a:srgbClr val="CCFF99"/>
          </a:solidFill>
          <a:ln w="38100">
            <a:solidFill>
              <a:srgbClr val="FFC000"/>
            </a:solidFill>
          </a:ln>
        </p:spPr>
        <p:txBody>
          <a:bodyPr vert="horz" wrap="square" lIns="0" tIns="12065" rIns="0" bIns="0" rtlCol="0">
            <a:spAutoFit/>
          </a:bodyPr>
          <a:lstStyle/>
          <a:p>
            <a:pPr marL="91440">
              <a:lnSpc>
                <a:spcPct val="100000"/>
              </a:lnSpc>
              <a:spcBef>
                <a:spcPts val="95"/>
              </a:spcBef>
            </a:pPr>
            <a:r>
              <a:rPr sz="3600" b="1" spc="-100" dirty="0">
                <a:solidFill>
                  <a:srgbClr val="C00000"/>
                </a:solidFill>
                <a:latin typeface="Times New Roman"/>
                <a:cs typeface="Times New Roman"/>
              </a:rPr>
              <a:t>popitem(</a:t>
            </a:r>
            <a:r>
              <a:rPr sz="3600" b="1" spc="-80" dirty="0">
                <a:solidFill>
                  <a:srgbClr val="C00000"/>
                </a:solidFill>
                <a:latin typeface="Times New Roman"/>
                <a:cs typeface="Times New Roman"/>
              </a:rPr>
              <a:t> </a:t>
            </a:r>
            <a:r>
              <a:rPr sz="3600" b="1" spc="-145" dirty="0">
                <a:solidFill>
                  <a:srgbClr val="C00000"/>
                </a:solidFill>
                <a:latin typeface="Times New Roman"/>
                <a:cs typeface="Times New Roman"/>
              </a:rPr>
              <a:t>)</a:t>
            </a:r>
            <a:endParaRPr sz="3600">
              <a:latin typeface="Times New Roman"/>
              <a:cs typeface="Times New Roman"/>
            </a:endParaRPr>
          </a:p>
          <a:p>
            <a:pPr marL="91440">
              <a:lnSpc>
                <a:spcPct val="100000"/>
              </a:lnSpc>
              <a:spcBef>
                <a:spcPts val="140"/>
              </a:spcBef>
            </a:pPr>
            <a:r>
              <a:rPr sz="2000" b="1" spc="-10" dirty="0">
                <a:latin typeface="Calibri"/>
                <a:cs typeface="Calibri"/>
              </a:rPr>
              <a:t>Removes</a:t>
            </a:r>
            <a:r>
              <a:rPr sz="2000" b="1" spc="-25" dirty="0">
                <a:latin typeface="Calibri"/>
                <a:cs typeface="Calibri"/>
              </a:rPr>
              <a:t> </a:t>
            </a:r>
            <a:r>
              <a:rPr sz="2000" b="1" dirty="0">
                <a:latin typeface="Calibri"/>
                <a:cs typeface="Calibri"/>
              </a:rPr>
              <a:t>the</a:t>
            </a:r>
            <a:r>
              <a:rPr sz="2000" b="1" spc="-5" dirty="0">
                <a:latin typeface="Calibri"/>
                <a:cs typeface="Calibri"/>
              </a:rPr>
              <a:t> </a:t>
            </a:r>
            <a:r>
              <a:rPr sz="2000" b="1" spc="-10" dirty="0">
                <a:latin typeface="Calibri"/>
                <a:cs typeface="Calibri"/>
              </a:rPr>
              <a:t>last </a:t>
            </a:r>
            <a:r>
              <a:rPr sz="2000" b="1" spc="-5" dirty="0">
                <a:latin typeface="Calibri"/>
                <a:cs typeface="Calibri"/>
              </a:rPr>
              <a:t>inserted</a:t>
            </a:r>
            <a:r>
              <a:rPr sz="2000" b="1" spc="-15" dirty="0">
                <a:latin typeface="Calibri"/>
                <a:cs typeface="Calibri"/>
              </a:rPr>
              <a:t> key:value</a:t>
            </a:r>
            <a:r>
              <a:rPr sz="2000" b="1" spc="10" dirty="0">
                <a:latin typeface="Calibri"/>
                <a:cs typeface="Calibri"/>
              </a:rPr>
              <a:t> </a:t>
            </a:r>
            <a:r>
              <a:rPr sz="2000" b="1" spc="-40" dirty="0">
                <a:latin typeface="Calibri"/>
                <a:cs typeface="Calibri"/>
              </a:rPr>
              <a:t>pair.</a:t>
            </a:r>
            <a:endParaRPr sz="2000">
              <a:latin typeface="Calibri"/>
              <a:cs typeface="Calibri"/>
            </a:endParaRPr>
          </a:p>
          <a:p>
            <a:pPr marL="91440" marR="436245">
              <a:lnSpc>
                <a:spcPct val="100000"/>
              </a:lnSpc>
            </a:pPr>
            <a:r>
              <a:rPr sz="2000" spc="-10" dirty="0">
                <a:latin typeface="Calibri"/>
                <a:cs typeface="Calibri"/>
              </a:rPr>
              <a:t>Also,</a:t>
            </a:r>
            <a:r>
              <a:rPr sz="2000" dirty="0">
                <a:latin typeface="Calibri"/>
                <a:cs typeface="Calibri"/>
              </a:rPr>
              <a:t> </a:t>
            </a:r>
            <a:r>
              <a:rPr sz="2000" spc="-5" dirty="0">
                <a:latin typeface="Calibri"/>
                <a:cs typeface="Calibri"/>
              </a:rPr>
              <a:t>returns</a:t>
            </a:r>
            <a:r>
              <a:rPr sz="2000" dirty="0">
                <a:latin typeface="Calibri"/>
                <a:cs typeface="Calibri"/>
              </a:rPr>
              <a:t> the </a:t>
            </a:r>
            <a:r>
              <a:rPr sz="2000" spc="-10" dirty="0">
                <a:latin typeface="Calibri"/>
                <a:cs typeface="Calibri"/>
              </a:rPr>
              <a:t>key:value</a:t>
            </a:r>
            <a:r>
              <a:rPr sz="2000" spc="-20" dirty="0">
                <a:latin typeface="Calibri"/>
                <a:cs typeface="Calibri"/>
              </a:rPr>
              <a:t> </a:t>
            </a:r>
            <a:r>
              <a:rPr sz="2000" spc="-5" dirty="0">
                <a:latin typeface="Calibri"/>
                <a:cs typeface="Calibri"/>
              </a:rPr>
              <a:t>pair being</a:t>
            </a:r>
            <a:r>
              <a:rPr sz="2000" spc="-10" dirty="0">
                <a:latin typeface="Calibri"/>
                <a:cs typeface="Calibri"/>
              </a:rPr>
              <a:t> deleted</a:t>
            </a:r>
            <a:r>
              <a:rPr sz="2000" dirty="0">
                <a:latin typeface="Calibri"/>
                <a:cs typeface="Calibri"/>
              </a:rPr>
              <a:t> in</a:t>
            </a:r>
            <a:r>
              <a:rPr sz="2000" spc="5" dirty="0">
                <a:latin typeface="Calibri"/>
                <a:cs typeface="Calibri"/>
              </a:rPr>
              <a:t> </a:t>
            </a:r>
            <a:r>
              <a:rPr sz="2000" dirty="0">
                <a:latin typeface="Calibri"/>
                <a:cs typeface="Calibri"/>
              </a:rPr>
              <a:t>the </a:t>
            </a:r>
            <a:r>
              <a:rPr sz="2000" spc="-440" dirty="0">
                <a:latin typeface="Calibri"/>
                <a:cs typeface="Calibri"/>
              </a:rPr>
              <a:t> </a:t>
            </a:r>
            <a:r>
              <a:rPr sz="2000" spc="-15" dirty="0">
                <a:latin typeface="Calibri"/>
                <a:cs typeface="Calibri"/>
              </a:rPr>
              <a:t>form</a:t>
            </a:r>
            <a:r>
              <a:rPr sz="2000" spc="-25" dirty="0">
                <a:latin typeface="Calibri"/>
                <a:cs typeface="Calibri"/>
              </a:rPr>
              <a:t> </a:t>
            </a:r>
            <a:r>
              <a:rPr sz="2000" spc="-5" dirty="0">
                <a:latin typeface="Calibri"/>
                <a:cs typeface="Calibri"/>
              </a:rPr>
              <a:t>of</a:t>
            </a:r>
            <a:r>
              <a:rPr sz="2000" spc="-10" dirty="0">
                <a:latin typeface="Calibri"/>
                <a:cs typeface="Calibri"/>
              </a:rPr>
              <a:t> </a:t>
            </a:r>
            <a:r>
              <a:rPr sz="2000" dirty="0">
                <a:latin typeface="Calibri"/>
                <a:cs typeface="Calibri"/>
              </a:rPr>
              <a:t>a tuple</a:t>
            </a:r>
            <a:r>
              <a:rPr sz="2000" spc="-5" dirty="0">
                <a:latin typeface="Calibri"/>
                <a:cs typeface="Calibri"/>
              </a:rPr>
              <a:t> with</a:t>
            </a:r>
            <a:r>
              <a:rPr sz="2000" dirty="0">
                <a:latin typeface="Calibri"/>
                <a:cs typeface="Calibri"/>
              </a:rPr>
              <a:t> the </a:t>
            </a:r>
            <a:r>
              <a:rPr sz="2000" spc="-25" dirty="0">
                <a:latin typeface="Calibri"/>
                <a:cs typeface="Calibri"/>
              </a:rPr>
              <a:t>key</a:t>
            </a:r>
            <a:r>
              <a:rPr sz="2000" spc="-20" dirty="0">
                <a:latin typeface="Calibri"/>
                <a:cs typeface="Calibri"/>
              </a:rPr>
              <a:t> </a:t>
            </a:r>
            <a:r>
              <a:rPr sz="2000" dirty="0">
                <a:latin typeface="Calibri"/>
                <a:cs typeface="Calibri"/>
              </a:rPr>
              <a:t>and</a:t>
            </a:r>
            <a:r>
              <a:rPr sz="2000" spc="-5" dirty="0">
                <a:latin typeface="Calibri"/>
                <a:cs typeface="Calibri"/>
              </a:rPr>
              <a:t> </a:t>
            </a:r>
            <a:r>
              <a:rPr sz="2000" dirty="0">
                <a:latin typeface="Calibri"/>
                <a:cs typeface="Calibri"/>
              </a:rPr>
              <a:t>its</a:t>
            </a:r>
            <a:r>
              <a:rPr sz="2000" spc="5" dirty="0">
                <a:latin typeface="Calibri"/>
                <a:cs typeface="Calibri"/>
              </a:rPr>
              <a:t> </a:t>
            </a:r>
            <a:r>
              <a:rPr sz="2000" spc="-5" dirty="0">
                <a:latin typeface="Calibri"/>
                <a:cs typeface="Calibri"/>
              </a:rPr>
              <a:t>value.</a:t>
            </a:r>
            <a:endParaRPr sz="2000">
              <a:latin typeface="Calibri"/>
              <a:cs typeface="Calibri"/>
            </a:endParaRPr>
          </a:p>
          <a:p>
            <a:pPr marL="91440">
              <a:lnSpc>
                <a:spcPct val="100000"/>
              </a:lnSpc>
            </a:pPr>
            <a:r>
              <a:rPr sz="2000" b="1" u="heavy" spc="-30" dirty="0">
                <a:uFill>
                  <a:solidFill>
                    <a:srgbClr val="000000"/>
                  </a:solidFill>
                </a:uFill>
                <a:latin typeface="Calibri"/>
                <a:cs typeface="Calibri"/>
              </a:rPr>
              <a:t>SYNTAX</a:t>
            </a:r>
            <a:endParaRPr sz="2000">
              <a:latin typeface="Calibri"/>
              <a:cs typeface="Calibri"/>
            </a:endParaRPr>
          </a:p>
          <a:p>
            <a:pPr marL="91440">
              <a:lnSpc>
                <a:spcPct val="100000"/>
              </a:lnSpc>
            </a:pPr>
            <a:r>
              <a:rPr sz="2000" spc="-5" dirty="0">
                <a:latin typeface="Calibri"/>
                <a:cs typeface="Calibri"/>
              </a:rPr>
              <a:t>Dict.popitem()</a:t>
            </a:r>
            <a:endParaRPr sz="2000">
              <a:latin typeface="Calibri"/>
              <a:cs typeface="Calibri"/>
            </a:endParaRPr>
          </a:p>
        </p:txBody>
      </p:sp>
      <p:grpSp>
        <p:nvGrpSpPr>
          <p:cNvPr id="8" name="object 8"/>
          <p:cNvGrpSpPr/>
          <p:nvPr/>
        </p:nvGrpSpPr>
        <p:grpSpPr>
          <a:xfrm>
            <a:off x="3171825" y="3031974"/>
            <a:ext cx="5791200" cy="3723004"/>
            <a:chOff x="3171825" y="3031974"/>
            <a:chExt cx="5791200" cy="3723004"/>
          </a:xfrm>
        </p:grpSpPr>
        <p:pic>
          <p:nvPicPr>
            <p:cNvPr id="9" name="object 9"/>
            <p:cNvPicPr/>
            <p:nvPr/>
          </p:nvPicPr>
          <p:blipFill>
            <a:blip r:embed="rId2" cstate="print"/>
            <a:stretch>
              <a:fillRect/>
            </a:stretch>
          </p:blipFill>
          <p:spPr>
            <a:xfrm>
              <a:off x="3171825" y="3031974"/>
              <a:ext cx="5791200" cy="3722971"/>
            </a:xfrm>
            <a:prstGeom prst="rect">
              <a:avLst/>
            </a:prstGeom>
          </p:spPr>
        </p:pic>
        <p:sp>
          <p:nvSpPr>
            <p:cNvPr id="10" name="object 10"/>
            <p:cNvSpPr/>
            <p:nvPr/>
          </p:nvSpPr>
          <p:spPr>
            <a:xfrm>
              <a:off x="5500751" y="4000500"/>
              <a:ext cx="3357879" cy="1071880"/>
            </a:xfrm>
            <a:custGeom>
              <a:avLst/>
              <a:gdLst/>
              <a:ahLst/>
              <a:cxnLst/>
              <a:rect l="l" t="t" r="r" b="b"/>
              <a:pathLst>
                <a:path w="3357879" h="1071879">
                  <a:moveTo>
                    <a:pt x="290449" y="0"/>
                  </a:moveTo>
                  <a:lnTo>
                    <a:pt x="0" y="535813"/>
                  </a:lnTo>
                  <a:lnTo>
                    <a:pt x="290449" y="1071626"/>
                  </a:lnTo>
                  <a:lnTo>
                    <a:pt x="290449" y="946785"/>
                  </a:lnTo>
                  <a:lnTo>
                    <a:pt x="3357499" y="946785"/>
                  </a:lnTo>
                  <a:lnTo>
                    <a:pt x="3357499" y="124841"/>
                  </a:lnTo>
                  <a:lnTo>
                    <a:pt x="290449" y="124841"/>
                  </a:lnTo>
                  <a:lnTo>
                    <a:pt x="290449" y="0"/>
                  </a:lnTo>
                  <a:close/>
                </a:path>
              </a:pathLst>
            </a:custGeom>
            <a:solidFill>
              <a:srgbClr val="FFFF00"/>
            </a:solidFill>
          </p:spPr>
          <p:txBody>
            <a:bodyPr wrap="square" lIns="0" tIns="0" rIns="0" bIns="0" rtlCol="0"/>
            <a:lstStyle/>
            <a:p>
              <a:endParaRPr/>
            </a:p>
          </p:txBody>
        </p:sp>
        <p:sp>
          <p:nvSpPr>
            <p:cNvPr id="11" name="object 11"/>
            <p:cNvSpPr/>
            <p:nvPr/>
          </p:nvSpPr>
          <p:spPr>
            <a:xfrm>
              <a:off x="5500751" y="4000500"/>
              <a:ext cx="3357879" cy="1071880"/>
            </a:xfrm>
            <a:custGeom>
              <a:avLst/>
              <a:gdLst/>
              <a:ahLst/>
              <a:cxnLst/>
              <a:rect l="l" t="t" r="r" b="b"/>
              <a:pathLst>
                <a:path w="3357879" h="1071879">
                  <a:moveTo>
                    <a:pt x="3357499" y="124841"/>
                  </a:moveTo>
                  <a:lnTo>
                    <a:pt x="290449" y="124841"/>
                  </a:lnTo>
                  <a:lnTo>
                    <a:pt x="290449" y="0"/>
                  </a:lnTo>
                  <a:lnTo>
                    <a:pt x="0" y="535813"/>
                  </a:lnTo>
                  <a:lnTo>
                    <a:pt x="290449" y="1071626"/>
                  </a:lnTo>
                  <a:lnTo>
                    <a:pt x="290449" y="946785"/>
                  </a:lnTo>
                  <a:lnTo>
                    <a:pt x="3357499" y="946785"/>
                  </a:lnTo>
                  <a:lnTo>
                    <a:pt x="3357499" y="124841"/>
                  </a:lnTo>
                  <a:close/>
                </a:path>
              </a:pathLst>
            </a:custGeom>
            <a:ln w="25400">
              <a:solidFill>
                <a:srgbClr val="C00000"/>
              </a:solidFill>
            </a:ln>
          </p:spPr>
          <p:txBody>
            <a:bodyPr wrap="square" lIns="0" tIns="0" rIns="0" bIns="0" rtlCol="0"/>
            <a:lstStyle/>
            <a:p>
              <a:endParaRPr/>
            </a:p>
          </p:txBody>
        </p:sp>
      </p:grpSp>
      <p:sp>
        <p:nvSpPr>
          <p:cNvPr id="12" name="object 12"/>
          <p:cNvSpPr txBox="1"/>
          <p:nvPr/>
        </p:nvSpPr>
        <p:spPr>
          <a:xfrm>
            <a:off x="3114675" y="2971759"/>
            <a:ext cx="5915025" cy="3843654"/>
          </a:xfrm>
          <a:prstGeom prst="rect">
            <a:avLst/>
          </a:prstGeom>
          <a:ln w="57150">
            <a:solidFill>
              <a:srgbClr val="C00000"/>
            </a:solidFill>
          </a:ln>
        </p:spPr>
        <p:txBody>
          <a:bodyPr vert="horz" wrap="square" lIns="0" tIns="0" rIns="0" bIns="0" rtlCol="0">
            <a:spAutoFit/>
          </a:bodyPr>
          <a:lstStyle/>
          <a:p>
            <a:pPr>
              <a:lnSpc>
                <a:spcPct val="100000"/>
              </a:lnSpc>
            </a:pPr>
            <a:endParaRPr sz="1400">
              <a:latin typeface="Times New Roman"/>
              <a:cs typeface="Times New Roman"/>
            </a:endParaRPr>
          </a:p>
          <a:p>
            <a:pPr>
              <a:lnSpc>
                <a:spcPct val="100000"/>
              </a:lnSpc>
            </a:pPr>
            <a:endParaRPr sz="1400">
              <a:latin typeface="Times New Roman"/>
              <a:cs typeface="Times New Roman"/>
            </a:endParaRPr>
          </a:p>
          <a:p>
            <a:pPr>
              <a:lnSpc>
                <a:spcPct val="100000"/>
              </a:lnSpc>
            </a:pPr>
            <a:endParaRPr sz="1400">
              <a:latin typeface="Times New Roman"/>
              <a:cs typeface="Times New Roman"/>
            </a:endParaRPr>
          </a:p>
          <a:p>
            <a:pPr>
              <a:lnSpc>
                <a:spcPct val="100000"/>
              </a:lnSpc>
            </a:pPr>
            <a:endParaRPr sz="1400">
              <a:latin typeface="Times New Roman"/>
              <a:cs typeface="Times New Roman"/>
            </a:endParaRPr>
          </a:p>
          <a:p>
            <a:pPr>
              <a:lnSpc>
                <a:spcPct val="100000"/>
              </a:lnSpc>
            </a:pPr>
            <a:endParaRPr sz="1400">
              <a:latin typeface="Times New Roman"/>
              <a:cs typeface="Times New Roman"/>
            </a:endParaRPr>
          </a:p>
          <a:p>
            <a:pPr marL="2712085" marR="264160" indent="-1905" algn="ctr">
              <a:lnSpc>
                <a:spcPct val="100000"/>
              </a:lnSpc>
              <a:spcBef>
                <a:spcPts val="825"/>
              </a:spcBef>
            </a:pPr>
            <a:r>
              <a:rPr sz="1400" b="1" spc="-5" dirty="0">
                <a:solidFill>
                  <a:srgbClr val="FF0000"/>
                </a:solidFill>
                <a:latin typeface="Calibri"/>
                <a:cs typeface="Calibri"/>
              </a:rPr>
              <a:t>popitem()</a:t>
            </a:r>
            <a:r>
              <a:rPr sz="1400" b="1" spc="10" dirty="0">
                <a:solidFill>
                  <a:srgbClr val="FF0000"/>
                </a:solidFill>
                <a:latin typeface="Calibri"/>
                <a:cs typeface="Calibri"/>
              </a:rPr>
              <a:t> </a:t>
            </a:r>
            <a:r>
              <a:rPr sz="1400" b="1" spc="-5" dirty="0">
                <a:solidFill>
                  <a:srgbClr val="FF0000"/>
                </a:solidFill>
                <a:latin typeface="Calibri"/>
                <a:cs typeface="Calibri"/>
              </a:rPr>
              <a:t>deletes</a:t>
            </a:r>
            <a:r>
              <a:rPr sz="1400" b="1" spc="10" dirty="0">
                <a:solidFill>
                  <a:srgbClr val="FF0000"/>
                </a:solidFill>
                <a:latin typeface="Calibri"/>
                <a:cs typeface="Calibri"/>
              </a:rPr>
              <a:t> </a:t>
            </a:r>
            <a:r>
              <a:rPr sz="1400" b="1" dirty="0">
                <a:solidFill>
                  <a:srgbClr val="FF0000"/>
                </a:solidFill>
                <a:latin typeface="Calibri"/>
                <a:cs typeface="Calibri"/>
              </a:rPr>
              <a:t>the</a:t>
            </a:r>
            <a:r>
              <a:rPr sz="1400" b="1" spc="25" dirty="0">
                <a:solidFill>
                  <a:srgbClr val="FF0000"/>
                </a:solidFill>
                <a:latin typeface="Calibri"/>
                <a:cs typeface="Calibri"/>
              </a:rPr>
              <a:t> </a:t>
            </a:r>
            <a:r>
              <a:rPr sz="1400" b="1" spc="-5" dirty="0">
                <a:solidFill>
                  <a:srgbClr val="FF0000"/>
                </a:solidFill>
                <a:latin typeface="Calibri"/>
                <a:cs typeface="Calibri"/>
              </a:rPr>
              <a:t>last</a:t>
            </a:r>
            <a:r>
              <a:rPr sz="1400" b="1" spc="40" dirty="0">
                <a:solidFill>
                  <a:srgbClr val="FF0000"/>
                </a:solidFill>
                <a:latin typeface="Calibri"/>
                <a:cs typeface="Calibri"/>
              </a:rPr>
              <a:t> </a:t>
            </a:r>
            <a:r>
              <a:rPr sz="1400" b="1" spc="-10" dirty="0">
                <a:solidFill>
                  <a:srgbClr val="FF0000"/>
                </a:solidFill>
                <a:latin typeface="Calibri"/>
                <a:cs typeface="Calibri"/>
              </a:rPr>
              <a:t>key:value </a:t>
            </a:r>
            <a:r>
              <a:rPr sz="1400" b="1" spc="-5" dirty="0">
                <a:solidFill>
                  <a:srgbClr val="FF0000"/>
                </a:solidFill>
                <a:latin typeface="Calibri"/>
                <a:cs typeface="Calibri"/>
              </a:rPr>
              <a:t> </a:t>
            </a:r>
            <a:r>
              <a:rPr sz="1400" b="1" dirty="0">
                <a:solidFill>
                  <a:srgbClr val="FF0000"/>
                </a:solidFill>
                <a:latin typeface="Calibri"/>
                <a:cs typeface="Calibri"/>
              </a:rPr>
              <a:t>pair occurring in the </a:t>
            </a:r>
            <a:r>
              <a:rPr sz="1400" b="1" spc="-10" dirty="0">
                <a:solidFill>
                  <a:srgbClr val="FF0000"/>
                </a:solidFill>
                <a:latin typeface="Calibri"/>
                <a:cs typeface="Calibri"/>
              </a:rPr>
              <a:t>Dictionary. </a:t>
            </a:r>
            <a:r>
              <a:rPr sz="1400" b="1" spc="-5" dirty="0">
                <a:solidFill>
                  <a:srgbClr val="FF0000"/>
                </a:solidFill>
                <a:latin typeface="Calibri"/>
                <a:cs typeface="Calibri"/>
              </a:rPr>
              <a:t>Also, </a:t>
            </a:r>
            <a:r>
              <a:rPr sz="1400" b="1" dirty="0">
                <a:solidFill>
                  <a:srgbClr val="FF0000"/>
                </a:solidFill>
                <a:latin typeface="Calibri"/>
                <a:cs typeface="Calibri"/>
              </a:rPr>
              <a:t> </a:t>
            </a:r>
            <a:r>
              <a:rPr sz="1400" b="1" spc="-5" dirty="0">
                <a:solidFill>
                  <a:srgbClr val="FF0000"/>
                </a:solidFill>
                <a:latin typeface="Calibri"/>
                <a:cs typeface="Calibri"/>
              </a:rPr>
              <a:t>returns</a:t>
            </a:r>
            <a:r>
              <a:rPr sz="1400" b="1" spc="-45" dirty="0">
                <a:solidFill>
                  <a:srgbClr val="FF0000"/>
                </a:solidFill>
                <a:latin typeface="Calibri"/>
                <a:cs typeface="Calibri"/>
              </a:rPr>
              <a:t> </a:t>
            </a:r>
            <a:r>
              <a:rPr sz="1400" b="1" dirty="0">
                <a:solidFill>
                  <a:srgbClr val="FF0000"/>
                </a:solidFill>
                <a:latin typeface="Calibri"/>
                <a:cs typeface="Calibri"/>
              </a:rPr>
              <a:t>the</a:t>
            </a:r>
            <a:r>
              <a:rPr sz="1400" b="1" spc="-10" dirty="0">
                <a:solidFill>
                  <a:srgbClr val="FF0000"/>
                </a:solidFill>
                <a:latin typeface="Calibri"/>
                <a:cs typeface="Calibri"/>
              </a:rPr>
              <a:t> </a:t>
            </a:r>
            <a:r>
              <a:rPr sz="1400" b="1" spc="-20" dirty="0">
                <a:solidFill>
                  <a:srgbClr val="FF0000"/>
                </a:solidFill>
                <a:latin typeface="Calibri"/>
                <a:cs typeface="Calibri"/>
              </a:rPr>
              <a:t>key,value</a:t>
            </a:r>
            <a:r>
              <a:rPr sz="1400" b="1" spc="-30" dirty="0">
                <a:solidFill>
                  <a:srgbClr val="FF0000"/>
                </a:solidFill>
                <a:latin typeface="Calibri"/>
                <a:cs typeface="Calibri"/>
              </a:rPr>
              <a:t> </a:t>
            </a:r>
            <a:r>
              <a:rPr sz="1400" b="1" dirty="0">
                <a:solidFill>
                  <a:srgbClr val="FF0000"/>
                </a:solidFill>
                <a:latin typeface="Calibri"/>
                <a:cs typeface="Calibri"/>
              </a:rPr>
              <a:t>pair</a:t>
            </a:r>
            <a:r>
              <a:rPr sz="1400" b="1" spc="-10" dirty="0">
                <a:solidFill>
                  <a:srgbClr val="FF0000"/>
                </a:solidFill>
                <a:latin typeface="Calibri"/>
                <a:cs typeface="Calibri"/>
              </a:rPr>
              <a:t> </a:t>
            </a:r>
            <a:r>
              <a:rPr sz="1400" b="1" dirty="0">
                <a:solidFill>
                  <a:srgbClr val="FF0000"/>
                </a:solidFill>
                <a:latin typeface="Calibri"/>
                <a:cs typeface="Calibri"/>
              </a:rPr>
              <a:t>being</a:t>
            </a:r>
            <a:r>
              <a:rPr sz="1400" b="1" spc="-25" dirty="0">
                <a:solidFill>
                  <a:srgbClr val="FF0000"/>
                </a:solidFill>
                <a:latin typeface="Calibri"/>
                <a:cs typeface="Calibri"/>
              </a:rPr>
              <a:t> </a:t>
            </a:r>
            <a:r>
              <a:rPr sz="1400" b="1" spc="-5" dirty="0">
                <a:solidFill>
                  <a:srgbClr val="FF0000"/>
                </a:solidFill>
                <a:latin typeface="Calibri"/>
                <a:cs typeface="Calibri"/>
              </a:rPr>
              <a:t>deleted </a:t>
            </a:r>
            <a:r>
              <a:rPr sz="1400" b="1" spc="-300" dirty="0">
                <a:solidFill>
                  <a:srgbClr val="FF0000"/>
                </a:solidFill>
                <a:latin typeface="Calibri"/>
                <a:cs typeface="Calibri"/>
              </a:rPr>
              <a:t> </a:t>
            </a:r>
            <a:r>
              <a:rPr sz="1400" b="1" dirty="0">
                <a:solidFill>
                  <a:srgbClr val="FF0000"/>
                </a:solidFill>
                <a:latin typeface="Calibri"/>
                <a:cs typeface="Calibri"/>
              </a:rPr>
              <a:t>in</a:t>
            </a:r>
            <a:r>
              <a:rPr sz="1400" b="1" spc="-5" dirty="0">
                <a:solidFill>
                  <a:srgbClr val="FF0000"/>
                </a:solidFill>
                <a:latin typeface="Calibri"/>
                <a:cs typeface="Calibri"/>
              </a:rPr>
              <a:t> </a:t>
            </a:r>
            <a:r>
              <a:rPr sz="1400" b="1" dirty="0">
                <a:solidFill>
                  <a:srgbClr val="FF0000"/>
                </a:solidFill>
                <a:latin typeface="Calibri"/>
                <a:cs typeface="Calibri"/>
              </a:rPr>
              <a:t>a</a:t>
            </a:r>
            <a:r>
              <a:rPr sz="1400" b="1" spc="-20" dirty="0">
                <a:solidFill>
                  <a:srgbClr val="FF0000"/>
                </a:solidFill>
                <a:latin typeface="Calibri"/>
                <a:cs typeface="Calibri"/>
              </a:rPr>
              <a:t> </a:t>
            </a:r>
            <a:r>
              <a:rPr sz="1400" b="1" dirty="0">
                <a:solidFill>
                  <a:srgbClr val="FF0000"/>
                </a:solidFill>
                <a:latin typeface="Calibri"/>
                <a:cs typeface="Calibri"/>
              </a:rPr>
              <a:t>tuple</a:t>
            </a:r>
            <a:r>
              <a:rPr sz="1400" b="1" spc="-25" dirty="0">
                <a:solidFill>
                  <a:srgbClr val="FF0000"/>
                </a:solidFill>
                <a:latin typeface="Calibri"/>
                <a:cs typeface="Calibri"/>
              </a:rPr>
              <a:t> </a:t>
            </a:r>
            <a:r>
              <a:rPr sz="1400" b="1" spc="-5" dirty="0">
                <a:solidFill>
                  <a:srgbClr val="FF0000"/>
                </a:solidFill>
                <a:latin typeface="Calibri"/>
                <a:cs typeface="Calibri"/>
              </a:rPr>
              <a:t>form.</a:t>
            </a:r>
            <a:endParaRPr sz="1400">
              <a:latin typeface="Calibri"/>
              <a:cs typeface="Calibri"/>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684288"/>
            <a:ext cx="9144000" cy="5354955"/>
            <a:chOff x="0" y="684288"/>
            <a:chExt cx="9144000" cy="5354955"/>
          </a:xfrm>
        </p:grpSpPr>
        <p:sp>
          <p:nvSpPr>
            <p:cNvPr id="3" name="object 3"/>
            <p:cNvSpPr/>
            <p:nvPr/>
          </p:nvSpPr>
          <p:spPr>
            <a:xfrm>
              <a:off x="357162" y="722388"/>
              <a:ext cx="8382000" cy="5278755"/>
            </a:xfrm>
            <a:custGeom>
              <a:avLst/>
              <a:gdLst/>
              <a:ahLst/>
              <a:cxnLst/>
              <a:rect l="l" t="t" r="r" b="b"/>
              <a:pathLst>
                <a:path w="8382000" h="5278755">
                  <a:moveTo>
                    <a:pt x="8382000" y="0"/>
                  </a:moveTo>
                  <a:lnTo>
                    <a:pt x="0" y="0"/>
                  </a:lnTo>
                  <a:lnTo>
                    <a:pt x="0" y="5278374"/>
                  </a:lnTo>
                  <a:lnTo>
                    <a:pt x="8382000" y="5278374"/>
                  </a:lnTo>
                  <a:lnTo>
                    <a:pt x="8382000" y="0"/>
                  </a:lnTo>
                  <a:close/>
                </a:path>
              </a:pathLst>
            </a:custGeom>
            <a:solidFill>
              <a:srgbClr val="000000"/>
            </a:solidFill>
          </p:spPr>
          <p:txBody>
            <a:bodyPr wrap="square" lIns="0" tIns="0" rIns="0" bIns="0" rtlCol="0"/>
            <a:lstStyle/>
            <a:p>
              <a:endParaRPr/>
            </a:p>
          </p:txBody>
        </p:sp>
        <p:sp>
          <p:nvSpPr>
            <p:cNvPr id="4" name="object 4"/>
            <p:cNvSpPr/>
            <p:nvPr/>
          </p:nvSpPr>
          <p:spPr>
            <a:xfrm>
              <a:off x="357162" y="722388"/>
              <a:ext cx="8382000" cy="5278755"/>
            </a:xfrm>
            <a:custGeom>
              <a:avLst/>
              <a:gdLst/>
              <a:ahLst/>
              <a:cxnLst/>
              <a:rect l="l" t="t" r="r" b="b"/>
              <a:pathLst>
                <a:path w="8382000" h="5278755">
                  <a:moveTo>
                    <a:pt x="0" y="5278374"/>
                  </a:moveTo>
                  <a:lnTo>
                    <a:pt x="8382000" y="5278374"/>
                  </a:lnTo>
                  <a:lnTo>
                    <a:pt x="8382000" y="0"/>
                  </a:lnTo>
                  <a:lnTo>
                    <a:pt x="0" y="0"/>
                  </a:lnTo>
                  <a:lnTo>
                    <a:pt x="0" y="5278374"/>
                  </a:lnTo>
                  <a:close/>
                </a:path>
              </a:pathLst>
            </a:custGeom>
            <a:ln w="76200">
              <a:solidFill>
                <a:srgbClr val="FFC000"/>
              </a:solidFill>
            </a:ln>
          </p:spPr>
          <p:txBody>
            <a:bodyPr wrap="square" lIns="0" tIns="0" rIns="0" bIns="0" rtlCol="0"/>
            <a:lstStyle/>
            <a:p>
              <a:endParaRPr/>
            </a:p>
          </p:txBody>
        </p:sp>
        <p:pic>
          <p:nvPicPr>
            <p:cNvPr id="5" name="object 5"/>
            <p:cNvPicPr/>
            <p:nvPr/>
          </p:nvPicPr>
          <p:blipFill>
            <a:blip r:embed="rId2" cstate="print"/>
            <a:stretch>
              <a:fillRect/>
            </a:stretch>
          </p:blipFill>
          <p:spPr>
            <a:xfrm>
              <a:off x="0" y="1243584"/>
              <a:ext cx="9144000" cy="3069336"/>
            </a:xfrm>
            <a:prstGeom prst="rect">
              <a:avLst/>
            </a:prstGeom>
          </p:spPr>
        </p:pic>
      </p:grpSp>
      <p:sp>
        <p:nvSpPr>
          <p:cNvPr id="6" name="object 6"/>
          <p:cNvSpPr txBox="1">
            <a:spLocks noGrp="1"/>
          </p:cNvSpPr>
          <p:nvPr>
            <p:ph type="title"/>
          </p:nvPr>
        </p:nvSpPr>
        <p:spPr>
          <a:xfrm>
            <a:off x="535635" y="1577213"/>
            <a:ext cx="8027670" cy="3257550"/>
          </a:xfrm>
          <a:prstGeom prst="rect">
            <a:avLst/>
          </a:prstGeom>
        </p:spPr>
        <p:txBody>
          <a:bodyPr vert="horz" wrap="square" lIns="0" tIns="12065" rIns="0" bIns="0" rtlCol="0">
            <a:spAutoFit/>
          </a:bodyPr>
          <a:lstStyle/>
          <a:p>
            <a:pPr algn="ctr">
              <a:lnSpc>
                <a:spcPct val="100000"/>
              </a:lnSpc>
              <a:spcBef>
                <a:spcPts val="95"/>
              </a:spcBef>
            </a:pPr>
            <a:r>
              <a:rPr sz="11500" i="0" spc="-25" dirty="0">
                <a:solidFill>
                  <a:srgbClr val="FFC000"/>
                </a:solidFill>
                <a:latin typeface="Calibri"/>
                <a:cs typeface="Calibri"/>
              </a:rPr>
              <a:t>DICTIONARY</a:t>
            </a:r>
            <a:endParaRPr sz="11500">
              <a:latin typeface="Calibri"/>
              <a:cs typeface="Calibri"/>
            </a:endParaRPr>
          </a:p>
          <a:p>
            <a:pPr algn="ctr">
              <a:lnSpc>
                <a:spcPct val="100000"/>
              </a:lnSpc>
              <a:spcBef>
                <a:spcPts val="130"/>
              </a:spcBef>
            </a:pPr>
            <a:r>
              <a:rPr sz="9600" i="0" spc="-10" dirty="0">
                <a:solidFill>
                  <a:srgbClr val="FFC000"/>
                </a:solidFill>
                <a:latin typeface="Calibri"/>
                <a:cs typeface="Calibri"/>
              </a:rPr>
              <a:t>INTRODUCTION</a:t>
            </a:r>
            <a:endParaRPr sz="9600">
              <a:latin typeface="Calibri"/>
              <a:cs typeface="Calibri"/>
            </a:endParaRPr>
          </a:p>
        </p:txBody>
      </p:sp>
      <p:pic>
        <p:nvPicPr>
          <p:cNvPr id="7" name="object 7"/>
          <p:cNvPicPr/>
          <p:nvPr/>
        </p:nvPicPr>
        <p:blipFill>
          <a:blip r:embed="rId3" cstate="print"/>
          <a:stretch>
            <a:fillRect/>
          </a:stretch>
        </p:blipFill>
        <p:spPr>
          <a:xfrm>
            <a:off x="0" y="3067811"/>
            <a:ext cx="9144000" cy="2563368"/>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533332" y="3394750"/>
            <a:ext cx="6435090" cy="3362325"/>
            <a:chOff x="2533332" y="3394750"/>
            <a:chExt cx="6435090" cy="3362325"/>
          </a:xfrm>
        </p:grpSpPr>
        <p:pic>
          <p:nvPicPr>
            <p:cNvPr id="3" name="object 3"/>
            <p:cNvPicPr/>
            <p:nvPr/>
          </p:nvPicPr>
          <p:blipFill>
            <a:blip r:embed="rId2" cstate="print"/>
            <a:stretch>
              <a:fillRect/>
            </a:stretch>
          </p:blipFill>
          <p:spPr>
            <a:xfrm>
              <a:off x="2533332" y="3394750"/>
              <a:ext cx="6434709" cy="3362056"/>
            </a:xfrm>
            <a:prstGeom prst="rect">
              <a:avLst/>
            </a:prstGeom>
          </p:spPr>
        </p:pic>
        <p:sp>
          <p:nvSpPr>
            <p:cNvPr id="4" name="object 4"/>
            <p:cNvSpPr/>
            <p:nvPr/>
          </p:nvSpPr>
          <p:spPr>
            <a:xfrm>
              <a:off x="5857875" y="4143375"/>
              <a:ext cx="3072130" cy="571500"/>
            </a:xfrm>
            <a:custGeom>
              <a:avLst/>
              <a:gdLst/>
              <a:ahLst/>
              <a:cxnLst/>
              <a:rect l="l" t="t" r="r" b="b"/>
              <a:pathLst>
                <a:path w="3072129" h="571500">
                  <a:moveTo>
                    <a:pt x="285750" y="0"/>
                  </a:moveTo>
                  <a:lnTo>
                    <a:pt x="0" y="285750"/>
                  </a:lnTo>
                  <a:lnTo>
                    <a:pt x="285750" y="571500"/>
                  </a:lnTo>
                  <a:lnTo>
                    <a:pt x="285750" y="526795"/>
                  </a:lnTo>
                  <a:lnTo>
                    <a:pt x="3071876" y="526795"/>
                  </a:lnTo>
                  <a:lnTo>
                    <a:pt x="3071876" y="44704"/>
                  </a:lnTo>
                  <a:lnTo>
                    <a:pt x="285750" y="44704"/>
                  </a:lnTo>
                  <a:lnTo>
                    <a:pt x="285750" y="0"/>
                  </a:lnTo>
                  <a:close/>
                </a:path>
              </a:pathLst>
            </a:custGeom>
            <a:solidFill>
              <a:srgbClr val="FFFF00"/>
            </a:solidFill>
          </p:spPr>
          <p:txBody>
            <a:bodyPr wrap="square" lIns="0" tIns="0" rIns="0" bIns="0" rtlCol="0"/>
            <a:lstStyle/>
            <a:p>
              <a:endParaRPr/>
            </a:p>
          </p:txBody>
        </p:sp>
        <p:sp>
          <p:nvSpPr>
            <p:cNvPr id="5" name="object 5"/>
            <p:cNvSpPr/>
            <p:nvPr/>
          </p:nvSpPr>
          <p:spPr>
            <a:xfrm>
              <a:off x="5857875" y="4143375"/>
              <a:ext cx="3072130" cy="571500"/>
            </a:xfrm>
            <a:custGeom>
              <a:avLst/>
              <a:gdLst/>
              <a:ahLst/>
              <a:cxnLst/>
              <a:rect l="l" t="t" r="r" b="b"/>
              <a:pathLst>
                <a:path w="3072129" h="571500">
                  <a:moveTo>
                    <a:pt x="3071876" y="44704"/>
                  </a:moveTo>
                  <a:lnTo>
                    <a:pt x="285750" y="44704"/>
                  </a:lnTo>
                  <a:lnTo>
                    <a:pt x="285750" y="0"/>
                  </a:lnTo>
                  <a:lnTo>
                    <a:pt x="0" y="285750"/>
                  </a:lnTo>
                  <a:lnTo>
                    <a:pt x="285750" y="571500"/>
                  </a:lnTo>
                  <a:lnTo>
                    <a:pt x="285750" y="526795"/>
                  </a:lnTo>
                  <a:lnTo>
                    <a:pt x="3071876" y="526795"/>
                  </a:lnTo>
                  <a:lnTo>
                    <a:pt x="3071876" y="44704"/>
                  </a:lnTo>
                  <a:close/>
                </a:path>
              </a:pathLst>
            </a:custGeom>
            <a:ln w="25400">
              <a:solidFill>
                <a:srgbClr val="C00000"/>
              </a:solidFill>
            </a:ln>
          </p:spPr>
          <p:txBody>
            <a:bodyPr wrap="square" lIns="0" tIns="0" rIns="0" bIns="0" rtlCol="0"/>
            <a:lstStyle/>
            <a:p>
              <a:endParaRPr/>
            </a:p>
          </p:txBody>
        </p:sp>
        <p:sp>
          <p:nvSpPr>
            <p:cNvPr id="6" name="object 6"/>
            <p:cNvSpPr/>
            <p:nvPr/>
          </p:nvSpPr>
          <p:spPr>
            <a:xfrm>
              <a:off x="6000750" y="5143500"/>
              <a:ext cx="2929255" cy="572135"/>
            </a:xfrm>
            <a:custGeom>
              <a:avLst/>
              <a:gdLst/>
              <a:ahLst/>
              <a:cxnLst/>
              <a:rect l="l" t="t" r="r" b="b"/>
              <a:pathLst>
                <a:path w="2929254" h="572135">
                  <a:moveTo>
                    <a:pt x="198500" y="0"/>
                  </a:moveTo>
                  <a:lnTo>
                    <a:pt x="0" y="285750"/>
                  </a:lnTo>
                  <a:lnTo>
                    <a:pt x="198500" y="571512"/>
                  </a:lnTo>
                  <a:lnTo>
                    <a:pt x="198500" y="526757"/>
                  </a:lnTo>
                  <a:lnTo>
                    <a:pt x="2929001" y="526757"/>
                  </a:lnTo>
                  <a:lnTo>
                    <a:pt x="2929001" y="44831"/>
                  </a:lnTo>
                  <a:lnTo>
                    <a:pt x="198500" y="44831"/>
                  </a:lnTo>
                  <a:lnTo>
                    <a:pt x="198500" y="0"/>
                  </a:lnTo>
                  <a:close/>
                </a:path>
              </a:pathLst>
            </a:custGeom>
            <a:solidFill>
              <a:srgbClr val="FFFF00"/>
            </a:solidFill>
          </p:spPr>
          <p:txBody>
            <a:bodyPr wrap="square" lIns="0" tIns="0" rIns="0" bIns="0" rtlCol="0"/>
            <a:lstStyle/>
            <a:p>
              <a:endParaRPr/>
            </a:p>
          </p:txBody>
        </p:sp>
        <p:sp>
          <p:nvSpPr>
            <p:cNvPr id="7" name="object 7"/>
            <p:cNvSpPr/>
            <p:nvPr/>
          </p:nvSpPr>
          <p:spPr>
            <a:xfrm>
              <a:off x="6000750" y="5143500"/>
              <a:ext cx="2929255" cy="572135"/>
            </a:xfrm>
            <a:custGeom>
              <a:avLst/>
              <a:gdLst/>
              <a:ahLst/>
              <a:cxnLst/>
              <a:rect l="l" t="t" r="r" b="b"/>
              <a:pathLst>
                <a:path w="2929254" h="572135">
                  <a:moveTo>
                    <a:pt x="2929001" y="44831"/>
                  </a:moveTo>
                  <a:lnTo>
                    <a:pt x="198500" y="44831"/>
                  </a:lnTo>
                  <a:lnTo>
                    <a:pt x="198500" y="0"/>
                  </a:lnTo>
                  <a:lnTo>
                    <a:pt x="0" y="285750"/>
                  </a:lnTo>
                  <a:lnTo>
                    <a:pt x="198500" y="571512"/>
                  </a:lnTo>
                  <a:lnTo>
                    <a:pt x="198500" y="526757"/>
                  </a:lnTo>
                  <a:lnTo>
                    <a:pt x="2929001" y="526757"/>
                  </a:lnTo>
                  <a:lnTo>
                    <a:pt x="2929001" y="44831"/>
                  </a:lnTo>
                  <a:close/>
                </a:path>
              </a:pathLst>
            </a:custGeom>
            <a:ln w="25399">
              <a:solidFill>
                <a:srgbClr val="C00000"/>
              </a:solidFill>
            </a:ln>
          </p:spPr>
          <p:txBody>
            <a:bodyPr wrap="square" lIns="0" tIns="0" rIns="0" bIns="0" rtlCol="0"/>
            <a:lstStyle/>
            <a:p>
              <a:endParaRPr/>
            </a:p>
          </p:txBody>
        </p:sp>
        <p:sp>
          <p:nvSpPr>
            <p:cNvPr id="8" name="object 8"/>
            <p:cNvSpPr/>
            <p:nvPr/>
          </p:nvSpPr>
          <p:spPr>
            <a:xfrm>
              <a:off x="5286375" y="6072200"/>
              <a:ext cx="3643629" cy="500380"/>
            </a:xfrm>
            <a:custGeom>
              <a:avLst/>
              <a:gdLst/>
              <a:ahLst/>
              <a:cxnLst/>
              <a:rect l="l" t="t" r="r" b="b"/>
              <a:pathLst>
                <a:path w="3643629" h="500379">
                  <a:moveTo>
                    <a:pt x="173736" y="0"/>
                  </a:moveTo>
                  <a:lnTo>
                    <a:pt x="0" y="250037"/>
                  </a:lnTo>
                  <a:lnTo>
                    <a:pt x="173736" y="500075"/>
                  </a:lnTo>
                  <a:lnTo>
                    <a:pt x="173736" y="460908"/>
                  </a:lnTo>
                  <a:lnTo>
                    <a:pt x="3643376" y="460908"/>
                  </a:lnTo>
                  <a:lnTo>
                    <a:pt x="3643376" y="39166"/>
                  </a:lnTo>
                  <a:lnTo>
                    <a:pt x="173736" y="39166"/>
                  </a:lnTo>
                  <a:lnTo>
                    <a:pt x="173736" y="0"/>
                  </a:lnTo>
                  <a:close/>
                </a:path>
              </a:pathLst>
            </a:custGeom>
            <a:solidFill>
              <a:srgbClr val="FFFF00"/>
            </a:solidFill>
          </p:spPr>
          <p:txBody>
            <a:bodyPr wrap="square" lIns="0" tIns="0" rIns="0" bIns="0" rtlCol="0"/>
            <a:lstStyle/>
            <a:p>
              <a:endParaRPr/>
            </a:p>
          </p:txBody>
        </p:sp>
        <p:sp>
          <p:nvSpPr>
            <p:cNvPr id="9" name="object 9"/>
            <p:cNvSpPr/>
            <p:nvPr/>
          </p:nvSpPr>
          <p:spPr>
            <a:xfrm>
              <a:off x="5286375" y="6072200"/>
              <a:ext cx="3643629" cy="500380"/>
            </a:xfrm>
            <a:custGeom>
              <a:avLst/>
              <a:gdLst/>
              <a:ahLst/>
              <a:cxnLst/>
              <a:rect l="l" t="t" r="r" b="b"/>
              <a:pathLst>
                <a:path w="3643629" h="500379">
                  <a:moveTo>
                    <a:pt x="3643376" y="39166"/>
                  </a:moveTo>
                  <a:lnTo>
                    <a:pt x="173736" y="39166"/>
                  </a:lnTo>
                  <a:lnTo>
                    <a:pt x="173736" y="0"/>
                  </a:lnTo>
                  <a:lnTo>
                    <a:pt x="0" y="250037"/>
                  </a:lnTo>
                  <a:lnTo>
                    <a:pt x="173736" y="500075"/>
                  </a:lnTo>
                  <a:lnTo>
                    <a:pt x="173736" y="460908"/>
                  </a:lnTo>
                  <a:lnTo>
                    <a:pt x="3643376" y="460908"/>
                  </a:lnTo>
                  <a:lnTo>
                    <a:pt x="3643376" y="39166"/>
                  </a:lnTo>
                  <a:close/>
                </a:path>
              </a:pathLst>
            </a:custGeom>
            <a:ln w="25400">
              <a:solidFill>
                <a:srgbClr val="C00000"/>
              </a:solidFill>
            </a:ln>
          </p:spPr>
          <p:txBody>
            <a:bodyPr wrap="square" lIns="0" tIns="0" rIns="0" bIns="0" rtlCol="0"/>
            <a:lstStyle/>
            <a:p>
              <a:endParaRPr/>
            </a:p>
          </p:txBody>
        </p:sp>
      </p:grpSp>
      <p:sp>
        <p:nvSpPr>
          <p:cNvPr id="10" name="object 10"/>
          <p:cNvSpPr txBox="1"/>
          <p:nvPr/>
        </p:nvSpPr>
        <p:spPr>
          <a:xfrm>
            <a:off x="7416" y="382651"/>
            <a:ext cx="2318385" cy="513715"/>
          </a:xfrm>
          <a:prstGeom prst="rect">
            <a:avLst/>
          </a:prstGeom>
        </p:spPr>
        <p:txBody>
          <a:bodyPr vert="horz" wrap="square" lIns="0" tIns="13335" rIns="0" bIns="0" rtlCol="0">
            <a:spAutoFit/>
          </a:bodyPr>
          <a:lstStyle/>
          <a:p>
            <a:pPr marL="12700">
              <a:lnSpc>
                <a:spcPct val="100000"/>
              </a:lnSpc>
              <a:spcBef>
                <a:spcPts val="105"/>
              </a:spcBef>
            </a:pPr>
            <a:r>
              <a:rPr sz="3200" u="heavy" spc="50" dirty="0">
                <a:uFill>
                  <a:solidFill>
                    <a:srgbClr val="000000"/>
                  </a:solidFill>
                </a:uFill>
                <a:latin typeface="Arial MT"/>
                <a:cs typeface="Arial MT"/>
              </a:rPr>
              <a:t>CONTENTS</a:t>
            </a:r>
            <a:endParaRPr sz="3200">
              <a:latin typeface="Arial MT"/>
              <a:cs typeface="Arial MT"/>
            </a:endParaRPr>
          </a:p>
        </p:txBody>
      </p:sp>
      <p:sp>
        <p:nvSpPr>
          <p:cNvPr id="11" name="object 11"/>
          <p:cNvSpPr/>
          <p:nvPr/>
        </p:nvSpPr>
        <p:spPr>
          <a:xfrm>
            <a:off x="71405" y="928662"/>
            <a:ext cx="2286000" cy="5632450"/>
          </a:xfrm>
          <a:custGeom>
            <a:avLst/>
            <a:gdLst/>
            <a:ahLst/>
            <a:cxnLst/>
            <a:rect l="l" t="t" r="r" b="b"/>
            <a:pathLst>
              <a:path w="2286000" h="5632450">
                <a:moveTo>
                  <a:pt x="2286000" y="0"/>
                </a:moveTo>
                <a:lnTo>
                  <a:pt x="0" y="0"/>
                </a:lnTo>
                <a:lnTo>
                  <a:pt x="0" y="5632323"/>
                </a:lnTo>
                <a:lnTo>
                  <a:pt x="2286000" y="5632323"/>
                </a:lnTo>
                <a:lnTo>
                  <a:pt x="2286000" y="0"/>
                </a:lnTo>
                <a:close/>
              </a:path>
            </a:pathLst>
          </a:custGeom>
          <a:solidFill>
            <a:srgbClr val="252525"/>
          </a:solidFill>
        </p:spPr>
        <p:txBody>
          <a:bodyPr wrap="square" lIns="0" tIns="0" rIns="0" bIns="0" rtlCol="0"/>
          <a:lstStyle/>
          <a:p>
            <a:endParaRPr/>
          </a:p>
        </p:txBody>
      </p:sp>
      <p:sp>
        <p:nvSpPr>
          <p:cNvPr id="12" name="object 12"/>
          <p:cNvSpPr txBox="1"/>
          <p:nvPr/>
        </p:nvSpPr>
        <p:spPr>
          <a:xfrm>
            <a:off x="150063" y="942213"/>
            <a:ext cx="2118995" cy="5516880"/>
          </a:xfrm>
          <a:prstGeom prst="rect">
            <a:avLst/>
          </a:prstGeom>
        </p:spPr>
        <p:txBody>
          <a:bodyPr vert="horz" wrap="square" lIns="0" tIns="12700" rIns="0" bIns="0" rtlCol="0">
            <a:spAutoFit/>
          </a:bodyPr>
          <a:lstStyle/>
          <a:p>
            <a:pPr marL="12700">
              <a:lnSpc>
                <a:spcPct val="100000"/>
              </a:lnSpc>
              <a:spcBef>
                <a:spcPts val="100"/>
              </a:spcBef>
            </a:pPr>
            <a:r>
              <a:rPr sz="2400" b="1" u="heavy" spc="-10" dirty="0">
                <a:solidFill>
                  <a:srgbClr val="FFC000"/>
                </a:solidFill>
                <a:uFill>
                  <a:solidFill>
                    <a:srgbClr val="FFC000"/>
                  </a:solidFill>
                </a:uFill>
                <a:latin typeface="Calibri"/>
                <a:cs typeface="Calibri"/>
              </a:rPr>
              <a:t>Introduction</a:t>
            </a:r>
            <a:r>
              <a:rPr sz="2400" b="1" u="heavy" spc="-25" dirty="0">
                <a:solidFill>
                  <a:srgbClr val="FFC000"/>
                </a:solidFill>
                <a:uFill>
                  <a:solidFill>
                    <a:srgbClr val="FFC000"/>
                  </a:solidFill>
                </a:uFill>
                <a:latin typeface="Calibri"/>
                <a:cs typeface="Calibri"/>
              </a:rPr>
              <a:t> </a:t>
            </a:r>
            <a:r>
              <a:rPr sz="2400" b="1" u="heavy" dirty="0">
                <a:solidFill>
                  <a:srgbClr val="FFC000"/>
                </a:solidFill>
                <a:uFill>
                  <a:solidFill>
                    <a:srgbClr val="FFC000"/>
                  </a:solidFill>
                </a:uFill>
                <a:latin typeface="Calibri"/>
                <a:cs typeface="Calibri"/>
              </a:rPr>
              <a:t>:</a:t>
            </a:r>
            <a:endParaRPr sz="2400">
              <a:latin typeface="Calibri"/>
              <a:cs typeface="Calibri"/>
            </a:endParaRPr>
          </a:p>
          <a:p>
            <a:pPr marL="12700" marR="1125855">
              <a:lnSpc>
                <a:spcPct val="100000"/>
              </a:lnSpc>
              <a:spcBef>
                <a:spcPts val="35"/>
              </a:spcBef>
            </a:pPr>
            <a:r>
              <a:rPr sz="1800" spc="-5" dirty="0">
                <a:solidFill>
                  <a:srgbClr val="FFC000"/>
                </a:solidFill>
                <a:latin typeface="Calibri"/>
                <a:cs typeface="Calibri"/>
              </a:rPr>
              <a:t>D</a:t>
            </a:r>
            <a:r>
              <a:rPr sz="1800" spc="-15" dirty="0">
                <a:solidFill>
                  <a:srgbClr val="FFC000"/>
                </a:solidFill>
                <a:latin typeface="Calibri"/>
                <a:cs typeface="Calibri"/>
              </a:rPr>
              <a:t>e</a:t>
            </a:r>
            <a:r>
              <a:rPr sz="1800" spc="-5" dirty="0">
                <a:solidFill>
                  <a:srgbClr val="FFC000"/>
                </a:solidFill>
                <a:latin typeface="Calibri"/>
                <a:cs typeface="Calibri"/>
              </a:rPr>
              <a:t>fin</a:t>
            </a:r>
            <a:r>
              <a:rPr sz="1800" spc="-10" dirty="0">
                <a:solidFill>
                  <a:srgbClr val="FFC000"/>
                </a:solidFill>
                <a:latin typeface="Calibri"/>
                <a:cs typeface="Calibri"/>
              </a:rPr>
              <a:t>i</a:t>
            </a:r>
            <a:r>
              <a:rPr sz="1800" dirty="0">
                <a:solidFill>
                  <a:srgbClr val="FFC000"/>
                </a:solidFill>
                <a:latin typeface="Calibri"/>
                <a:cs typeface="Calibri"/>
              </a:rPr>
              <a:t>t</a:t>
            </a:r>
            <a:r>
              <a:rPr sz="1800" spc="-10" dirty="0">
                <a:solidFill>
                  <a:srgbClr val="FFC000"/>
                </a:solidFill>
                <a:latin typeface="Calibri"/>
                <a:cs typeface="Calibri"/>
              </a:rPr>
              <a:t>i</a:t>
            </a:r>
            <a:r>
              <a:rPr sz="1800" spc="-5" dirty="0">
                <a:solidFill>
                  <a:srgbClr val="FFC000"/>
                </a:solidFill>
                <a:latin typeface="Calibri"/>
                <a:cs typeface="Calibri"/>
              </a:rPr>
              <a:t>on,  </a:t>
            </a:r>
            <a:r>
              <a:rPr sz="1800" spc="-10" dirty="0">
                <a:solidFill>
                  <a:srgbClr val="FFC000"/>
                </a:solidFill>
                <a:latin typeface="Calibri"/>
                <a:cs typeface="Calibri"/>
              </a:rPr>
              <a:t>Creation,</a:t>
            </a:r>
            <a:endParaRPr sz="1800">
              <a:latin typeface="Calibri"/>
              <a:cs typeface="Calibri"/>
            </a:endParaRPr>
          </a:p>
          <a:p>
            <a:pPr marL="12700" marR="227329">
              <a:lnSpc>
                <a:spcPct val="100000"/>
              </a:lnSpc>
            </a:pPr>
            <a:r>
              <a:rPr sz="1800" spc="-5" dirty="0">
                <a:solidFill>
                  <a:srgbClr val="FFC000"/>
                </a:solidFill>
                <a:latin typeface="Calibri"/>
                <a:cs typeface="Calibri"/>
              </a:rPr>
              <a:t>Accessing</a:t>
            </a:r>
            <a:r>
              <a:rPr sz="1800" spc="-70" dirty="0">
                <a:solidFill>
                  <a:srgbClr val="FFC000"/>
                </a:solidFill>
                <a:latin typeface="Calibri"/>
                <a:cs typeface="Calibri"/>
              </a:rPr>
              <a:t> </a:t>
            </a:r>
            <a:r>
              <a:rPr sz="1800" dirty="0">
                <a:solidFill>
                  <a:srgbClr val="FFC000"/>
                </a:solidFill>
                <a:latin typeface="Calibri"/>
                <a:cs typeface="Calibri"/>
              </a:rPr>
              <a:t>elements, </a:t>
            </a:r>
            <a:r>
              <a:rPr sz="1800" spc="-390" dirty="0">
                <a:solidFill>
                  <a:srgbClr val="FFC000"/>
                </a:solidFill>
                <a:latin typeface="Calibri"/>
                <a:cs typeface="Calibri"/>
              </a:rPr>
              <a:t> </a:t>
            </a:r>
            <a:r>
              <a:rPr sz="1800" dirty="0">
                <a:solidFill>
                  <a:srgbClr val="FFC000"/>
                </a:solidFill>
                <a:latin typeface="Calibri"/>
                <a:cs typeface="Calibri"/>
              </a:rPr>
              <a:t>Add an</a:t>
            </a:r>
            <a:r>
              <a:rPr sz="1800" spc="405" dirty="0">
                <a:solidFill>
                  <a:srgbClr val="FFC000"/>
                </a:solidFill>
                <a:latin typeface="Calibri"/>
                <a:cs typeface="Calibri"/>
              </a:rPr>
              <a:t> </a:t>
            </a:r>
            <a:r>
              <a:rPr sz="1800" spc="-10" dirty="0">
                <a:solidFill>
                  <a:srgbClr val="FFC000"/>
                </a:solidFill>
                <a:latin typeface="Calibri"/>
                <a:cs typeface="Calibri"/>
              </a:rPr>
              <a:t>item, </a:t>
            </a:r>
            <a:r>
              <a:rPr sz="1800" spc="-5" dirty="0">
                <a:solidFill>
                  <a:srgbClr val="FFC000"/>
                </a:solidFill>
                <a:latin typeface="Calibri"/>
                <a:cs typeface="Calibri"/>
              </a:rPr>
              <a:t> </a:t>
            </a:r>
            <a:r>
              <a:rPr sz="1800" dirty="0">
                <a:solidFill>
                  <a:srgbClr val="FFC000"/>
                </a:solidFill>
                <a:latin typeface="Calibri"/>
                <a:cs typeface="Calibri"/>
              </a:rPr>
              <a:t>Modify an </a:t>
            </a:r>
            <a:r>
              <a:rPr sz="1800" spc="-10" dirty="0">
                <a:solidFill>
                  <a:srgbClr val="FFC000"/>
                </a:solidFill>
                <a:latin typeface="Calibri"/>
                <a:cs typeface="Calibri"/>
              </a:rPr>
              <a:t>item, </a:t>
            </a:r>
            <a:r>
              <a:rPr sz="1800" spc="-5" dirty="0">
                <a:solidFill>
                  <a:srgbClr val="FFC000"/>
                </a:solidFill>
                <a:latin typeface="Calibri"/>
                <a:cs typeface="Calibri"/>
              </a:rPr>
              <a:t> </a:t>
            </a:r>
            <a:r>
              <a:rPr sz="1800" spc="-25" dirty="0">
                <a:solidFill>
                  <a:srgbClr val="FFC000"/>
                </a:solidFill>
                <a:latin typeface="Calibri"/>
                <a:cs typeface="Calibri"/>
              </a:rPr>
              <a:t>Traversal,</a:t>
            </a:r>
            <a:endParaRPr sz="1800">
              <a:latin typeface="Calibri"/>
              <a:cs typeface="Calibri"/>
            </a:endParaRPr>
          </a:p>
          <a:p>
            <a:pPr marL="12700" marR="16510" algn="just">
              <a:lnSpc>
                <a:spcPct val="100000"/>
              </a:lnSpc>
              <a:spcBef>
                <a:spcPts val="5"/>
              </a:spcBef>
            </a:pPr>
            <a:r>
              <a:rPr sz="1800" spc="-5" dirty="0">
                <a:solidFill>
                  <a:srgbClr val="FFC000"/>
                </a:solidFill>
                <a:latin typeface="Calibri"/>
                <a:cs typeface="Calibri"/>
              </a:rPr>
              <a:t>Membership </a:t>
            </a:r>
            <a:r>
              <a:rPr sz="1800" spc="-15" dirty="0">
                <a:solidFill>
                  <a:srgbClr val="FFC000"/>
                </a:solidFill>
                <a:latin typeface="Calibri"/>
                <a:cs typeface="Calibri"/>
              </a:rPr>
              <a:t>operator </a:t>
            </a:r>
            <a:r>
              <a:rPr sz="1800" spc="-395" dirty="0">
                <a:solidFill>
                  <a:srgbClr val="FFC000"/>
                </a:solidFill>
                <a:latin typeface="Calibri"/>
                <a:cs typeface="Calibri"/>
              </a:rPr>
              <a:t> </a:t>
            </a:r>
            <a:r>
              <a:rPr sz="2000" b="1" u="heavy" dirty="0">
                <a:solidFill>
                  <a:srgbClr val="FFFF00"/>
                </a:solidFill>
                <a:uFill>
                  <a:solidFill>
                    <a:srgbClr val="FFFF00"/>
                  </a:solidFill>
                </a:uFill>
                <a:latin typeface="Calibri"/>
                <a:cs typeface="Calibri"/>
              </a:rPr>
              <a:t>F</a:t>
            </a:r>
            <a:r>
              <a:rPr sz="2000" b="1" u="heavy" spc="5" dirty="0">
                <a:solidFill>
                  <a:srgbClr val="FFFF00"/>
                </a:solidFill>
                <a:uFill>
                  <a:solidFill>
                    <a:srgbClr val="FFFF00"/>
                  </a:solidFill>
                </a:uFill>
                <a:latin typeface="Calibri"/>
                <a:cs typeface="Calibri"/>
              </a:rPr>
              <a:t>u</a:t>
            </a:r>
            <a:r>
              <a:rPr sz="2000" b="1" u="heavy" dirty="0">
                <a:solidFill>
                  <a:srgbClr val="FFFF00"/>
                </a:solidFill>
                <a:uFill>
                  <a:solidFill>
                    <a:srgbClr val="FFFF00"/>
                  </a:solidFill>
                </a:uFill>
                <a:latin typeface="Calibri"/>
                <a:cs typeface="Calibri"/>
              </a:rPr>
              <a:t>ncti</a:t>
            </a:r>
            <a:r>
              <a:rPr sz="2000" b="1" u="heavy" spc="-10" dirty="0">
                <a:solidFill>
                  <a:srgbClr val="FFFF00"/>
                </a:solidFill>
                <a:uFill>
                  <a:solidFill>
                    <a:srgbClr val="FFFF00"/>
                  </a:solidFill>
                </a:uFill>
                <a:latin typeface="Calibri"/>
                <a:cs typeface="Calibri"/>
              </a:rPr>
              <a:t>o</a:t>
            </a:r>
            <a:r>
              <a:rPr sz="2000" b="1" u="heavy" dirty="0">
                <a:solidFill>
                  <a:srgbClr val="FFFF00"/>
                </a:solidFill>
                <a:uFill>
                  <a:solidFill>
                    <a:srgbClr val="FFFF00"/>
                  </a:solidFill>
                </a:uFill>
                <a:latin typeface="Calibri"/>
                <a:cs typeface="Calibri"/>
              </a:rPr>
              <a:t>n</a:t>
            </a:r>
            <a:r>
              <a:rPr sz="2000" b="1" u="heavy" spc="5" dirty="0">
                <a:solidFill>
                  <a:srgbClr val="FFFF00"/>
                </a:solidFill>
                <a:uFill>
                  <a:solidFill>
                    <a:srgbClr val="FFFF00"/>
                  </a:solidFill>
                </a:uFill>
                <a:latin typeface="Calibri"/>
                <a:cs typeface="Calibri"/>
              </a:rPr>
              <a:t>s</a:t>
            </a:r>
            <a:r>
              <a:rPr sz="2000" b="1" u="heavy" dirty="0">
                <a:solidFill>
                  <a:srgbClr val="FFFF00"/>
                </a:solidFill>
                <a:uFill>
                  <a:solidFill>
                    <a:srgbClr val="FFFF00"/>
                  </a:solidFill>
                </a:uFill>
                <a:latin typeface="Calibri"/>
                <a:cs typeface="Calibri"/>
              </a:rPr>
              <a:t>/</a:t>
            </a:r>
            <a:r>
              <a:rPr sz="2000" b="1" u="heavy" spc="-10" dirty="0">
                <a:solidFill>
                  <a:srgbClr val="FFFF00"/>
                </a:solidFill>
                <a:uFill>
                  <a:solidFill>
                    <a:srgbClr val="FFFF00"/>
                  </a:solidFill>
                </a:uFill>
                <a:latin typeface="Calibri"/>
                <a:cs typeface="Calibri"/>
              </a:rPr>
              <a:t>M</a:t>
            </a:r>
            <a:r>
              <a:rPr sz="2000" b="1" u="heavy" spc="-15" dirty="0">
                <a:solidFill>
                  <a:srgbClr val="FFFF00"/>
                </a:solidFill>
                <a:uFill>
                  <a:solidFill>
                    <a:srgbClr val="FFFF00"/>
                  </a:solidFill>
                </a:uFill>
                <a:latin typeface="Calibri"/>
                <a:cs typeface="Calibri"/>
              </a:rPr>
              <a:t>e</a:t>
            </a:r>
            <a:r>
              <a:rPr sz="2000" b="1" u="heavy" dirty="0">
                <a:solidFill>
                  <a:srgbClr val="FFFF00"/>
                </a:solidFill>
                <a:uFill>
                  <a:solidFill>
                    <a:srgbClr val="FFFF00"/>
                  </a:solidFill>
                </a:uFill>
                <a:latin typeface="Calibri"/>
                <a:cs typeface="Calibri"/>
              </a:rPr>
              <a:t>thods </a:t>
            </a:r>
            <a:r>
              <a:rPr sz="2000" b="1" dirty="0">
                <a:solidFill>
                  <a:srgbClr val="FFFF00"/>
                </a:solidFill>
                <a:latin typeface="Calibri"/>
                <a:cs typeface="Calibri"/>
              </a:rPr>
              <a:t> </a:t>
            </a:r>
            <a:r>
              <a:rPr sz="1800" spc="-5" dirty="0">
                <a:solidFill>
                  <a:srgbClr val="FFC000"/>
                </a:solidFill>
                <a:latin typeface="Calibri"/>
                <a:cs typeface="Calibri"/>
              </a:rPr>
              <a:t>len(),</a:t>
            </a:r>
            <a:r>
              <a:rPr sz="1800" spc="20" dirty="0">
                <a:solidFill>
                  <a:srgbClr val="FFC000"/>
                </a:solidFill>
                <a:latin typeface="Calibri"/>
                <a:cs typeface="Calibri"/>
              </a:rPr>
              <a:t> </a:t>
            </a:r>
            <a:r>
              <a:rPr sz="1800" spc="-5" dirty="0">
                <a:solidFill>
                  <a:srgbClr val="FFC000"/>
                </a:solidFill>
                <a:latin typeface="Calibri"/>
                <a:cs typeface="Calibri"/>
              </a:rPr>
              <a:t>dict(),</a:t>
            </a:r>
            <a:r>
              <a:rPr sz="1800" spc="30" dirty="0">
                <a:solidFill>
                  <a:srgbClr val="FFC000"/>
                </a:solidFill>
                <a:latin typeface="Calibri"/>
                <a:cs typeface="Calibri"/>
              </a:rPr>
              <a:t> </a:t>
            </a:r>
            <a:r>
              <a:rPr sz="1800" spc="-20" dirty="0">
                <a:solidFill>
                  <a:srgbClr val="FFC000"/>
                </a:solidFill>
                <a:latin typeface="Calibri"/>
                <a:cs typeface="Calibri"/>
              </a:rPr>
              <a:t>keys(),</a:t>
            </a:r>
            <a:endParaRPr sz="1800">
              <a:latin typeface="Calibri"/>
              <a:cs typeface="Calibri"/>
            </a:endParaRPr>
          </a:p>
          <a:p>
            <a:pPr marL="12700">
              <a:lnSpc>
                <a:spcPct val="100000"/>
              </a:lnSpc>
            </a:pPr>
            <a:r>
              <a:rPr sz="1800" spc="-5" dirty="0">
                <a:solidFill>
                  <a:srgbClr val="FFC000"/>
                </a:solidFill>
                <a:latin typeface="Calibri"/>
                <a:cs typeface="Calibri"/>
              </a:rPr>
              <a:t>values(), </a:t>
            </a:r>
            <a:r>
              <a:rPr sz="1800" spc="-10" dirty="0">
                <a:solidFill>
                  <a:srgbClr val="FFC000"/>
                </a:solidFill>
                <a:latin typeface="Calibri"/>
                <a:cs typeface="Calibri"/>
              </a:rPr>
              <a:t>items(),</a:t>
            </a:r>
            <a:r>
              <a:rPr sz="1800" spc="-5" dirty="0">
                <a:solidFill>
                  <a:srgbClr val="FFC000"/>
                </a:solidFill>
                <a:latin typeface="Calibri"/>
                <a:cs typeface="Calibri"/>
              </a:rPr>
              <a:t> </a:t>
            </a:r>
            <a:r>
              <a:rPr sz="1800" spc="-10" dirty="0">
                <a:solidFill>
                  <a:srgbClr val="FFC000"/>
                </a:solidFill>
                <a:latin typeface="Calibri"/>
                <a:cs typeface="Calibri"/>
              </a:rPr>
              <a:t>get(),</a:t>
            </a:r>
            <a:endParaRPr sz="1800">
              <a:latin typeface="Calibri"/>
              <a:cs typeface="Calibri"/>
            </a:endParaRPr>
          </a:p>
          <a:p>
            <a:pPr marL="12700">
              <a:lnSpc>
                <a:spcPct val="100000"/>
              </a:lnSpc>
            </a:pPr>
            <a:r>
              <a:rPr sz="1800" spc="-10" dirty="0">
                <a:solidFill>
                  <a:srgbClr val="FFC000"/>
                </a:solidFill>
                <a:latin typeface="Calibri"/>
                <a:cs typeface="Calibri"/>
              </a:rPr>
              <a:t>update(),</a:t>
            </a:r>
            <a:r>
              <a:rPr sz="1800" spc="10" dirty="0">
                <a:solidFill>
                  <a:srgbClr val="FFC000"/>
                </a:solidFill>
                <a:latin typeface="Calibri"/>
                <a:cs typeface="Calibri"/>
              </a:rPr>
              <a:t> </a:t>
            </a:r>
            <a:r>
              <a:rPr sz="1800" spc="-5" dirty="0">
                <a:solidFill>
                  <a:srgbClr val="FFC000"/>
                </a:solidFill>
                <a:latin typeface="Calibri"/>
                <a:cs typeface="Calibri"/>
              </a:rPr>
              <a:t>del(),</a:t>
            </a:r>
            <a:r>
              <a:rPr sz="1800" spc="10" dirty="0">
                <a:solidFill>
                  <a:srgbClr val="FFC000"/>
                </a:solidFill>
                <a:latin typeface="Calibri"/>
                <a:cs typeface="Calibri"/>
              </a:rPr>
              <a:t> </a:t>
            </a:r>
            <a:r>
              <a:rPr sz="1800" spc="-5" dirty="0">
                <a:solidFill>
                  <a:srgbClr val="FFC000"/>
                </a:solidFill>
                <a:latin typeface="Calibri"/>
                <a:cs typeface="Calibri"/>
              </a:rPr>
              <a:t>del,</a:t>
            </a:r>
            <a:endParaRPr sz="1800">
              <a:latin typeface="Calibri"/>
              <a:cs typeface="Calibri"/>
            </a:endParaRPr>
          </a:p>
          <a:p>
            <a:pPr marL="12700">
              <a:lnSpc>
                <a:spcPct val="100000"/>
              </a:lnSpc>
            </a:pPr>
            <a:r>
              <a:rPr sz="1800" spc="-5" dirty="0">
                <a:solidFill>
                  <a:srgbClr val="FFC000"/>
                </a:solidFill>
                <a:latin typeface="Calibri"/>
                <a:cs typeface="Calibri"/>
              </a:rPr>
              <a:t>clear(),</a:t>
            </a:r>
            <a:r>
              <a:rPr sz="1800" dirty="0">
                <a:solidFill>
                  <a:srgbClr val="FFC000"/>
                </a:solidFill>
                <a:latin typeface="Calibri"/>
                <a:cs typeface="Calibri"/>
              </a:rPr>
              <a:t> </a:t>
            </a:r>
            <a:r>
              <a:rPr sz="1800" spc="-15" dirty="0">
                <a:solidFill>
                  <a:srgbClr val="FFC000"/>
                </a:solidFill>
                <a:latin typeface="Calibri"/>
                <a:cs typeface="Calibri"/>
              </a:rPr>
              <a:t>fromkeys(),</a:t>
            </a:r>
            <a:endParaRPr sz="1800">
              <a:latin typeface="Calibri"/>
              <a:cs typeface="Calibri"/>
            </a:endParaRPr>
          </a:p>
          <a:p>
            <a:pPr marL="12700">
              <a:lnSpc>
                <a:spcPct val="100000"/>
              </a:lnSpc>
            </a:pPr>
            <a:r>
              <a:rPr sz="1800" spc="-10" dirty="0">
                <a:solidFill>
                  <a:srgbClr val="FFC000"/>
                </a:solidFill>
                <a:latin typeface="Calibri"/>
                <a:cs typeface="Calibri"/>
              </a:rPr>
              <a:t>copy(), </a:t>
            </a:r>
            <a:r>
              <a:rPr sz="1800" spc="-5" dirty="0">
                <a:solidFill>
                  <a:srgbClr val="FFC000"/>
                </a:solidFill>
                <a:latin typeface="Calibri"/>
                <a:cs typeface="Calibri"/>
              </a:rPr>
              <a:t>pop(),</a:t>
            </a:r>
            <a:endParaRPr sz="1800">
              <a:latin typeface="Calibri"/>
              <a:cs typeface="Calibri"/>
            </a:endParaRPr>
          </a:p>
          <a:p>
            <a:pPr marL="12700">
              <a:lnSpc>
                <a:spcPts val="2140"/>
              </a:lnSpc>
            </a:pPr>
            <a:r>
              <a:rPr sz="1800" spc="-10" dirty="0">
                <a:solidFill>
                  <a:srgbClr val="FFC000"/>
                </a:solidFill>
                <a:latin typeface="Calibri"/>
                <a:cs typeface="Calibri"/>
              </a:rPr>
              <a:t>popitem(),</a:t>
            </a:r>
            <a:endParaRPr sz="1800">
              <a:latin typeface="Calibri"/>
              <a:cs typeface="Calibri"/>
            </a:endParaRPr>
          </a:p>
          <a:p>
            <a:pPr marL="12700">
              <a:lnSpc>
                <a:spcPts val="2860"/>
              </a:lnSpc>
            </a:pPr>
            <a:r>
              <a:rPr sz="2400" b="1" spc="-10" dirty="0">
                <a:solidFill>
                  <a:srgbClr val="FFFF00"/>
                </a:solidFill>
                <a:latin typeface="Calibri"/>
                <a:cs typeface="Calibri"/>
              </a:rPr>
              <a:t>setdefault()</a:t>
            </a:r>
            <a:r>
              <a:rPr sz="1800" spc="-10" dirty="0">
                <a:solidFill>
                  <a:srgbClr val="FFC000"/>
                </a:solidFill>
                <a:latin typeface="Calibri"/>
                <a:cs typeface="Calibri"/>
              </a:rPr>
              <a:t>,</a:t>
            </a:r>
            <a:endParaRPr sz="1800">
              <a:latin typeface="Calibri"/>
              <a:cs typeface="Calibri"/>
            </a:endParaRPr>
          </a:p>
          <a:p>
            <a:pPr marL="12700" marR="5080">
              <a:lnSpc>
                <a:spcPct val="100000"/>
              </a:lnSpc>
              <a:spcBef>
                <a:spcPts val="35"/>
              </a:spcBef>
            </a:pPr>
            <a:r>
              <a:rPr sz="1800" spc="-10" dirty="0">
                <a:solidFill>
                  <a:srgbClr val="FFC000"/>
                </a:solidFill>
                <a:latin typeface="Calibri"/>
                <a:cs typeface="Calibri"/>
              </a:rPr>
              <a:t>max(),</a:t>
            </a:r>
            <a:r>
              <a:rPr sz="1800" spc="-5" dirty="0">
                <a:solidFill>
                  <a:srgbClr val="FFC000"/>
                </a:solidFill>
                <a:latin typeface="Calibri"/>
                <a:cs typeface="Calibri"/>
              </a:rPr>
              <a:t> min(),</a:t>
            </a:r>
            <a:r>
              <a:rPr sz="1800" spc="25" dirty="0">
                <a:solidFill>
                  <a:srgbClr val="FFC000"/>
                </a:solidFill>
                <a:latin typeface="Calibri"/>
                <a:cs typeface="Calibri"/>
              </a:rPr>
              <a:t> </a:t>
            </a:r>
            <a:r>
              <a:rPr sz="1800" spc="-10" dirty="0">
                <a:solidFill>
                  <a:srgbClr val="FFC000"/>
                </a:solidFill>
                <a:latin typeface="Calibri"/>
                <a:cs typeface="Calibri"/>
              </a:rPr>
              <a:t>sorted()</a:t>
            </a:r>
            <a:r>
              <a:rPr sz="1800" spc="5" dirty="0">
                <a:solidFill>
                  <a:srgbClr val="FFC000"/>
                </a:solidFill>
                <a:latin typeface="Calibri"/>
                <a:cs typeface="Calibri"/>
              </a:rPr>
              <a:t> </a:t>
            </a:r>
            <a:r>
              <a:rPr sz="1800" dirty="0">
                <a:solidFill>
                  <a:srgbClr val="FFC000"/>
                </a:solidFill>
                <a:latin typeface="Calibri"/>
                <a:cs typeface="Calibri"/>
              </a:rPr>
              <a:t>; </a:t>
            </a:r>
            <a:r>
              <a:rPr sz="1800" spc="-395" dirty="0">
                <a:solidFill>
                  <a:srgbClr val="FFC000"/>
                </a:solidFill>
                <a:latin typeface="Calibri"/>
                <a:cs typeface="Calibri"/>
              </a:rPr>
              <a:t> </a:t>
            </a:r>
            <a:r>
              <a:rPr sz="2000" b="1" u="heavy" spc="-10" dirty="0">
                <a:solidFill>
                  <a:srgbClr val="FFC000"/>
                </a:solidFill>
                <a:uFill>
                  <a:solidFill>
                    <a:srgbClr val="FFC000"/>
                  </a:solidFill>
                </a:uFill>
                <a:latin typeface="Calibri"/>
                <a:cs typeface="Calibri"/>
              </a:rPr>
              <a:t>Suggested </a:t>
            </a:r>
            <a:r>
              <a:rPr sz="2000" b="1" spc="-5" dirty="0">
                <a:solidFill>
                  <a:srgbClr val="FFC000"/>
                </a:solidFill>
                <a:latin typeface="Calibri"/>
                <a:cs typeface="Calibri"/>
              </a:rPr>
              <a:t> </a:t>
            </a:r>
            <a:r>
              <a:rPr sz="2000" b="1" u="heavy" spc="-10" dirty="0">
                <a:solidFill>
                  <a:srgbClr val="FFC000"/>
                </a:solidFill>
                <a:uFill>
                  <a:solidFill>
                    <a:srgbClr val="FFC000"/>
                  </a:solidFill>
                </a:uFill>
                <a:latin typeface="Calibri"/>
                <a:cs typeface="Calibri"/>
              </a:rPr>
              <a:t>programs</a:t>
            </a:r>
            <a:endParaRPr sz="2000">
              <a:latin typeface="Calibri"/>
              <a:cs typeface="Calibri"/>
            </a:endParaRPr>
          </a:p>
        </p:txBody>
      </p:sp>
      <p:sp>
        <p:nvSpPr>
          <p:cNvPr id="13" name="object 13"/>
          <p:cNvSpPr/>
          <p:nvPr/>
        </p:nvSpPr>
        <p:spPr>
          <a:xfrm>
            <a:off x="0" y="0"/>
            <a:ext cx="9144000" cy="500380"/>
          </a:xfrm>
          <a:custGeom>
            <a:avLst/>
            <a:gdLst/>
            <a:ahLst/>
            <a:cxnLst/>
            <a:rect l="l" t="t" r="r" b="b"/>
            <a:pathLst>
              <a:path w="9144000" h="500380">
                <a:moveTo>
                  <a:pt x="9144000" y="0"/>
                </a:moveTo>
                <a:lnTo>
                  <a:pt x="0" y="0"/>
                </a:lnTo>
                <a:lnTo>
                  <a:pt x="0" y="500062"/>
                </a:lnTo>
                <a:lnTo>
                  <a:pt x="9144000" y="500062"/>
                </a:lnTo>
                <a:lnTo>
                  <a:pt x="9144000" y="0"/>
                </a:lnTo>
                <a:close/>
              </a:path>
            </a:pathLst>
          </a:custGeom>
          <a:solidFill>
            <a:srgbClr val="252525"/>
          </a:solidFill>
        </p:spPr>
        <p:txBody>
          <a:bodyPr wrap="square" lIns="0" tIns="0" rIns="0" bIns="0" rtlCol="0"/>
          <a:lstStyle/>
          <a:p>
            <a:endParaRPr/>
          </a:p>
        </p:txBody>
      </p:sp>
      <p:sp>
        <p:nvSpPr>
          <p:cNvPr id="14" name="object 14"/>
          <p:cNvSpPr txBox="1">
            <a:spLocks noGrp="1"/>
          </p:cNvSpPr>
          <p:nvPr>
            <p:ph type="title"/>
          </p:nvPr>
        </p:nvSpPr>
        <p:spPr>
          <a:xfrm>
            <a:off x="1164742" y="0"/>
            <a:ext cx="6816725" cy="514350"/>
          </a:xfrm>
          <a:prstGeom prst="rect">
            <a:avLst/>
          </a:prstGeom>
        </p:spPr>
        <p:txBody>
          <a:bodyPr vert="horz" wrap="square" lIns="0" tIns="13335" rIns="0" bIns="0" rtlCol="0">
            <a:spAutoFit/>
          </a:bodyPr>
          <a:lstStyle/>
          <a:p>
            <a:pPr marL="12700">
              <a:lnSpc>
                <a:spcPct val="100000"/>
              </a:lnSpc>
              <a:spcBef>
                <a:spcPts val="105"/>
              </a:spcBef>
            </a:pPr>
            <a:r>
              <a:rPr sz="3200" i="0" u="heavy" dirty="0">
                <a:solidFill>
                  <a:srgbClr val="FFC000"/>
                </a:solidFill>
                <a:uFill>
                  <a:solidFill>
                    <a:srgbClr val="FFC000"/>
                  </a:solidFill>
                </a:uFill>
                <a:latin typeface="Calibri"/>
                <a:cs typeface="Calibri"/>
              </a:rPr>
              <a:t>FUNCTIONS</a:t>
            </a:r>
            <a:r>
              <a:rPr sz="3200" i="0" u="heavy" spc="5" dirty="0">
                <a:solidFill>
                  <a:srgbClr val="FFC000"/>
                </a:solidFill>
                <a:uFill>
                  <a:solidFill>
                    <a:srgbClr val="FFC000"/>
                  </a:solidFill>
                </a:uFill>
                <a:latin typeface="Calibri"/>
                <a:cs typeface="Calibri"/>
              </a:rPr>
              <a:t> </a:t>
            </a:r>
            <a:r>
              <a:rPr sz="3200" i="0" u="heavy" dirty="0">
                <a:solidFill>
                  <a:srgbClr val="FFC000"/>
                </a:solidFill>
                <a:uFill>
                  <a:solidFill>
                    <a:srgbClr val="FFC000"/>
                  </a:solidFill>
                </a:uFill>
                <a:latin typeface="Calibri"/>
                <a:cs typeface="Calibri"/>
              </a:rPr>
              <a:t>IN</a:t>
            </a:r>
            <a:r>
              <a:rPr sz="3200" i="0" u="heavy" spc="5" dirty="0">
                <a:solidFill>
                  <a:srgbClr val="FFC000"/>
                </a:solidFill>
                <a:uFill>
                  <a:solidFill>
                    <a:srgbClr val="FFC000"/>
                  </a:solidFill>
                </a:uFill>
                <a:latin typeface="Calibri"/>
                <a:cs typeface="Calibri"/>
              </a:rPr>
              <a:t> </a:t>
            </a:r>
            <a:r>
              <a:rPr sz="3200" i="0" u="heavy" spc="-30" dirty="0">
                <a:solidFill>
                  <a:srgbClr val="FFC000"/>
                </a:solidFill>
                <a:uFill>
                  <a:solidFill>
                    <a:srgbClr val="FFC000"/>
                  </a:solidFill>
                </a:uFill>
                <a:latin typeface="Calibri"/>
                <a:cs typeface="Calibri"/>
              </a:rPr>
              <a:t>DICTIONARY:</a:t>
            </a:r>
            <a:r>
              <a:rPr sz="3200" i="0" u="heavy" dirty="0">
                <a:solidFill>
                  <a:srgbClr val="FFC000"/>
                </a:solidFill>
                <a:uFill>
                  <a:solidFill>
                    <a:srgbClr val="FFC000"/>
                  </a:solidFill>
                </a:uFill>
                <a:latin typeface="Calibri"/>
                <a:cs typeface="Calibri"/>
              </a:rPr>
              <a:t> </a:t>
            </a:r>
            <a:r>
              <a:rPr sz="3200" i="0" u="heavy" spc="-15" dirty="0">
                <a:solidFill>
                  <a:srgbClr val="FFFF00"/>
                </a:solidFill>
                <a:uFill>
                  <a:solidFill>
                    <a:srgbClr val="FFC000"/>
                  </a:solidFill>
                </a:uFill>
                <a:latin typeface="Calibri"/>
                <a:cs typeface="Calibri"/>
              </a:rPr>
              <a:t>setdefault()</a:t>
            </a:r>
            <a:endParaRPr sz="3200">
              <a:latin typeface="Calibri"/>
              <a:cs typeface="Calibri"/>
            </a:endParaRPr>
          </a:p>
        </p:txBody>
      </p:sp>
      <p:sp>
        <p:nvSpPr>
          <p:cNvPr id="15" name="object 15"/>
          <p:cNvSpPr txBox="1"/>
          <p:nvPr/>
        </p:nvSpPr>
        <p:spPr>
          <a:xfrm>
            <a:off x="2428875" y="526287"/>
            <a:ext cx="6644005" cy="1292860"/>
          </a:xfrm>
          <a:prstGeom prst="rect">
            <a:avLst/>
          </a:prstGeom>
          <a:solidFill>
            <a:srgbClr val="CCFF99"/>
          </a:solidFill>
          <a:ln w="38100">
            <a:solidFill>
              <a:srgbClr val="FFC000"/>
            </a:solidFill>
          </a:ln>
        </p:spPr>
        <p:txBody>
          <a:bodyPr vert="horz" wrap="square" lIns="0" tIns="22860" rIns="0" bIns="0" rtlCol="0">
            <a:spAutoFit/>
          </a:bodyPr>
          <a:lstStyle/>
          <a:p>
            <a:pPr marL="91440">
              <a:lnSpc>
                <a:spcPct val="100000"/>
              </a:lnSpc>
              <a:spcBef>
                <a:spcPts val="180"/>
              </a:spcBef>
            </a:pPr>
            <a:r>
              <a:rPr sz="2400" b="1" spc="-80" dirty="0">
                <a:latin typeface="Times New Roman"/>
                <a:cs typeface="Times New Roman"/>
              </a:rPr>
              <a:t>s</a:t>
            </a:r>
            <a:r>
              <a:rPr sz="2400" b="1" spc="20" dirty="0">
                <a:latin typeface="Times New Roman"/>
                <a:cs typeface="Times New Roman"/>
              </a:rPr>
              <a:t>e</a:t>
            </a:r>
            <a:r>
              <a:rPr sz="2400" b="1" spc="-170" dirty="0">
                <a:latin typeface="Times New Roman"/>
                <a:cs typeface="Times New Roman"/>
              </a:rPr>
              <a:t>t</a:t>
            </a:r>
            <a:r>
              <a:rPr sz="2400" b="1" spc="-70" dirty="0">
                <a:latin typeface="Times New Roman"/>
                <a:cs typeface="Times New Roman"/>
              </a:rPr>
              <a:t>d</a:t>
            </a:r>
            <a:r>
              <a:rPr sz="2400" b="1" spc="-65" dirty="0">
                <a:latin typeface="Times New Roman"/>
                <a:cs typeface="Times New Roman"/>
              </a:rPr>
              <a:t>e</a:t>
            </a:r>
            <a:r>
              <a:rPr sz="2400" b="1" spc="-45" dirty="0">
                <a:latin typeface="Times New Roman"/>
                <a:cs typeface="Times New Roman"/>
              </a:rPr>
              <a:t>f</a:t>
            </a:r>
            <a:r>
              <a:rPr sz="2400" b="1" spc="-135" dirty="0">
                <a:latin typeface="Times New Roman"/>
                <a:cs typeface="Times New Roman"/>
              </a:rPr>
              <a:t>a</a:t>
            </a:r>
            <a:r>
              <a:rPr sz="2400" b="1" spc="-160" dirty="0">
                <a:latin typeface="Times New Roman"/>
                <a:cs typeface="Times New Roman"/>
              </a:rPr>
              <a:t>u</a:t>
            </a:r>
            <a:r>
              <a:rPr sz="2400" b="1" spc="-125" dirty="0">
                <a:latin typeface="Times New Roman"/>
                <a:cs typeface="Times New Roman"/>
              </a:rPr>
              <a:t>l</a:t>
            </a:r>
            <a:r>
              <a:rPr sz="2400" b="1" spc="-140" dirty="0">
                <a:latin typeface="Times New Roman"/>
                <a:cs typeface="Times New Roman"/>
              </a:rPr>
              <a:t>t</a:t>
            </a:r>
            <a:r>
              <a:rPr sz="2400" b="1" spc="-95" dirty="0">
                <a:latin typeface="Times New Roman"/>
                <a:cs typeface="Times New Roman"/>
              </a:rPr>
              <a:t>(</a:t>
            </a:r>
            <a:r>
              <a:rPr sz="2400" b="1" spc="-45" dirty="0">
                <a:latin typeface="Times New Roman"/>
                <a:cs typeface="Times New Roman"/>
              </a:rPr>
              <a:t> </a:t>
            </a:r>
            <a:r>
              <a:rPr sz="2400" b="1" spc="-95" dirty="0">
                <a:latin typeface="Times New Roman"/>
                <a:cs typeface="Times New Roman"/>
              </a:rPr>
              <a:t>)</a:t>
            </a:r>
            <a:r>
              <a:rPr sz="2400" b="1" spc="-235" dirty="0">
                <a:latin typeface="Times New Roman"/>
                <a:cs typeface="Times New Roman"/>
              </a:rPr>
              <a:t> </a:t>
            </a:r>
            <a:r>
              <a:rPr sz="1800" spc="-45" dirty="0">
                <a:latin typeface="Calibri"/>
                <a:cs typeface="Calibri"/>
              </a:rPr>
              <a:t>R</a:t>
            </a:r>
            <a:r>
              <a:rPr sz="1800" spc="-10" dirty="0">
                <a:latin typeface="Calibri"/>
                <a:cs typeface="Calibri"/>
              </a:rPr>
              <a:t>e</a:t>
            </a:r>
            <a:r>
              <a:rPr sz="1800" dirty="0">
                <a:latin typeface="Calibri"/>
                <a:cs typeface="Calibri"/>
              </a:rPr>
              <a:t>turns</a:t>
            </a:r>
            <a:r>
              <a:rPr sz="1800" spc="10" dirty="0">
                <a:latin typeface="Calibri"/>
                <a:cs typeface="Calibri"/>
              </a:rPr>
              <a:t> </a:t>
            </a:r>
            <a:r>
              <a:rPr sz="1800" dirty="0">
                <a:latin typeface="Calibri"/>
                <a:cs typeface="Calibri"/>
              </a:rPr>
              <a:t>the</a:t>
            </a:r>
            <a:r>
              <a:rPr sz="1800" spc="10" dirty="0">
                <a:latin typeface="Calibri"/>
                <a:cs typeface="Calibri"/>
              </a:rPr>
              <a:t> </a:t>
            </a:r>
            <a:r>
              <a:rPr sz="1800" spc="-25" dirty="0">
                <a:latin typeface="Calibri"/>
                <a:cs typeface="Calibri"/>
              </a:rPr>
              <a:t>v</a:t>
            </a:r>
            <a:r>
              <a:rPr sz="1800" dirty="0">
                <a:latin typeface="Calibri"/>
                <a:cs typeface="Calibri"/>
              </a:rPr>
              <a:t>alue</a:t>
            </a:r>
            <a:r>
              <a:rPr sz="1800" spc="-5" dirty="0">
                <a:latin typeface="Calibri"/>
                <a:cs typeface="Calibri"/>
              </a:rPr>
              <a:t> o</a:t>
            </a:r>
            <a:r>
              <a:rPr sz="1800" dirty="0">
                <a:latin typeface="Calibri"/>
                <a:cs typeface="Calibri"/>
              </a:rPr>
              <a:t>f the</a:t>
            </a:r>
            <a:r>
              <a:rPr sz="1800" spc="15" dirty="0">
                <a:latin typeface="Calibri"/>
                <a:cs typeface="Calibri"/>
              </a:rPr>
              <a:t> </a:t>
            </a:r>
            <a:r>
              <a:rPr sz="1800" spc="-5" dirty="0">
                <a:latin typeface="Calibri"/>
                <a:cs typeface="Calibri"/>
              </a:rPr>
              <a:t>s</a:t>
            </a:r>
            <a:r>
              <a:rPr sz="1800" spc="5" dirty="0">
                <a:latin typeface="Calibri"/>
                <a:cs typeface="Calibri"/>
              </a:rPr>
              <a:t>p</a:t>
            </a:r>
            <a:r>
              <a:rPr sz="1800" dirty="0">
                <a:latin typeface="Calibri"/>
                <a:cs typeface="Calibri"/>
              </a:rPr>
              <a:t>ec</a:t>
            </a:r>
            <a:r>
              <a:rPr sz="1800" spc="-10" dirty="0">
                <a:latin typeface="Calibri"/>
                <a:cs typeface="Calibri"/>
              </a:rPr>
              <a:t>i</a:t>
            </a:r>
            <a:r>
              <a:rPr sz="1800" spc="-5" dirty="0">
                <a:latin typeface="Calibri"/>
                <a:cs typeface="Calibri"/>
              </a:rPr>
              <a:t>fie</a:t>
            </a:r>
            <a:r>
              <a:rPr sz="1800" dirty="0">
                <a:latin typeface="Calibri"/>
                <a:cs typeface="Calibri"/>
              </a:rPr>
              <a:t>d</a:t>
            </a:r>
            <a:r>
              <a:rPr sz="1800" spc="10" dirty="0">
                <a:latin typeface="Calibri"/>
                <a:cs typeface="Calibri"/>
              </a:rPr>
              <a:t> </a:t>
            </a:r>
            <a:r>
              <a:rPr sz="1800" spc="-65" dirty="0">
                <a:latin typeface="Calibri"/>
                <a:cs typeface="Calibri"/>
              </a:rPr>
              <a:t>k</a:t>
            </a:r>
            <a:r>
              <a:rPr sz="1800" spc="-10" dirty="0">
                <a:latin typeface="Calibri"/>
                <a:cs typeface="Calibri"/>
              </a:rPr>
              <a:t>e</a:t>
            </a:r>
            <a:r>
              <a:rPr sz="1800" spc="-120" dirty="0">
                <a:latin typeface="Calibri"/>
                <a:cs typeface="Calibri"/>
              </a:rPr>
              <a:t>y</a:t>
            </a:r>
            <a:r>
              <a:rPr sz="1800" dirty="0">
                <a:latin typeface="Calibri"/>
                <a:cs typeface="Calibri"/>
              </a:rPr>
              <a:t>.</a:t>
            </a:r>
            <a:r>
              <a:rPr sz="1800" spc="-5" dirty="0">
                <a:latin typeface="Calibri"/>
                <a:cs typeface="Calibri"/>
              </a:rPr>
              <a:t> </a:t>
            </a:r>
            <a:r>
              <a:rPr sz="1800" dirty="0">
                <a:latin typeface="Calibri"/>
                <a:cs typeface="Calibri"/>
              </a:rPr>
              <a:t>If</a:t>
            </a:r>
            <a:r>
              <a:rPr sz="1800" spc="-10" dirty="0">
                <a:latin typeface="Calibri"/>
                <a:cs typeface="Calibri"/>
              </a:rPr>
              <a:t> </a:t>
            </a:r>
            <a:r>
              <a:rPr sz="1800" dirty="0">
                <a:latin typeface="Calibri"/>
                <a:cs typeface="Calibri"/>
              </a:rPr>
              <a:t>the</a:t>
            </a:r>
            <a:r>
              <a:rPr sz="1800" spc="10" dirty="0">
                <a:latin typeface="Calibri"/>
                <a:cs typeface="Calibri"/>
              </a:rPr>
              <a:t> </a:t>
            </a:r>
            <a:r>
              <a:rPr sz="1800" spc="-65" dirty="0">
                <a:latin typeface="Calibri"/>
                <a:cs typeface="Calibri"/>
              </a:rPr>
              <a:t>k</a:t>
            </a:r>
            <a:r>
              <a:rPr sz="1800" spc="-10" dirty="0">
                <a:latin typeface="Calibri"/>
                <a:cs typeface="Calibri"/>
              </a:rPr>
              <a:t>e</a:t>
            </a:r>
            <a:r>
              <a:rPr sz="1800" dirty="0">
                <a:latin typeface="Calibri"/>
                <a:cs typeface="Calibri"/>
              </a:rPr>
              <a:t>y </a:t>
            </a:r>
            <a:r>
              <a:rPr sz="1800" spc="-5" dirty="0">
                <a:latin typeface="Calibri"/>
                <a:cs typeface="Calibri"/>
              </a:rPr>
              <a:t>do</a:t>
            </a:r>
            <a:r>
              <a:rPr sz="1800" dirty="0">
                <a:latin typeface="Calibri"/>
                <a:cs typeface="Calibri"/>
              </a:rPr>
              <a:t>es</a:t>
            </a:r>
            <a:endParaRPr sz="1800">
              <a:latin typeface="Calibri"/>
              <a:cs typeface="Calibri"/>
            </a:endParaRPr>
          </a:p>
          <a:p>
            <a:pPr marL="91440">
              <a:lnSpc>
                <a:spcPct val="100000"/>
              </a:lnSpc>
              <a:spcBef>
                <a:spcPts val="60"/>
              </a:spcBef>
            </a:pPr>
            <a:r>
              <a:rPr sz="1800" spc="-5" dirty="0">
                <a:latin typeface="Calibri"/>
                <a:cs typeface="Calibri"/>
              </a:rPr>
              <a:t>not</a:t>
            </a:r>
            <a:r>
              <a:rPr sz="1800" dirty="0">
                <a:latin typeface="Calibri"/>
                <a:cs typeface="Calibri"/>
              </a:rPr>
              <a:t> </a:t>
            </a:r>
            <a:r>
              <a:rPr sz="1800" spc="-10" dirty="0">
                <a:latin typeface="Calibri"/>
                <a:cs typeface="Calibri"/>
              </a:rPr>
              <a:t>exist: </a:t>
            </a:r>
            <a:r>
              <a:rPr sz="1800" spc="-5" dirty="0">
                <a:latin typeface="Calibri"/>
                <a:cs typeface="Calibri"/>
              </a:rPr>
              <a:t>insert</a:t>
            </a:r>
            <a:r>
              <a:rPr sz="1800" spc="-10" dirty="0">
                <a:latin typeface="Calibri"/>
                <a:cs typeface="Calibri"/>
              </a:rPr>
              <a:t> </a:t>
            </a:r>
            <a:r>
              <a:rPr sz="1800" dirty="0">
                <a:latin typeface="Calibri"/>
                <a:cs typeface="Calibri"/>
              </a:rPr>
              <a:t>the</a:t>
            </a:r>
            <a:r>
              <a:rPr sz="1800" spc="10" dirty="0">
                <a:latin typeface="Calibri"/>
                <a:cs typeface="Calibri"/>
              </a:rPr>
              <a:t> </a:t>
            </a:r>
            <a:r>
              <a:rPr sz="1800" spc="-55" dirty="0">
                <a:latin typeface="Calibri"/>
                <a:cs typeface="Calibri"/>
              </a:rPr>
              <a:t>key,</a:t>
            </a:r>
            <a:r>
              <a:rPr sz="1800" spc="-5" dirty="0">
                <a:latin typeface="Calibri"/>
                <a:cs typeface="Calibri"/>
              </a:rPr>
              <a:t> with</a:t>
            </a:r>
            <a:r>
              <a:rPr sz="1800" spc="5" dirty="0">
                <a:latin typeface="Calibri"/>
                <a:cs typeface="Calibri"/>
              </a:rPr>
              <a:t> </a:t>
            </a:r>
            <a:r>
              <a:rPr sz="1800" dirty="0">
                <a:latin typeface="Calibri"/>
                <a:cs typeface="Calibri"/>
              </a:rPr>
              <a:t>the</a:t>
            </a:r>
            <a:r>
              <a:rPr sz="1800" spc="10" dirty="0">
                <a:latin typeface="Calibri"/>
                <a:cs typeface="Calibri"/>
              </a:rPr>
              <a:t> </a:t>
            </a:r>
            <a:r>
              <a:rPr sz="1800" spc="-5" dirty="0">
                <a:latin typeface="Calibri"/>
                <a:cs typeface="Calibri"/>
              </a:rPr>
              <a:t>specified</a:t>
            </a:r>
            <a:r>
              <a:rPr sz="1800" spc="10" dirty="0">
                <a:latin typeface="Calibri"/>
                <a:cs typeface="Calibri"/>
              </a:rPr>
              <a:t> </a:t>
            </a:r>
            <a:r>
              <a:rPr sz="1800" spc="-10" dirty="0">
                <a:latin typeface="Calibri"/>
                <a:cs typeface="Calibri"/>
              </a:rPr>
              <a:t>value.</a:t>
            </a:r>
            <a:endParaRPr sz="1800">
              <a:latin typeface="Calibri"/>
              <a:cs typeface="Calibri"/>
            </a:endParaRPr>
          </a:p>
          <a:p>
            <a:pPr marL="91440">
              <a:lnSpc>
                <a:spcPct val="100000"/>
              </a:lnSpc>
            </a:pPr>
            <a:r>
              <a:rPr sz="1800" b="1" u="heavy" spc="-15" dirty="0">
                <a:uFill>
                  <a:solidFill>
                    <a:srgbClr val="000000"/>
                  </a:solidFill>
                </a:uFill>
                <a:latin typeface="Calibri"/>
                <a:cs typeface="Calibri"/>
              </a:rPr>
              <a:t>Syntax</a:t>
            </a:r>
            <a:endParaRPr sz="1800">
              <a:latin typeface="Calibri"/>
              <a:cs typeface="Calibri"/>
            </a:endParaRPr>
          </a:p>
          <a:p>
            <a:pPr marL="91440">
              <a:lnSpc>
                <a:spcPct val="100000"/>
              </a:lnSpc>
            </a:pPr>
            <a:r>
              <a:rPr sz="1800" b="1" i="1" spc="-10" dirty="0">
                <a:latin typeface="Calibri"/>
                <a:cs typeface="Calibri"/>
              </a:rPr>
              <a:t>dictionary.setdefault(keyname,</a:t>
            </a:r>
            <a:r>
              <a:rPr sz="1800" b="1" i="1" spc="-15" dirty="0">
                <a:latin typeface="Calibri"/>
                <a:cs typeface="Calibri"/>
              </a:rPr>
              <a:t> </a:t>
            </a:r>
            <a:r>
              <a:rPr sz="1800" b="1" i="1" spc="-5" dirty="0">
                <a:latin typeface="Calibri"/>
                <a:cs typeface="Calibri"/>
              </a:rPr>
              <a:t>value)</a:t>
            </a:r>
            <a:endParaRPr sz="1800">
              <a:latin typeface="Calibri"/>
              <a:cs typeface="Calibri"/>
            </a:endParaRPr>
          </a:p>
        </p:txBody>
      </p:sp>
      <p:graphicFrame>
        <p:nvGraphicFramePr>
          <p:cNvPr id="16" name="object 16"/>
          <p:cNvGraphicFramePr>
            <a:graphicFrameLocks noGrp="1"/>
          </p:cNvGraphicFramePr>
          <p:nvPr/>
        </p:nvGraphicFramePr>
        <p:xfrm>
          <a:off x="2424112" y="1878901"/>
          <a:ext cx="6690995" cy="1368678"/>
        </p:xfrm>
        <a:graphic>
          <a:graphicData uri="http://schemas.openxmlformats.org/drawingml/2006/table">
            <a:tbl>
              <a:tblPr firstRow="1" bandRow="1">
                <a:tableStyleId>{2D5ABB26-0587-4C30-8999-92F81FD0307C}</a:tableStyleId>
              </a:tblPr>
              <a:tblGrid>
                <a:gridCol w="1169035"/>
                <a:gridCol w="5521960"/>
              </a:tblGrid>
              <a:tr h="385699">
                <a:tc>
                  <a:txBody>
                    <a:bodyPr/>
                    <a:lstStyle/>
                    <a:p>
                      <a:pPr marL="111760">
                        <a:lnSpc>
                          <a:spcPct val="100000"/>
                        </a:lnSpc>
                        <a:spcBef>
                          <a:spcPts val="355"/>
                        </a:spcBef>
                      </a:pPr>
                      <a:r>
                        <a:rPr sz="1800" b="1" spc="-10" dirty="0">
                          <a:solidFill>
                            <a:srgbClr val="C00000"/>
                          </a:solidFill>
                          <a:latin typeface="Calibri"/>
                          <a:cs typeface="Calibri"/>
                        </a:rPr>
                        <a:t>keyname</a:t>
                      </a:r>
                      <a:endParaRPr sz="1800">
                        <a:latin typeface="Calibri"/>
                        <a:cs typeface="Calibri"/>
                      </a:endParaRPr>
                    </a:p>
                  </a:txBody>
                  <a:tcPr marL="0" marR="0" marT="45085" marB="0">
                    <a:lnL w="9525">
                      <a:solidFill>
                        <a:srgbClr val="CCCCCC"/>
                      </a:solidFill>
                      <a:prstDash val="solid"/>
                    </a:lnL>
                    <a:lnR w="9525">
                      <a:solidFill>
                        <a:srgbClr val="CCCCCC"/>
                      </a:solidFill>
                      <a:prstDash val="solid"/>
                    </a:lnR>
                    <a:lnT w="9525">
                      <a:solidFill>
                        <a:srgbClr val="CCCCCC"/>
                      </a:solidFill>
                      <a:prstDash val="solid"/>
                    </a:lnT>
                    <a:lnB w="9525">
                      <a:solidFill>
                        <a:srgbClr val="CCCCCC"/>
                      </a:solidFill>
                      <a:prstDash val="solid"/>
                    </a:lnB>
                    <a:solidFill>
                      <a:srgbClr val="FFFF99"/>
                    </a:solidFill>
                  </a:tcPr>
                </a:tc>
                <a:tc>
                  <a:txBody>
                    <a:bodyPr/>
                    <a:lstStyle/>
                    <a:p>
                      <a:pPr marL="55880">
                        <a:lnSpc>
                          <a:spcPct val="100000"/>
                        </a:lnSpc>
                        <a:spcBef>
                          <a:spcPts val="370"/>
                        </a:spcBef>
                      </a:pPr>
                      <a:r>
                        <a:rPr sz="1400" spc="-10" dirty="0">
                          <a:latin typeface="Calibri"/>
                          <a:cs typeface="Calibri"/>
                        </a:rPr>
                        <a:t>Required.</a:t>
                      </a:r>
                      <a:r>
                        <a:rPr sz="1400" spc="10" dirty="0">
                          <a:latin typeface="Calibri"/>
                          <a:cs typeface="Calibri"/>
                        </a:rPr>
                        <a:t> </a:t>
                      </a:r>
                      <a:r>
                        <a:rPr sz="1400" spc="-5" dirty="0">
                          <a:latin typeface="Calibri"/>
                          <a:cs typeface="Calibri"/>
                        </a:rPr>
                        <a:t>The</a:t>
                      </a:r>
                      <a:r>
                        <a:rPr sz="1400" spc="10" dirty="0">
                          <a:latin typeface="Calibri"/>
                          <a:cs typeface="Calibri"/>
                        </a:rPr>
                        <a:t> </a:t>
                      </a:r>
                      <a:r>
                        <a:rPr sz="1400" spc="-10" dirty="0">
                          <a:latin typeface="Calibri"/>
                          <a:cs typeface="Calibri"/>
                        </a:rPr>
                        <a:t>keyname</a:t>
                      </a:r>
                      <a:r>
                        <a:rPr sz="1400" spc="20" dirty="0">
                          <a:latin typeface="Calibri"/>
                          <a:cs typeface="Calibri"/>
                        </a:rPr>
                        <a:t> </a:t>
                      </a:r>
                      <a:r>
                        <a:rPr sz="1400" spc="-5" dirty="0">
                          <a:latin typeface="Calibri"/>
                          <a:cs typeface="Calibri"/>
                        </a:rPr>
                        <a:t>of the</a:t>
                      </a:r>
                      <a:r>
                        <a:rPr sz="1400" dirty="0">
                          <a:latin typeface="Calibri"/>
                          <a:cs typeface="Calibri"/>
                        </a:rPr>
                        <a:t> </a:t>
                      </a:r>
                      <a:r>
                        <a:rPr sz="1400" spc="-5" dirty="0">
                          <a:latin typeface="Calibri"/>
                          <a:cs typeface="Calibri"/>
                        </a:rPr>
                        <a:t>item</a:t>
                      </a:r>
                      <a:r>
                        <a:rPr sz="1400" dirty="0">
                          <a:latin typeface="Calibri"/>
                          <a:cs typeface="Calibri"/>
                        </a:rPr>
                        <a:t> </a:t>
                      </a:r>
                      <a:r>
                        <a:rPr sz="1400" spc="-5" dirty="0">
                          <a:latin typeface="Calibri"/>
                          <a:cs typeface="Calibri"/>
                        </a:rPr>
                        <a:t>you</a:t>
                      </a:r>
                      <a:r>
                        <a:rPr sz="1400" spc="-15" dirty="0">
                          <a:latin typeface="Calibri"/>
                          <a:cs typeface="Calibri"/>
                        </a:rPr>
                        <a:t> </a:t>
                      </a:r>
                      <a:r>
                        <a:rPr sz="1400" spc="-10" dirty="0">
                          <a:latin typeface="Calibri"/>
                          <a:cs typeface="Calibri"/>
                        </a:rPr>
                        <a:t>want</a:t>
                      </a:r>
                      <a:r>
                        <a:rPr sz="1400" spc="5" dirty="0">
                          <a:latin typeface="Calibri"/>
                          <a:cs typeface="Calibri"/>
                        </a:rPr>
                        <a:t> </a:t>
                      </a:r>
                      <a:r>
                        <a:rPr sz="1400" spc="-10" dirty="0">
                          <a:latin typeface="Calibri"/>
                          <a:cs typeface="Calibri"/>
                        </a:rPr>
                        <a:t>to</a:t>
                      </a:r>
                      <a:r>
                        <a:rPr sz="1400" dirty="0">
                          <a:latin typeface="Calibri"/>
                          <a:cs typeface="Calibri"/>
                        </a:rPr>
                        <a:t> </a:t>
                      </a:r>
                      <a:r>
                        <a:rPr sz="1400" spc="-10" dirty="0">
                          <a:latin typeface="Calibri"/>
                          <a:cs typeface="Calibri"/>
                        </a:rPr>
                        <a:t>return</a:t>
                      </a:r>
                      <a:r>
                        <a:rPr sz="1400" spc="15" dirty="0">
                          <a:latin typeface="Calibri"/>
                          <a:cs typeface="Calibri"/>
                        </a:rPr>
                        <a:t> </a:t>
                      </a:r>
                      <a:r>
                        <a:rPr sz="1400" spc="-5" dirty="0">
                          <a:latin typeface="Calibri"/>
                          <a:cs typeface="Calibri"/>
                        </a:rPr>
                        <a:t>the</a:t>
                      </a:r>
                      <a:r>
                        <a:rPr sz="1400" spc="5" dirty="0">
                          <a:latin typeface="Calibri"/>
                          <a:cs typeface="Calibri"/>
                        </a:rPr>
                        <a:t> </a:t>
                      </a:r>
                      <a:r>
                        <a:rPr sz="1400" spc="-5" dirty="0">
                          <a:latin typeface="Calibri"/>
                          <a:cs typeface="Calibri"/>
                        </a:rPr>
                        <a:t>value</a:t>
                      </a:r>
                      <a:r>
                        <a:rPr sz="1400" spc="20" dirty="0">
                          <a:latin typeface="Calibri"/>
                          <a:cs typeface="Calibri"/>
                        </a:rPr>
                        <a:t> </a:t>
                      </a:r>
                      <a:r>
                        <a:rPr sz="1400" spc="-10" dirty="0">
                          <a:latin typeface="Calibri"/>
                          <a:cs typeface="Calibri"/>
                        </a:rPr>
                        <a:t>from</a:t>
                      </a:r>
                      <a:endParaRPr sz="1400">
                        <a:latin typeface="Calibri"/>
                        <a:cs typeface="Calibri"/>
                      </a:endParaRPr>
                    </a:p>
                  </a:txBody>
                  <a:tcPr marL="0" marR="0" marT="46990" marB="0">
                    <a:lnL w="9525">
                      <a:solidFill>
                        <a:srgbClr val="CCCCCC"/>
                      </a:solidFill>
                      <a:prstDash val="solid"/>
                    </a:lnL>
                    <a:lnR w="9525">
                      <a:solidFill>
                        <a:srgbClr val="CCCCCC"/>
                      </a:solidFill>
                      <a:prstDash val="solid"/>
                    </a:lnR>
                    <a:lnT w="9525">
                      <a:solidFill>
                        <a:srgbClr val="CCCCCC"/>
                      </a:solidFill>
                      <a:prstDash val="solid"/>
                    </a:lnT>
                    <a:lnB w="9525">
                      <a:solidFill>
                        <a:srgbClr val="CCCCCC"/>
                      </a:solidFill>
                      <a:prstDash val="solid"/>
                    </a:lnB>
                    <a:solidFill>
                      <a:srgbClr val="EDEBE0"/>
                    </a:solidFill>
                  </a:tcPr>
                </a:tc>
              </a:tr>
              <a:tr h="982979">
                <a:tc>
                  <a:txBody>
                    <a:bodyPr/>
                    <a:lstStyle/>
                    <a:p>
                      <a:pPr marL="111760">
                        <a:lnSpc>
                          <a:spcPct val="100000"/>
                        </a:lnSpc>
                        <a:spcBef>
                          <a:spcPts val="355"/>
                        </a:spcBef>
                      </a:pPr>
                      <a:r>
                        <a:rPr sz="1800" b="1" spc="-5" dirty="0">
                          <a:solidFill>
                            <a:srgbClr val="C00000"/>
                          </a:solidFill>
                          <a:latin typeface="Calibri"/>
                          <a:cs typeface="Calibri"/>
                        </a:rPr>
                        <a:t>value</a:t>
                      </a:r>
                      <a:endParaRPr sz="1800">
                        <a:latin typeface="Calibri"/>
                        <a:cs typeface="Calibri"/>
                      </a:endParaRPr>
                    </a:p>
                  </a:txBody>
                  <a:tcPr marL="0" marR="0" marT="45085" marB="0">
                    <a:lnL w="9525">
                      <a:solidFill>
                        <a:srgbClr val="CCCCCC"/>
                      </a:solidFill>
                      <a:prstDash val="solid"/>
                    </a:lnL>
                    <a:lnR w="9525">
                      <a:solidFill>
                        <a:srgbClr val="CCCCCC"/>
                      </a:solidFill>
                      <a:prstDash val="solid"/>
                    </a:lnR>
                    <a:lnT w="9525">
                      <a:solidFill>
                        <a:srgbClr val="CCCCCC"/>
                      </a:solidFill>
                      <a:prstDash val="solid"/>
                    </a:lnT>
                    <a:lnB w="9525">
                      <a:solidFill>
                        <a:srgbClr val="DDDDDD"/>
                      </a:solidFill>
                      <a:prstDash val="solid"/>
                    </a:lnB>
                    <a:solidFill>
                      <a:srgbClr val="FFFF99"/>
                    </a:solidFill>
                  </a:tcPr>
                </a:tc>
                <a:tc>
                  <a:txBody>
                    <a:bodyPr/>
                    <a:lstStyle/>
                    <a:p>
                      <a:pPr marL="55880">
                        <a:lnSpc>
                          <a:spcPct val="100000"/>
                        </a:lnSpc>
                        <a:spcBef>
                          <a:spcPts val="375"/>
                        </a:spcBef>
                      </a:pPr>
                      <a:r>
                        <a:rPr sz="1400" spc="-5" dirty="0">
                          <a:latin typeface="Calibri"/>
                          <a:cs typeface="Calibri"/>
                        </a:rPr>
                        <a:t>Optional.</a:t>
                      </a:r>
                      <a:endParaRPr sz="1400">
                        <a:latin typeface="Calibri"/>
                        <a:cs typeface="Calibri"/>
                      </a:endParaRPr>
                    </a:p>
                    <a:p>
                      <a:pPr marL="55880">
                        <a:lnSpc>
                          <a:spcPct val="100000"/>
                        </a:lnSpc>
                      </a:pPr>
                      <a:r>
                        <a:rPr sz="1400" spc="-5" dirty="0">
                          <a:latin typeface="Calibri"/>
                          <a:cs typeface="Calibri"/>
                        </a:rPr>
                        <a:t>If</a:t>
                      </a:r>
                      <a:r>
                        <a:rPr sz="1400" dirty="0">
                          <a:latin typeface="Calibri"/>
                          <a:cs typeface="Calibri"/>
                        </a:rPr>
                        <a:t> </a:t>
                      </a:r>
                      <a:r>
                        <a:rPr sz="1400" spc="-5" dirty="0">
                          <a:latin typeface="Calibri"/>
                          <a:cs typeface="Calibri"/>
                        </a:rPr>
                        <a:t>the</a:t>
                      </a:r>
                      <a:r>
                        <a:rPr sz="1400" dirty="0">
                          <a:latin typeface="Calibri"/>
                          <a:cs typeface="Calibri"/>
                        </a:rPr>
                        <a:t> </a:t>
                      </a:r>
                      <a:r>
                        <a:rPr sz="1400" spc="-20" dirty="0">
                          <a:latin typeface="Calibri"/>
                          <a:cs typeface="Calibri"/>
                        </a:rPr>
                        <a:t>key</a:t>
                      </a:r>
                      <a:r>
                        <a:rPr sz="1400" spc="5" dirty="0">
                          <a:latin typeface="Calibri"/>
                          <a:cs typeface="Calibri"/>
                        </a:rPr>
                        <a:t> </a:t>
                      </a:r>
                      <a:r>
                        <a:rPr sz="1400" spc="-10" dirty="0">
                          <a:latin typeface="Calibri"/>
                          <a:cs typeface="Calibri"/>
                        </a:rPr>
                        <a:t>exist,</a:t>
                      </a:r>
                      <a:r>
                        <a:rPr sz="1400" dirty="0">
                          <a:latin typeface="Calibri"/>
                          <a:cs typeface="Calibri"/>
                        </a:rPr>
                        <a:t> </a:t>
                      </a:r>
                      <a:r>
                        <a:rPr sz="1400" spc="-5" dirty="0">
                          <a:latin typeface="Calibri"/>
                          <a:cs typeface="Calibri"/>
                        </a:rPr>
                        <a:t>this</a:t>
                      </a:r>
                      <a:r>
                        <a:rPr sz="1400" spc="10" dirty="0">
                          <a:latin typeface="Calibri"/>
                          <a:cs typeface="Calibri"/>
                        </a:rPr>
                        <a:t> </a:t>
                      </a:r>
                      <a:r>
                        <a:rPr sz="1400" spc="-10" dirty="0">
                          <a:latin typeface="Calibri"/>
                          <a:cs typeface="Calibri"/>
                        </a:rPr>
                        <a:t>parameter</a:t>
                      </a:r>
                      <a:r>
                        <a:rPr sz="1400" spc="5" dirty="0">
                          <a:latin typeface="Calibri"/>
                          <a:cs typeface="Calibri"/>
                        </a:rPr>
                        <a:t> </a:t>
                      </a:r>
                      <a:r>
                        <a:rPr sz="1400" spc="-5" dirty="0">
                          <a:latin typeface="Calibri"/>
                          <a:cs typeface="Calibri"/>
                        </a:rPr>
                        <a:t>has</a:t>
                      </a:r>
                      <a:r>
                        <a:rPr sz="1400" spc="5" dirty="0">
                          <a:latin typeface="Calibri"/>
                          <a:cs typeface="Calibri"/>
                        </a:rPr>
                        <a:t> </a:t>
                      </a:r>
                      <a:r>
                        <a:rPr sz="1400" spc="-5" dirty="0">
                          <a:latin typeface="Calibri"/>
                          <a:cs typeface="Calibri"/>
                        </a:rPr>
                        <a:t>no </a:t>
                      </a:r>
                      <a:r>
                        <a:rPr sz="1400" spc="-10" dirty="0">
                          <a:latin typeface="Calibri"/>
                          <a:cs typeface="Calibri"/>
                        </a:rPr>
                        <a:t>effect.</a:t>
                      </a:r>
                      <a:endParaRPr sz="1400">
                        <a:latin typeface="Calibri"/>
                        <a:cs typeface="Calibri"/>
                      </a:endParaRPr>
                    </a:p>
                    <a:p>
                      <a:pPr marL="55880">
                        <a:lnSpc>
                          <a:spcPct val="100000"/>
                        </a:lnSpc>
                      </a:pPr>
                      <a:r>
                        <a:rPr sz="1400" spc="-5" dirty="0">
                          <a:latin typeface="Calibri"/>
                          <a:cs typeface="Calibri"/>
                        </a:rPr>
                        <a:t>If</a:t>
                      </a:r>
                      <a:r>
                        <a:rPr sz="1400" dirty="0">
                          <a:latin typeface="Calibri"/>
                          <a:cs typeface="Calibri"/>
                        </a:rPr>
                        <a:t> </a:t>
                      </a:r>
                      <a:r>
                        <a:rPr sz="1400" spc="-5" dirty="0">
                          <a:latin typeface="Calibri"/>
                          <a:cs typeface="Calibri"/>
                        </a:rPr>
                        <a:t>the</a:t>
                      </a:r>
                      <a:r>
                        <a:rPr sz="1400" dirty="0">
                          <a:latin typeface="Calibri"/>
                          <a:cs typeface="Calibri"/>
                        </a:rPr>
                        <a:t> </a:t>
                      </a:r>
                      <a:r>
                        <a:rPr sz="1400" spc="-25" dirty="0">
                          <a:latin typeface="Calibri"/>
                          <a:cs typeface="Calibri"/>
                        </a:rPr>
                        <a:t>key</a:t>
                      </a:r>
                      <a:r>
                        <a:rPr sz="1400" spc="10" dirty="0">
                          <a:latin typeface="Calibri"/>
                          <a:cs typeface="Calibri"/>
                        </a:rPr>
                        <a:t> </a:t>
                      </a:r>
                      <a:r>
                        <a:rPr sz="1400" spc="-5" dirty="0">
                          <a:latin typeface="Calibri"/>
                          <a:cs typeface="Calibri"/>
                        </a:rPr>
                        <a:t>does</a:t>
                      </a:r>
                      <a:r>
                        <a:rPr sz="1400" spc="-10" dirty="0">
                          <a:latin typeface="Calibri"/>
                          <a:cs typeface="Calibri"/>
                        </a:rPr>
                        <a:t> </a:t>
                      </a:r>
                      <a:r>
                        <a:rPr sz="1400" spc="-5" dirty="0">
                          <a:latin typeface="Calibri"/>
                          <a:cs typeface="Calibri"/>
                        </a:rPr>
                        <a:t>not</a:t>
                      </a:r>
                      <a:r>
                        <a:rPr sz="1400" dirty="0">
                          <a:latin typeface="Calibri"/>
                          <a:cs typeface="Calibri"/>
                        </a:rPr>
                        <a:t> </a:t>
                      </a:r>
                      <a:r>
                        <a:rPr sz="1400" spc="-10" dirty="0">
                          <a:latin typeface="Calibri"/>
                          <a:cs typeface="Calibri"/>
                        </a:rPr>
                        <a:t>exist,</a:t>
                      </a:r>
                      <a:r>
                        <a:rPr sz="1400" dirty="0">
                          <a:latin typeface="Calibri"/>
                          <a:cs typeface="Calibri"/>
                        </a:rPr>
                        <a:t> </a:t>
                      </a:r>
                      <a:r>
                        <a:rPr sz="1400" spc="-5" dirty="0">
                          <a:latin typeface="Calibri"/>
                          <a:cs typeface="Calibri"/>
                        </a:rPr>
                        <a:t>this</a:t>
                      </a:r>
                      <a:r>
                        <a:rPr sz="1400" spc="5" dirty="0">
                          <a:latin typeface="Calibri"/>
                          <a:cs typeface="Calibri"/>
                        </a:rPr>
                        <a:t> </a:t>
                      </a:r>
                      <a:r>
                        <a:rPr sz="1400" spc="-5" dirty="0">
                          <a:latin typeface="Calibri"/>
                          <a:cs typeface="Calibri"/>
                        </a:rPr>
                        <a:t>value</a:t>
                      </a:r>
                      <a:r>
                        <a:rPr sz="1400" spc="5" dirty="0">
                          <a:latin typeface="Calibri"/>
                          <a:cs typeface="Calibri"/>
                        </a:rPr>
                        <a:t> </a:t>
                      </a:r>
                      <a:r>
                        <a:rPr sz="1400" spc="-5" dirty="0">
                          <a:latin typeface="Calibri"/>
                          <a:cs typeface="Calibri"/>
                        </a:rPr>
                        <a:t>becomes</a:t>
                      </a:r>
                      <a:r>
                        <a:rPr sz="1400" spc="5" dirty="0">
                          <a:latin typeface="Calibri"/>
                          <a:cs typeface="Calibri"/>
                        </a:rPr>
                        <a:t> </a:t>
                      </a:r>
                      <a:r>
                        <a:rPr sz="1400" spc="-5" dirty="0">
                          <a:latin typeface="Calibri"/>
                          <a:cs typeface="Calibri"/>
                        </a:rPr>
                        <a:t>the</a:t>
                      </a:r>
                      <a:r>
                        <a:rPr sz="1400" dirty="0">
                          <a:latin typeface="Calibri"/>
                          <a:cs typeface="Calibri"/>
                        </a:rPr>
                        <a:t> </a:t>
                      </a:r>
                      <a:r>
                        <a:rPr sz="1400" spc="-15" dirty="0">
                          <a:latin typeface="Calibri"/>
                          <a:cs typeface="Calibri"/>
                        </a:rPr>
                        <a:t>key's</a:t>
                      </a:r>
                      <a:r>
                        <a:rPr sz="1400" spc="10" dirty="0">
                          <a:latin typeface="Calibri"/>
                          <a:cs typeface="Calibri"/>
                        </a:rPr>
                        <a:t> </a:t>
                      </a:r>
                      <a:r>
                        <a:rPr sz="1400" spc="-5" dirty="0">
                          <a:latin typeface="Calibri"/>
                          <a:cs typeface="Calibri"/>
                        </a:rPr>
                        <a:t>value</a:t>
                      </a:r>
                      <a:endParaRPr sz="1400">
                        <a:latin typeface="Calibri"/>
                        <a:cs typeface="Calibri"/>
                      </a:endParaRPr>
                    </a:p>
                    <a:p>
                      <a:pPr marL="55880">
                        <a:lnSpc>
                          <a:spcPct val="100000"/>
                        </a:lnSpc>
                      </a:pPr>
                      <a:r>
                        <a:rPr sz="1400" spc="-10" dirty="0">
                          <a:latin typeface="Calibri"/>
                          <a:cs typeface="Calibri"/>
                        </a:rPr>
                        <a:t>Default </a:t>
                      </a:r>
                      <a:r>
                        <a:rPr sz="1400" spc="-5" dirty="0">
                          <a:latin typeface="Calibri"/>
                          <a:cs typeface="Calibri"/>
                        </a:rPr>
                        <a:t>value</a:t>
                      </a:r>
                      <a:r>
                        <a:rPr sz="1400" spc="-15" dirty="0">
                          <a:latin typeface="Calibri"/>
                          <a:cs typeface="Calibri"/>
                        </a:rPr>
                        <a:t> </a:t>
                      </a:r>
                      <a:r>
                        <a:rPr sz="1400" spc="-5" dirty="0">
                          <a:latin typeface="Calibri"/>
                          <a:cs typeface="Calibri"/>
                        </a:rPr>
                        <a:t>None</a:t>
                      </a:r>
                      <a:endParaRPr sz="1400">
                        <a:latin typeface="Calibri"/>
                        <a:cs typeface="Calibri"/>
                      </a:endParaRPr>
                    </a:p>
                  </a:txBody>
                  <a:tcPr marL="0" marR="0" marT="47625" marB="0">
                    <a:lnL w="9525">
                      <a:solidFill>
                        <a:srgbClr val="CCCCCC"/>
                      </a:solidFill>
                      <a:prstDash val="solid"/>
                    </a:lnL>
                    <a:lnR w="9525">
                      <a:solidFill>
                        <a:srgbClr val="CCCCCC"/>
                      </a:solidFill>
                      <a:prstDash val="solid"/>
                    </a:lnR>
                    <a:lnT w="9525">
                      <a:solidFill>
                        <a:srgbClr val="CCCCCC"/>
                      </a:solidFill>
                      <a:prstDash val="solid"/>
                    </a:lnT>
                    <a:lnB w="9525">
                      <a:solidFill>
                        <a:srgbClr val="DDDDDD"/>
                      </a:solidFill>
                      <a:prstDash val="solid"/>
                    </a:lnB>
                    <a:solidFill>
                      <a:srgbClr val="EDEBE0"/>
                    </a:solidFill>
                  </a:tcPr>
                </a:tc>
              </a:tr>
            </a:tbl>
          </a:graphicData>
        </a:graphic>
      </p:graphicFrame>
      <p:sp>
        <p:nvSpPr>
          <p:cNvPr id="17" name="object 17"/>
          <p:cNvSpPr txBox="1"/>
          <p:nvPr/>
        </p:nvSpPr>
        <p:spPr>
          <a:xfrm>
            <a:off x="2471673" y="3328986"/>
            <a:ext cx="6558280" cy="3486150"/>
          </a:xfrm>
          <a:prstGeom prst="rect">
            <a:avLst/>
          </a:prstGeom>
          <a:ln w="57150">
            <a:solidFill>
              <a:srgbClr val="C00000"/>
            </a:solidFill>
          </a:ln>
        </p:spPr>
        <p:txBody>
          <a:bodyPr vert="horz" wrap="square" lIns="0" tIns="0" rIns="0" bIns="0" rtlCol="0">
            <a:spAutoFit/>
          </a:bodyPr>
          <a:lstStyle/>
          <a:p>
            <a:pPr>
              <a:lnSpc>
                <a:spcPct val="100000"/>
              </a:lnSpc>
            </a:pPr>
            <a:endParaRPr sz="1400">
              <a:latin typeface="Times New Roman"/>
              <a:cs typeface="Times New Roman"/>
            </a:endParaRPr>
          </a:p>
          <a:p>
            <a:pPr>
              <a:lnSpc>
                <a:spcPct val="100000"/>
              </a:lnSpc>
            </a:pPr>
            <a:endParaRPr sz="1400">
              <a:latin typeface="Times New Roman"/>
              <a:cs typeface="Times New Roman"/>
            </a:endParaRPr>
          </a:p>
          <a:p>
            <a:pPr>
              <a:lnSpc>
                <a:spcPct val="100000"/>
              </a:lnSpc>
            </a:pPr>
            <a:endParaRPr sz="1400">
              <a:latin typeface="Times New Roman"/>
              <a:cs typeface="Times New Roman"/>
            </a:endParaRPr>
          </a:p>
          <a:p>
            <a:pPr>
              <a:lnSpc>
                <a:spcPct val="100000"/>
              </a:lnSpc>
            </a:pPr>
            <a:endParaRPr sz="1800">
              <a:latin typeface="Times New Roman"/>
              <a:cs typeface="Times New Roman"/>
            </a:endParaRPr>
          </a:p>
          <a:p>
            <a:pPr marL="3825875">
              <a:lnSpc>
                <a:spcPct val="100000"/>
              </a:lnSpc>
            </a:pPr>
            <a:r>
              <a:rPr sz="1400" spc="-10" dirty="0">
                <a:solidFill>
                  <a:srgbClr val="FF0000"/>
                </a:solidFill>
                <a:latin typeface="Calibri"/>
                <a:cs typeface="Calibri"/>
              </a:rPr>
              <a:t>Here,</a:t>
            </a:r>
            <a:r>
              <a:rPr sz="1400" dirty="0">
                <a:solidFill>
                  <a:srgbClr val="FF0000"/>
                </a:solidFill>
                <a:latin typeface="Calibri"/>
                <a:cs typeface="Calibri"/>
              </a:rPr>
              <a:t> </a:t>
            </a:r>
            <a:r>
              <a:rPr sz="1400" b="1" spc="-20" dirty="0">
                <a:solidFill>
                  <a:srgbClr val="FF0000"/>
                </a:solidFill>
                <a:latin typeface="Calibri"/>
                <a:cs typeface="Calibri"/>
              </a:rPr>
              <a:t>key</a:t>
            </a:r>
            <a:r>
              <a:rPr sz="1400" b="1" spc="-25" dirty="0">
                <a:solidFill>
                  <a:srgbClr val="FF0000"/>
                </a:solidFill>
                <a:latin typeface="Calibri"/>
                <a:cs typeface="Calibri"/>
              </a:rPr>
              <a:t> </a:t>
            </a:r>
            <a:r>
              <a:rPr sz="1400" b="1" spc="-5" dirty="0">
                <a:solidFill>
                  <a:srgbClr val="FF0000"/>
                </a:solidFill>
                <a:latin typeface="Calibri"/>
                <a:cs typeface="Calibri"/>
              </a:rPr>
              <a:t>50</a:t>
            </a:r>
            <a:r>
              <a:rPr sz="1400" b="1" dirty="0">
                <a:solidFill>
                  <a:srgbClr val="FF0000"/>
                </a:solidFill>
                <a:latin typeface="Calibri"/>
                <a:cs typeface="Calibri"/>
              </a:rPr>
              <a:t> </a:t>
            </a:r>
            <a:r>
              <a:rPr sz="1400" spc="-5" dirty="0">
                <a:solidFill>
                  <a:srgbClr val="FF0000"/>
                </a:solidFill>
                <a:latin typeface="Calibri"/>
                <a:cs typeface="Calibri"/>
              </a:rPr>
              <a:t>doesn’t</a:t>
            </a:r>
            <a:r>
              <a:rPr sz="1400" spc="15" dirty="0">
                <a:solidFill>
                  <a:srgbClr val="FF0000"/>
                </a:solidFill>
                <a:latin typeface="Calibri"/>
                <a:cs typeface="Calibri"/>
              </a:rPr>
              <a:t> </a:t>
            </a:r>
            <a:r>
              <a:rPr sz="1400" spc="-10" dirty="0">
                <a:solidFill>
                  <a:srgbClr val="FF0000"/>
                </a:solidFill>
                <a:latin typeface="Calibri"/>
                <a:cs typeface="Calibri"/>
              </a:rPr>
              <a:t>exist,</a:t>
            </a:r>
            <a:r>
              <a:rPr sz="1400" spc="-5" dirty="0">
                <a:solidFill>
                  <a:srgbClr val="FF0000"/>
                </a:solidFill>
                <a:latin typeface="Calibri"/>
                <a:cs typeface="Calibri"/>
              </a:rPr>
              <a:t> </a:t>
            </a:r>
            <a:r>
              <a:rPr sz="1400" spc="-10" dirty="0">
                <a:solidFill>
                  <a:srgbClr val="FF0000"/>
                </a:solidFill>
                <a:latin typeface="Calibri"/>
                <a:cs typeface="Calibri"/>
              </a:rPr>
              <a:t>so,</a:t>
            </a:r>
            <a:r>
              <a:rPr sz="1400" spc="-20" dirty="0">
                <a:solidFill>
                  <a:srgbClr val="FF0000"/>
                </a:solidFill>
                <a:latin typeface="Calibri"/>
                <a:cs typeface="Calibri"/>
              </a:rPr>
              <a:t> </a:t>
            </a:r>
            <a:r>
              <a:rPr sz="1400" spc="-25" dirty="0">
                <a:solidFill>
                  <a:srgbClr val="FF0000"/>
                </a:solidFill>
                <a:latin typeface="Calibri"/>
                <a:cs typeface="Calibri"/>
              </a:rPr>
              <a:t>key</a:t>
            </a:r>
            <a:endParaRPr sz="1400">
              <a:latin typeface="Calibri"/>
              <a:cs typeface="Calibri"/>
            </a:endParaRPr>
          </a:p>
          <a:p>
            <a:pPr marL="3783329">
              <a:lnSpc>
                <a:spcPct val="100000"/>
              </a:lnSpc>
            </a:pPr>
            <a:r>
              <a:rPr sz="1400" dirty="0">
                <a:solidFill>
                  <a:srgbClr val="FF0000"/>
                </a:solidFill>
                <a:latin typeface="Calibri"/>
                <a:cs typeface="Calibri"/>
              </a:rPr>
              <a:t>50</a:t>
            </a:r>
            <a:r>
              <a:rPr sz="1400" spc="-10" dirty="0">
                <a:solidFill>
                  <a:srgbClr val="FF0000"/>
                </a:solidFill>
                <a:latin typeface="Calibri"/>
                <a:cs typeface="Calibri"/>
              </a:rPr>
              <a:t> </a:t>
            </a:r>
            <a:r>
              <a:rPr sz="1400" spc="-5" dirty="0">
                <a:solidFill>
                  <a:srgbClr val="FF0000"/>
                </a:solidFill>
                <a:latin typeface="Calibri"/>
                <a:cs typeface="Calibri"/>
              </a:rPr>
              <a:t>and </a:t>
            </a:r>
            <a:r>
              <a:rPr sz="1400" dirty="0">
                <a:solidFill>
                  <a:srgbClr val="FF0000"/>
                </a:solidFill>
                <a:latin typeface="Calibri"/>
                <a:cs typeface="Calibri"/>
              </a:rPr>
              <a:t>its </a:t>
            </a:r>
            <a:r>
              <a:rPr sz="1400" b="1" spc="-5" dirty="0">
                <a:solidFill>
                  <a:srgbClr val="FF0000"/>
                </a:solidFill>
                <a:latin typeface="Calibri"/>
                <a:cs typeface="Calibri"/>
              </a:rPr>
              <a:t>value</a:t>
            </a:r>
            <a:r>
              <a:rPr sz="1400" b="1" spc="-30" dirty="0">
                <a:solidFill>
                  <a:srgbClr val="FF0000"/>
                </a:solidFill>
                <a:latin typeface="Calibri"/>
                <a:cs typeface="Calibri"/>
              </a:rPr>
              <a:t> </a:t>
            </a:r>
            <a:r>
              <a:rPr sz="1400" b="1" spc="-10" dirty="0">
                <a:solidFill>
                  <a:srgbClr val="FF0000"/>
                </a:solidFill>
                <a:latin typeface="Calibri"/>
                <a:cs typeface="Calibri"/>
              </a:rPr>
              <a:t>‘s’ </a:t>
            </a:r>
            <a:r>
              <a:rPr sz="1400" spc="-5" dirty="0">
                <a:solidFill>
                  <a:srgbClr val="FF0000"/>
                </a:solidFill>
                <a:latin typeface="Calibri"/>
                <a:cs typeface="Calibri"/>
              </a:rPr>
              <a:t>has</a:t>
            </a:r>
            <a:r>
              <a:rPr sz="1400" dirty="0">
                <a:solidFill>
                  <a:srgbClr val="FF0000"/>
                </a:solidFill>
                <a:latin typeface="Calibri"/>
                <a:cs typeface="Calibri"/>
              </a:rPr>
              <a:t> </a:t>
            </a:r>
            <a:r>
              <a:rPr sz="1400" spc="-5" dirty="0">
                <a:solidFill>
                  <a:srgbClr val="FF0000"/>
                </a:solidFill>
                <a:latin typeface="Calibri"/>
                <a:cs typeface="Calibri"/>
              </a:rPr>
              <a:t>been</a:t>
            </a:r>
            <a:r>
              <a:rPr sz="1400" spc="5" dirty="0">
                <a:solidFill>
                  <a:srgbClr val="FF0000"/>
                </a:solidFill>
                <a:latin typeface="Calibri"/>
                <a:cs typeface="Calibri"/>
              </a:rPr>
              <a:t> </a:t>
            </a:r>
            <a:r>
              <a:rPr sz="1400" spc="-15" dirty="0">
                <a:solidFill>
                  <a:srgbClr val="FF0000"/>
                </a:solidFill>
                <a:latin typeface="Calibri"/>
                <a:cs typeface="Calibri"/>
              </a:rPr>
              <a:t>taken.</a:t>
            </a:r>
            <a:endParaRPr sz="1400">
              <a:latin typeface="Calibri"/>
              <a:cs typeface="Calibri"/>
            </a:endParaRPr>
          </a:p>
          <a:p>
            <a:pPr>
              <a:lnSpc>
                <a:spcPct val="100000"/>
              </a:lnSpc>
            </a:pPr>
            <a:endParaRPr sz="1400">
              <a:latin typeface="Calibri"/>
              <a:cs typeface="Calibri"/>
            </a:endParaRPr>
          </a:p>
          <a:p>
            <a:pPr>
              <a:lnSpc>
                <a:spcPct val="100000"/>
              </a:lnSpc>
            </a:pPr>
            <a:endParaRPr sz="1400">
              <a:latin typeface="Calibri"/>
              <a:cs typeface="Calibri"/>
            </a:endParaRPr>
          </a:p>
          <a:p>
            <a:pPr marL="3851275">
              <a:lnSpc>
                <a:spcPct val="100000"/>
              </a:lnSpc>
              <a:spcBef>
                <a:spcPts val="1100"/>
              </a:spcBef>
            </a:pPr>
            <a:r>
              <a:rPr sz="1400" spc="-10" dirty="0">
                <a:solidFill>
                  <a:srgbClr val="FF0000"/>
                </a:solidFill>
                <a:latin typeface="Calibri"/>
                <a:cs typeface="Calibri"/>
              </a:rPr>
              <a:t>Here,</a:t>
            </a:r>
            <a:r>
              <a:rPr sz="1400" spc="-5" dirty="0">
                <a:solidFill>
                  <a:srgbClr val="FF0000"/>
                </a:solidFill>
                <a:latin typeface="Calibri"/>
                <a:cs typeface="Calibri"/>
              </a:rPr>
              <a:t> </a:t>
            </a:r>
            <a:r>
              <a:rPr sz="1400" b="1" spc="-20" dirty="0">
                <a:solidFill>
                  <a:srgbClr val="FF0000"/>
                </a:solidFill>
                <a:latin typeface="Calibri"/>
                <a:cs typeface="Calibri"/>
              </a:rPr>
              <a:t>key</a:t>
            </a:r>
            <a:r>
              <a:rPr sz="1400" b="1" spc="-25" dirty="0">
                <a:solidFill>
                  <a:srgbClr val="FF0000"/>
                </a:solidFill>
                <a:latin typeface="Calibri"/>
                <a:cs typeface="Calibri"/>
              </a:rPr>
              <a:t> </a:t>
            </a:r>
            <a:r>
              <a:rPr sz="1400" b="1" spc="-5" dirty="0">
                <a:solidFill>
                  <a:srgbClr val="FF0000"/>
                </a:solidFill>
                <a:latin typeface="Calibri"/>
                <a:cs typeface="Calibri"/>
              </a:rPr>
              <a:t>20</a:t>
            </a:r>
            <a:r>
              <a:rPr sz="1400" b="1" spc="5" dirty="0">
                <a:solidFill>
                  <a:srgbClr val="FF0000"/>
                </a:solidFill>
                <a:latin typeface="Calibri"/>
                <a:cs typeface="Calibri"/>
              </a:rPr>
              <a:t> </a:t>
            </a:r>
            <a:r>
              <a:rPr sz="1400" spc="-5" dirty="0">
                <a:solidFill>
                  <a:srgbClr val="FF0000"/>
                </a:solidFill>
                <a:latin typeface="Calibri"/>
                <a:cs typeface="Calibri"/>
              </a:rPr>
              <a:t>exists, </a:t>
            </a:r>
            <a:r>
              <a:rPr sz="1400" spc="-10" dirty="0">
                <a:solidFill>
                  <a:srgbClr val="FF0000"/>
                </a:solidFill>
                <a:latin typeface="Calibri"/>
                <a:cs typeface="Calibri"/>
              </a:rPr>
              <a:t>so,</a:t>
            </a:r>
            <a:r>
              <a:rPr sz="1400" spc="-20" dirty="0">
                <a:solidFill>
                  <a:srgbClr val="FF0000"/>
                </a:solidFill>
                <a:latin typeface="Calibri"/>
                <a:cs typeface="Calibri"/>
              </a:rPr>
              <a:t> </a:t>
            </a:r>
            <a:r>
              <a:rPr sz="1400" spc="-25" dirty="0">
                <a:solidFill>
                  <a:srgbClr val="FF0000"/>
                </a:solidFill>
                <a:latin typeface="Calibri"/>
                <a:cs typeface="Calibri"/>
              </a:rPr>
              <a:t>key</a:t>
            </a:r>
            <a:r>
              <a:rPr sz="1400" spc="15" dirty="0">
                <a:solidFill>
                  <a:srgbClr val="FF0000"/>
                </a:solidFill>
                <a:latin typeface="Calibri"/>
                <a:cs typeface="Calibri"/>
              </a:rPr>
              <a:t> </a:t>
            </a:r>
            <a:r>
              <a:rPr sz="1400" spc="-5" dirty="0">
                <a:solidFill>
                  <a:srgbClr val="FF0000"/>
                </a:solidFill>
                <a:latin typeface="Calibri"/>
                <a:cs typeface="Calibri"/>
              </a:rPr>
              <a:t>20</a:t>
            </a:r>
            <a:r>
              <a:rPr sz="1400" spc="-15" dirty="0">
                <a:solidFill>
                  <a:srgbClr val="FF0000"/>
                </a:solidFill>
                <a:latin typeface="Calibri"/>
                <a:cs typeface="Calibri"/>
              </a:rPr>
              <a:t> </a:t>
            </a:r>
            <a:r>
              <a:rPr sz="1400" spc="-5" dirty="0">
                <a:solidFill>
                  <a:srgbClr val="FF0000"/>
                </a:solidFill>
                <a:latin typeface="Calibri"/>
                <a:cs typeface="Calibri"/>
              </a:rPr>
              <a:t>and</a:t>
            </a:r>
            <a:endParaRPr sz="1400">
              <a:latin typeface="Calibri"/>
              <a:cs typeface="Calibri"/>
            </a:endParaRPr>
          </a:p>
          <a:p>
            <a:pPr marL="3933825">
              <a:lnSpc>
                <a:spcPct val="100000"/>
              </a:lnSpc>
            </a:pPr>
            <a:r>
              <a:rPr sz="1400" dirty="0">
                <a:solidFill>
                  <a:srgbClr val="FF0000"/>
                </a:solidFill>
                <a:latin typeface="Calibri"/>
                <a:cs typeface="Calibri"/>
              </a:rPr>
              <a:t>its</a:t>
            </a:r>
            <a:r>
              <a:rPr sz="1400" spc="-5" dirty="0">
                <a:solidFill>
                  <a:srgbClr val="FF0000"/>
                </a:solidFill>
                <a:latin typeface="Calibri"/>
                <a:cs typeface="Calibri"/>
              </a:rPr>
              <a:t> </a:t>
            </a:r>
            <a:r>
              <a:rPr sz="1400" b="1" dirty="0">
                <a:solidFill>
                  <a:srgbClr val="FF0000"/>
                </a:solidFill>
                <a:latin typeface="Calibri"/>
                <a:cs typeface="Calibri"/>
              </a:rPr>
              <a:t>old</a:t>
            </a:r>
            <a:r>
              <a:rPr sz="1400" b="1" spc="-20" dirty="0">
                <a:solidFill>
                  <a:srgbClr val="FF0000"/>
                </a:solidFill>
                <a:latin typeface="Calibri"/>
                <a:cs typeface="Calibri"/>
              </a:rPr>
              <a:t> </a:t>
            </a:r>
            <a:r>
              <a:rPr sz="1400" b="1" spc="-5" dirty="0">
                <a:solidFill>
                  <a:srgbClr val="FF0000"/>
                </a:solidFill>
                <a:latin typeface="Calibri"/>
                <a:cs typeface="Calibri"/>
              </a:rPr>
              <a:t>value</a:t>
            </a:r>
            <a:r>
              <a:rPr sz="1400" b="1" spc="-20" dirty="0">
                <a:solidFill>
                  <a:srgbClr val="FF0000"/>
                </a:solidFill>
                <a:latin typeface="Calibri"/>
                <a:cs typeface="Calibri"/>
              </a:rPr>
              <a:t> </a:t>
            </a:r>
            <a:r>
              <a:rPr sz="1400" b="1" dirty="0">
                <a:solidFill>
                  <a:srgbClr val="FF0000"/>
                </a:solidFill>
                <a:latin typeface="Calibri"/>
                <a:cs typeface="Calibri"/>
              </a:rPr>
              <a:t>‘n’</a:t>
            </a:r>
            <a:r>
              <a:rPr sz="1400" b="1" spc="-10" dirty="0">
                <a:solidFill>
                  <a:srgbClr val="FF0000"/>
                </a:solidFill>
                <a:latin typeface="Calibri"/>
                <a:cs typeface="Calibri"/>
              </a:rPr>
              <a:t> </a:t>
            </a:r>
            <a:r>
              <a:rPr sz="1400" spc="-5" dirty="0">
                <a:solidFill>
                  <a:srgbClr val="FF0000"/>
                </a:solidFill>
                <a:latin typeface="Calibri"/>
                <a:cs typeface="Calibri"/>
              </a:rPr>
              <a:t>has been</a:t>
            </a:r>
            <a:r>
              <a:rPr sz="1400" spc="5" dirty="0">
                <a:solidFill>
                  <a:srgbClr val="FF0000"/>
                </a:solidFill>
                <a:latin typeface="Calibri"/>
                <a:cs typeface="Calibri"/>
              </a:rPr>
              <a:t> </a:t>
            </a:r>
            <a:r>
              <a:rPr sz="1400" spc="-15" dirty="0">
                <a:solidFill>
                  <a:srgbClr val="FF0000"/>
                </a:solidFill>
                <a:latin typeface="Calibri"/>
                <a:cs typeface="Calibri"/>
              </a:rPr>
              <a:t>taken.</a:t>
            </a:r>
            <a:endParaRPr sz="1400">
              <a:latin typeface="Calibri"/>
              <a:cs typeface="Calibri"/>
            </a:endParaRPr>
          </a:p>
          <a:p>
            <a:pPr>
              <a:lnSpc>
                <a:spcPct val="100000"/>
              </a:lnSpc>
            </a:pPr>
            <a:endParaRPr sz="1400">
              <a:latin typeface="Calibri"/>
              <a:cs typeface="Calibri"/>
            </a:endParaRPr>
          </a:p>
          <a:p>
            <a:pPr>
              <a:lnSpc>
                <a:spcPct val="100000"/>
              </a:lnSpc>
              <a:spcBef>
                <a:spcPts val="5"/>
              </a:spcBef>
            </a:pPr>
            <a:endParaRPr sz="1600">
              <a:latin typeface="Calibri"/>
              <a:cs typeface="Calibri"/>
            </a:endParaRPr>
          </a:p>
          <a:p>
            <a:pPr marL="3140075" marR="211454" indent="-60960">
              <a:lnSpc>
                <a:spcPct val="100000"/>
              </a:lnSpc>
            </a:pPr>
            <a:r>
              <a:rPr sz="1400" spc="-10" dirty="0">
                <a:solidFill>
                  <a:srgbClr val="FF0000"/>
                </a:solidFill>
                <a:latin typeface="Calibri"/>
                <a:cs typeface="Calibri"/>
              </a:rPr>
              <a:t>Here,</a:t>
            </a:r>
            <a:r>
              <a:rPr sz="1400" dirty="0">
                <a:solidFill>
                  <a:srgbClr val="FF0000"/>
                </a:solidFill>
                <a:latin typeface="Calibri"/>
                <a:cs typeface="Calibri"/>
              </a:rPr>
              <a:t> </a:t>
            </a:r>
            <a:r>
              <a:rPr sz="1400" spc="-10" dirty="0">
                <a:solidFill>
                  <a:srgbClr val="FF0000"/>
                </a:solidFill>
                <a:latin typeface="Calibri"/>
                <a:cs typeface="Calibri"/>
              </a:rPr>
              <a:t>new</a:t>
            </a:r>
            <a:r>
              <a:rPr sz="1400" spc="5" dirty="0">
                <a:solidFill>
                  <a:srgbClr val="FF0000"/>
                </a:solidFill>
                <a:latin typeface="Calibri"/>
                <a:cs typeface="Calibri"/>
              </a:rPr>
              <a:t> </a:t>
            </a:r>
            <a:r>
              <a:rPr sz="1400" b="1" spc="-20" dirty="0">
                <a:solidFill>
                  <a:srgbClr val="FF0000"/>
                </a:solidFill>
                <a:latin typeface="Calibri"/>
                <a:cs typeface="Calibri"/>
              </a:rPr>
              <a:t>key</a:t>
            </a:r>
            <a:r>
              <a:rPr sz="1400" b="1" spc="-10" dirty="0">
                <a:solidFill>
                  <a:srgbClr val="FF0000"/>
                </a:solidFill>
                <a:latin typeface="Calibri"/>
                <a:cs typeface="Calibri"/>
              </a:rPr>
              <a:t> </a:t>
            </a:r>
            <a:r>
              <a:rPr sz="1400" b="1" dirty="0">
                <a:solidFill>
                  <a:srgbClr val="FF0000"/>
                </a:solidFill>
                <a:latin typeface="Calibri"/>
                <a:cs typeface="Calibri"/>
              </a:rPr>
              <a:t>70</a:t>
            </a:r>
            <a:r>
              <a:rPr sz="1400" b="1" spc="310" dirty="0">
                <a:solidFill>
                  <a:srgbClr val="FF0000"/>
                </a:solidFill>
                <a:latin typeface="Calibri"/>
                <a:cs typeface="Calibri"/>
              </a:rPr>
              <a:t> </a:t>
            </a:r>
            <a:r>
              <a:rPr sz="1400" spc="-5" dirty="0">
                <a:solidFill>
                  <a:srgbClr val="FF0000"/>
                </a:solidFill>
                <a:latin typeface="Calibri"/>
                <a:cs typeface="Calibri"/>
              </a:rPr>
              <a:t>doesn’t</a:t>
            </a:r>
            <a:r>
              <a:rPr sz="1400" dirty="0">
                <a:solidFill>
                  <a:srgbClr val="FF0000"/>
                </a:solidFill>
                <a:latin typeface="Calibri"/>
                <a:cs typeface="Calibri"/>
              </a:rPr>
              <a:t> </a:t>
            </a:r>
            <a:r>
              <a:rPr sz="1400" spc="-10" dirty="0">
                <a:solidFill>
                  <a:srgbClr val="FF0000"/>
                </a:solidFill>
                <a:latin typeface="Calibri"/>
                <a:cs typeface="Calibri"/>
              </a:rPr>
              <a:t>exist,</a:t>
            </a:r>
            <a:r>
              <a:rPr sz="1400" dirty="0">
                <a:solidFill>
                  <a:srgbClr val="FF0000"/>
                </a:solidFill>
                <a:latin typeface="Calibri"/>
                <a:cs typeface="Calibri"/>
              </a:rPr>
              <a:t> </a:t>
            </a:r>
            <a:r>
              <a:rPr sz="1400" spc="-5" dirty="0">
                <a:solidFill>
                  <a:srgbClr val="FF0000"/>
                </a:solidFill>
                <a:latin typeface="Calibri"/>
                <a:cs typeface="Calibri"/>
              </a:rPr>
              <a:t>and</a:t>
            </a:r>
            <a:r>
              <a:rPr sz="1400" dirty="0">
                <a:solidFill>
                  <a:srgbClr val="FF0000"/>
                </a:solidFill>
                <a:latin typeface="Calibri"/>
                <a:cs typeface="Calibri"/>
              </a:rPr>
              <a:t> </a:t>
            </a:r>
            <a:r>
              <a:rPr sz="1400" spc="-5" dirty="0">
                <a:solidFill>
                  <a:srgbClr val="FF0000"/>
                </a:solidFill>
                <a:latin typeface="Calibri"/>
                <a:cs typeface="Calibri"/>
              </a:rPr>
              <a:t>no value </a:t>
            </a:r>
            <a:r>
              <a:rPr sz="1400" spc="-300" dirty="0">
                <a:solidFill>
                  <a:srgbClr val="FF0000"/>
                </a:solidFill>
                <a:latin typeface="Calibri"/>
                <a:cs typeface="Calibri"/>
              </a:rPr>
              <a:t> </a:t>
            </a:r>
            <a:r>
              <a:rPr sz="1400" dirty="0">
                <a:solidFill>
                  <a:srgbClr val="FF0000"/>
                </a:solidFill>
                <a:latin typeface="Calibri"/>
                <a:cs typeface="Calibri"/>
              </a:rPr>
              <a:t>is</a:t>
            </a:r>
            <a:r>
              <a:rPr sz="1400" spc="-5" dirty="0">
                <a:solidFill>
                  <a:srgbClr val="FF0000"/>
                </a:solidFill>
                <a:latin typeface="Calibri"/>
                <a:cs typeface="Calibri"/>
              </a:rPr>
              <a:t> provided.</a:t>
            </a:r>
            <a:r>
              <a:rPr sz="1400" spc="-10" dirty="0">
                <a:solidFill>
                  <a:srgbClr val="FF0000"/>
                </a:solidFill>
                <a:latin typeface="Calibri"/>
                <a:cs typeface="Calibri"/>
              </a:rPr>
              <a:t> So,</a:t>
            </a:r>
            <a:r>
              <a:rPr sz="1400" spc="-40" dirty="0">
                <a:solidFill>
                  <a:srgbClr val="FF0000"/>
                </a:solidFill>
                <a:latin typeface="Calibri"/>
                <a:cs typeface="Calibri"/>
              </a:rPr>
              <a:t> </a:t>
            </a:r>
            <a:r>
              <a:rPr sz="1400" spc="-5" dirty="0">
                <a:solidFill>
                  <a:srgbClr val="FF0000"/>
                </a:solidFill>
                <a:latin typeface="Calibri"/>
                <a:cs typeface="Calibri"/>
              </a:rPr>
              <a:t>value</a:t>
            </a:r>
            <a:r>
              <a:rPr sz="1400" spc="15" dirty="0">
                <a:solidFill>
                  <a:srgbClr val="FF0000"/>
                </a:solidFill>
                <a:latin typeface="Calibri"/>
                <a:cs typeface="Calibri"/>
              </a:rPr>
              <a:t> </a:t>
            </a:r>
            <a:r>
              <a:rPr sz="1400" b="1" dirty="0">
                <a:solidFill>
                  <a:srgbClr val="FF0000"/>
                </a:solidFill>
                <a:latin typeface="Calibri"/>
                <a:cs typeface="Calibri"/>
              </a:rPr>
              <a:t>None</a:t>
            </a:r>
            <a:r>
              <a:rPr sz="1400" b="1" spc="-15" dirty="0">
                <a:solidFill>
                  <a:srgbClr val="FF0000"/>
                </a:solidFill>
                <a:latin typeface="Calibri"/>
                <a:cs typeface="Calibri"/>
              </a:rPr>
              <a:t> </a:t>
            </a:r>
            <a:r>
              <a:rPr sz="1400" spc="-5" dirty="0">
                <a:solidFill>
                  <a:srgbClr val="FF0000"/>
                </a:solidFill>
                <a:latin typeface="Calibri"/>
                <a:cs typeface="Calibri"/>
              </a:rPr>
              <a:t>has been</a:t>
            </a:r>
            <a:r>
              <a:rPr sz="1400" spc="5" dirty="0">
                <a:solidFill>
                  <a:srgbClr val="FF0000"/>
                </a:solidFill>
                <a:latin typeface="Calibri"/>
                <a:cs typeface="Calibri"/>
              </a:rPr>
              <a:t> </a:t>
            </a:r>
            <a:r>
              <a:rPr sz="1400" spc="-15" dirty="0">
                <a:solidFill>
                  <a:srgbClr val="FF0000"/>
                </a:solidFill>
                <a:latin typeface="Calibri"/>
                <a:cs typeface="Calibri"/>
              </a:rPr>
              <a:t>taken.</a:t>
            </a:r>
            <a:endParaRPr sz="1400">
              <a:latin typeface="Calibri"/>
              <a:cs typeface="Calibri"/>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0063" y="595325"/>
            <a:ext cx="2604770" cy="574675"/>
          </a:xfrm>
          <a:prstGeom prst="rect">
            <a:avLst/>
          </a:prstGeom>
        </p:spPr>
        <p:txBody>
          <a:bodyPr vert="horz" wrap="square" lIns="0" tIns="12700" rIns="0" bIns="0" rtlCol="0">
            <a:spAutoFit/>
          </a:bodyPr>
          <a:lstStyle/>
          <a:p>
            <a:pPr marL="12700">
              <a:lnSpc>
                <a:spcPct val="100000"/>
              </a:lnSpc>
              <a:spcBef>
                <a:spcPts val="100"/>
              </a:spcBef>
            </a:pPr>
            <a:r>
              <a:rPr sz="3600" u="heavy" spc="75" dirty="0">
                <a:uFill>
                  <a:solidFill>
                    <a:srgbClr val="000000"/>
                  </a:solidFill>
                </a:uFill>
                <a:latin typeface="Arial MT"/>
                <a:cs typeface="Arial MT"/>
              </a:rPr>
              <a:t>CONT</a:t>
            </a:r>
            <a:r>
              <a:rPr sz="3600" u="heavy" spc="45" dirty="0">
                <a:uFill>
                  <a:solidFill>
                    <a:srgbClr val="000000"/>
                  </a:solidFill>
                </a:uFill>
                <a:latin typeface="Arial MT"/>
                <a:cs typeface="Arial MT"/>
              </a:rPr>
              <a:t>ENTS</a:t>
            </a:r>
            <a:endParaRPr sz="3600">
              <a:latin typeface="Arial MT"/>
              <a:cs typeface="Arial MT"/>
            </a:endParaRPr>
          </a:p>
        </p:txBody>
      </p:sp>
      <p:sp>
        <p:nvSpPr>
          <p:cNvPr id="3" name="object 3"/>
          <p:cNvSpPr/>
          <p:nvPr/>
        </p:nvSpPr>
        <p:spPr>
          <a:xfrm>
            <a:off x="0" y="0"/>
            <a:ext cx="9144000" cy="643255"/>
          </a:xfrm>
          <a:custGeom>
            <a:avLst/>
            <a:gdLst/>
            <a:ahLst/>
            <a:cxnLst/>
            <a:rect l="l" t="t" r="r" b="b"/>
            <a:pathLst>
              <a:path w="9144000" h="643255">
                <a:moveTo>
                  <a:pt x="9144000" y="0"/>
                </a:moveTo>
                <a:lnTo>
                  <a:pt x="0" y="0"/>
                </a:lnTo>
                <a:lnTo>
                  <a:pt x="0" y="642912"/>
                </a:lnTo>
                <a:lnTo>
                  <a:pt x="9144000" y="642912"/>
                </a:lnTo>
                <a:lnTo>
                  <a:pt x="9144000" y="0"/>
                </a:lnTo>
                <a:close/>
              </a:path>
            </a:pathLst>
          </a:custGeom>
          <a:solidFill>
            <a:srgbClr val="252525"/>
          </a:solidFill>
        </p:spPr>
        <p:txBody>
          <a:bodyPr wrap="square" lIns="0" tIns="0" rIns="0" bIns="0" rtlCol="0"/>
          <a:lstStyle/>
          <a:p>
            <a:endParaRPr/>
          </a:p>
        </p:txBody>
      </p:sp>
      <p:sp>
        <p:nvSpPr>
          <p:cNvPr id="4" name="object 4"/>
          <p:cNvSpPr txBox="1">
            <a:spLocks noGrp="1"/>
          </p:cNvSpPr>
          <p:nvPr>
            <p:ph type="title"/>
          </p:nvPr>
        </p:nvSpPr>
        <p:spPr>
          <a:xfrm>
            <a:off x="940714" y="0"/>
            <a:ext cx="7262495" cy="635000"/>
          </a:xfrm>
          <a:prstGeom prst="rect">
            <a:avLst/>
          </a:prstGeom>
        </p:spPr>
        <p:txBody>
          <a:bodyPr vert="horz" wrap="square" lIns="0" tIns="12065" rIns="0" bIns="0" rtlCol="0">
            <a:spAutoFit/>
          </a:bodyPr>
          <a:lstStyle/>
          <a:p>
            <a:pPr marL="12700">
              <a:lnSpc>
                <a:spcPct val="100000"/>
              </a:lnSpc>
              <a:spcBef>
                <a:spcPts val="95"/>
              </a:spcBef>
            </a:pPr>
            <a:r>
              <a:rPr sz="4000" i="0" u="heavy" spc="-5" dirty="0">
                <a:solidFill>
                  <a:srgbClr val="FFC000"/>
                </a:solidFill>
                <a:uFill>
                  <a:solidFill>
                    <a:srgbClr val="FFC000"/>
                  </a:solidFill>
                </a:uFill>
                <a:latin typeface="Calibri"/>
                <a:cs typeface="Calibri"/>
              </a:rPr>
              <a:t>FUNCTIONS</a:t>
            </a:r>
            <a:r>
              <a:rPr sz="4000" i="0" u="heavy" spc="-25" dirty="0">
                <a:solidFill>
                  <a:srgbClr val="FFC000"/>
                </a:solidFill>
                <a:uFill>
                  <a:solidFill>
                    <a:srgbClr val="FFC000"/>
                  </a:solidFill>
                </a:uFill>
                <a:latin typeface="Calibri"/>
                <a:cs typeface="Calibri"/>
              </a:rPr>
              <a:t> </a:t>
            </a:r>
            <a:r>
              <a:rPr sz="4000" i="0" u="heavy" dirty="0">
                <a:solidFill>
                  <a:srgbClr val="FFC000"/>
                </a:solidFill>
                <a:uFill>
                  <a:solidFill>
                    <a:srgbClr val="FFC000"/>
                  </a:solidFill>
                </a:uFill>
                <a:latin typeface="Calibri"/>
                <a:cs typeface="Calibri"/>
              </a:rPr>
              <a:t>IN</a:t>
            </a:r>
            <a:r>
              <a:rPr sz="4000" i="0" u="heavy" spc="-15" dirty="0">
                <a:solidFill>
                  <a:srgbClr val="FFC000"/>
                </a:solidFill>
                <a:uFill>
                  <a:solidFill>
                    <a:srgbClr val="FFC000"/>
                  </a:solidFill>
                </a:uFill>
                <a:latin typeface="Calibri"/>
                <a:cs typeface="Calibri"/>
              </a:rPr>
              <a:t> </a:t>
            </a:r>
            <a:r>
              <a:rPr sz="4000" i="0" u="heavy" spc="-40" dirty="0">
                <a:solidFill>
                  <a:srgbClr val="FFC000"/>
                </a:solidFill>
                <a:uFill>
                  <a:solidFill>
                    <a:srgbClr val="FFC000"/>
                  </a:solidFill>
                </a:uFill>
                <a:latin typeface="Calibri"/>
                <a:cs typeface="Calibri"/>
              </a:rPr>
              <a:t>DICTIONARY:</a:t>
            </a:r>
            <a:r>
              <a:rPr sz="4000" i="0" u="heavy" spc="-10" dirty="0">
                <a:solidFill>
                  <a:srgbClr val="FFC000"/>
                </a:solidFill>
                <a:uFill>
                  <a:solidFill>
                    <a:srgbClr val="FFC000"/>
                  </a:solidFill>
                </a:uFill>
                <a:latin typeface="Calibri"/>
                <a:cs typeface="Calibri"/>
              </a:rPr>
              <a:t> </a:t>
            </a:r>
            <a:r>
              <a:rPr sz="4000" i="0" u="heavy" spc="-15" dirty="0">
                <a:solidFill>
                  <a:srgbClr val="FFFF00"/>
                </a:solidFill>
                <a:uFill>
                  <a:solidFill>
                    <a:srgbClr val="FFC000"/>
                  </a:solidFill>
                </a:uFill>
                <a:latin typeface="Calibri"/>
                <a:cs typeface="Calibri"/>
              </a:rPr>
              <a:t>max()</a:t>
            </a:r>
            <a:endParaRPr sz="4000">
              <a:latin typeface="Calibri"/>
              <a:cs typeface="Calibri"/>
            </a:endParaRPr>
          </a:p>
        </p:txBody>
      </p:sp>
      <p:sp>
        <p:nvSpPr>
          <p:cNvPr id="5" name="object 5"/>
          <p:cNvSpPr txBox="1"/>
          <p:nvPr/>
        </p:nvSpPr>
        <p:spPr>
          <a:xfrm>
            <a:off x="3071748" y="780161"/>
            <a:ext cx="5857875" cy="1077595"/>
          </a:xfrm>
          <a:prstGeom prst="rect">
            <a:avLst/>
          </a:prstGeom>
          <a:solidFill>
            <a:srgbClr val="CCFF99"/>
          </a:solidFill>
          <a:ln w="38100">
            <a:solidFill>
              <a:srgbClr val="FFC000"/>
            </a:solidFill>
          </a:ln>
        </p:spPr>
        <p:txBody>
          <a:bodyPr vert="horz" wrap="square" lIns="0" tIns="8890" rIns="0" bIns="0" rtlCol="0">
            <a:spAutoFit/>
          </a:bodyPr>
          <a:lstStyle/>
          <a:p>
            <a:pPr marL="92075">
              <a:lnSpc>
                <a:spcPct val="100000"/>
              </a:lnSpc>
              <a:spcBef>
                <a:spcPts val="70"/>
              </a:spcBef>
            </a:pPr>
            <a:r>
              <a:rPr sz="4000" b="1" spc="-200" dirty="0">
                <a:latin typeface="Times New Roman"/>
                <a:cs typeface="Times New Roman"/>
              </a:rPr>
              <a:t>max(</a:t>
            </a:r>
            <a:r>
              <a:rPr sz="4000" b="1" spc="-45" dirty="0">
                <a:latin typeface="Times New Roman"/>
                <a:cs typeface="Times New Roman"/>
              </a:rPr>
              <a:t> </a:t>
            </a:r>
            <a:r>
              <a:rPr sz="4000" b="1" spc="-160" dirty="0">
                <a:latin typeface="Times New Roman"/>
                <a:cs typeface="Times New Roman"/>
              </a:rPr>
              <a:t>)</a:t>
            </a:r>
            <a:endParaRPr sz="4000">
              <a:latin typeface="Times New Roman"/>
              <a:cs typeface="Times New Roman"/>
            </a:endParaRPr>
          </a:p>
          <a:p>
            <a:pPr marL="92075">
              <a:lnSpc>
                <a:spcPct val="100000"/>
              </a:lnSpc>
              <a:spcBef>
                <a:spcPts val="135"/>
              </a:spcBef>
            </a:pPr>
            <a:r>
              <a:rPr sz="2400" spc="-114" dirty="0">
                <a:latin typeface="Calibri"/>
                <a:cs typeface="Calibri"/>
              </a:rPr>
              <a:t>To</a:t>
            </a:r>
            <a:r>
              <a:rPr sz="2400" spc="-10" dirty="0">
                <a:latin typeface="Calibri"/>
                <a:cs typeface="Calibri"/>
              </a:rPr>
              <a:t> </a:t>
            </a:r>
            <a:r>
              <a:rPr sz="2400" spc="-5" dirty="0">
                <a:latin typeface="Calibri"/>
                <a:cs typeface="Calibri"/>
              </a:rPr>
              <a:t>find</a:t>
            </a:r>
            <a:r>
              <a:rPr sz="2400" spc="5" dirty="0">
                <a:latin typeface="Calibri"/>
                <a:cs typeface="Calibri"/>
              </a:rPr>
              <a:t> </a:t>
            </a:r>
            <a:r>
              <a:rPr sz="2400" spc="-25" dirty="0">
                <a:latin typeface="Calibri"/>
                <a:cs typeface="Calibri"/>
              </a:rPr>
              <a:t>key</a:t>
            </a:r>
            <a:r>
              <a:rPr sz="2400" spc="-35" dirty="0">
                <a:latin typeface="Calibri"/>
                <a:cs typeface="Calibri"/>
              </a:rPr>
              <a:t> </a:t>
            </a:r>
            <a:r>
              <a:rPr sz="2400" dirty="0">
                <a:latin typeface="Calibri"/>
                <a:cs typeface="Calibri"/>
              </a:rPr>
              <a:t>with</a:t>
            </a:r>
            <a:r>
              <a:rPr sz="2400" spc="-15" dirty="0">
                <a:latin typeface="Calibri"/>
                <a:cs typeface="Calibri"/>
              </a:rPr>
              <a:t> </a:t>
            </a:r>
            <a:r>
              <a:rPr sz="2400" spc="-10" dirty="0">
                <a:latin typeface="Calibri"/>
                <a:cs typeface="Calibri"/>
              </a:rPr>
              <a:t>Maximum</a:t>
            </a:r>
            <a:r>
              <a:rPr sz="2400" spc="-25" dirty="0">
                <a:latin typeface="Calibri"/>
                <a:cs typeface="Calibri"/>
              </a:rPr>
              <a:t> </a:t>
            </a:r>
            <a:r>
              <a:rPr sz="2400" spc="-10" dirty="0">
                <a:latin typeface="Calibri"/>
                <a:cs typeface="Calibri"/>
              </a:rPr>
              <a:t>value </a:t>
            </a:r>
            <a:r>
              <a:rPr sz="2400" dirty="0">
                <a:latin typeface="Calibri"/>
                <a:cs typeface="Calibri"/>
              </a:rPr>
              <a:t>in </a:t>
            </a:r>
            <a:r>
              <a:rPr sz="2400" spc="-5" dirty="0">
                <a:latin typeface="Calibri"/>
                <a:cs typeface="Calibri"/>
              </a:rPr>
              <a:t>Dictionary</a:t>
            </a:r>
            <a:endParaRPr sz="2400">
              <a:latin typeface="Calibri"/>
              <a:cs typeface="Calibri"/>
            </a:endParaRPr>
          </a:p>
        </p:txBody>
      </p:sp>
      <p:sp>
        <p:nvSpPr>
          <p:cNvPr id="6" name="object 6"/>
          <p:cNvSpPr/>
          <p:nvPr/>
        </p:nvSpPr>
        <p:spPr>
          <a:xfrm>
            <a:off x="71405" y="1277366"/>
            <a:ext cx="2428875" cy="5447665"/>
          </a:xfrm>
          <a:custGeom>
            <a:avLst/>
            <a:gdLst/>
            <a:ahLst/>
            <a:cxnLst/>
            <a:rect l="l" t="t" r="r" b="b"/>
            <a:pathLst>
              <a:path w="2428875" h="5447665">
                <a:moveTo>
                  <a:pt x="2428875" y="0"/>
                </a:moveTo>
                <a:lnTo>
                  <a:pt x="0" y="0"/>
                </a:lnTo>
                <a:lnTo>
                  <a:pt x="0" y="5447665"/>
                </a:lnTo>
                <a:lnTo>
                  <a:pt x="2428875" y="5447665"/>
                </a:lnTo>
                <a:lnTo>
                  <a:pt x="2428875" y="0"/>
                </a:lnTo>
                <a:close/>
              </a:path>
            </a:pathLst>
          </a:custGeom>
          <a:solidFill>
            <a:srgbClr val="252525"/>
          </a:solidFill>
        </p:spPr>
        <p:txBody>
          <a:bodyPr wrap="square" lIns="0" tIns="0" rIns="0" bIns="0" rtlCol="0"/>
          <a:lstStyle/>
          <a:p>
            <a:endParaRPr/>
          </a:p>
        </p:txBody>
      </p:sp>
      <p:sp>
        <p:nvSpPr>
          <p:cNvPr id="7" name="object 7"/>
          <p:cNvSpPr txBox="1"/>
          <p:nvPr/>
        </p:nvSpPr>
        <p:spPr>
          <a:xfrm>
            <a:off x="150063" y="1290954"/>
            <a:ext cx="2187575" cy="5334000"/>
          </a:xfrm>
          <a:prstGeom prst="rect">
            <a:avLst/>
          </a:prstGeom>
        </p:spPr>
        <p:txBody>
          <a:bodyPr vert="horz" wrap="square" lIns="0" tIns="12700" rIns="0" bIns="0" rtlCol="0">
            <a:spAutoFit/>
          </a:bodyPr>
          <a:lstStyle/>
          <a:p>
            <a:pPr marL="12700">
              <a:lnSpc>
                <a:spcPct val="100000"/>
              </a:lnSpc>
              <a:spcBef>
                <a:spcPts val="100"/>
              </a:spcBef>
            </a:pPr>
            <a:r>
              <a:rPr sz="2400" b="1" u="heavy" spc="-10" dirty="0">
                <a:solidFill>
                  <a:srgbClr val="FFC000"/>
                </a:solidFill>
                <a:uFill>
                  <a:solidFill>
                    <a:srgbClr val="FFC000"/>
                  </a:solidFill>
                </a:uFill>
                <a:latin typeface="Calibri"/>
                <a:cs typeface="Calibri"/>
              </a:rPr>
              <a:t>Introduction</a:t>
            </a:r>
            <a:r>
              <a:rPr sz="2400" b="1" u="heavy" spc="-25" dirty="0">
                <a:solidFill>
                  <a:srgbClr val="FFC000"/>
                </a:solidFill>
                <a:uFill>
                  <a:solidFill>
                    <a:srgbClr val="FFC000"/>
                  </a:solidFill>
                </a:uFill>
                <a:latin typeface="Calibri"/>
                <a:cs typeface="Calibri"/>
              </a:rPr>
              <a:t> </a:t>
            </a:r>
            <a:r>
              <a:rPr sz="2400" b="1" u="heavy" dirty="0">
                <a:solidFill>
                  <a:srgbClr val="FFC000"/>
                </a:solidFill>
                <a:uFill>
                  <a:solidFill>
                    <a:srgbClr val="FFC000"/>
                  </a:solidFill>
                </a:uFill>
                <a:latin typeface="Calibri"/>
                <a:cs typeface="Calibri"/>
              </a:rPr>
              <a:t>:</a:t>
            </a:r>
            <a:endParaRPr sz="2400">
              <a:latin typeface="Calibri"/>
              <a:cs typeface="Calibri"/>
            </a:endParaRPr>
          </a:p>
          <a:p>
            <a:pPr marL="12700">
              <a:lnSpc>
                <a:spcPct val="100000"/>
              </a:lnSpc>
              <a:spcBef>
                <a:spcPts val="35"/>
              </a:spcBef>
            </a:pPr>
            <a:r>
              <a:rPr sz="1800" spc="-10" dirty="0">
                <a:solidFill>
                  <a:srgbClr val="FFC000"/>
                </a:solidFill>
                <a:latin typeface="Calibri"/>
                <a:cs typeface="Calibri"/>
              </a:rPr>
              <a:t>Definition,</a:t>
            </a:r>
            <a:endParaRPr sz="1800">
              <a:latin typeface="Calibri"/>
              <a:cs typeface="Calibri"/>
            </a:endParaRPr>
          </a:p>
          <a:p>
            <a:pPr marL="12700">
              <a:lnSpc>
                <a:spcPct val="100000"/>
              </a:lnSpc>
            </a:pPr>
            <a:r>
              <a:rPr sz="1800" spc="-10" dirty="0">
                <a:solidFill>
                  <a:srgbClr val="FFC000"/>
                </a:solidFill>
                <a:latin typeface="Calibri"/>
                <a:cs typeface="Calibri"/>
              </a:rPr>
              <a:t>Creation,</a:t>
            </a:r>
            <a:endParaRPr sz="1800">
              <a:latin typeface="Calibri"/>
              <a:cs typeface="Calibri"/>
            </a:endParaRPr>
          </a:p>
          <a:p>
            <a:pPr marL="12700" marR="295910">
              <a:lnSpc>
                <a:spcPct val="100000"/>
              </a:lnSpc>
            </a:pPr>
            <a:r>
              <a:rPr sz="1800" spc="-5" dirty="0">
                <a:solidFill>
                  <a:srgbClr val="FFC000"/>
                </a:solidFill>
                <a:latin typeface="Calibri"/>
                <a:cs typeface="Calibri"/>
              </a:rPr>
              <a:t>Accessing</a:t>
            </a:r>
            <a:r>
              <a:rPr sz="1800" spc="-70" dirty="0">
                <a:solidFill>
                  <a:srgbClr val="FFC000"/>
                </a:solidFill>
                <a:latin typeface="Calibri"/>
                <a:cs typeface="Calibri"/>
              </a:rPr>
              <a:t> </a:t>
            </a:r>
            <a:r>
              <a:rPr sz="1800" dirty="0">
                <a:solidFill>
                  <a:srgbClr val="FFC000"/>
                </a:solidFill>
                <a:latin typeface="Calibri"/>
                <a:cs typeface="Calibri"/>
              </a:rPr>
              <a:t>elements, </a:t>
            </a:r>
            <a:r>
              <a:rPr sz="1800" spc="-390" dirty="0">
                <a:solidFill>
                  <a:srgbClr val="FFC000"/>
                </a:solidFill>
                <a:latin typeface="Calibri"/>
                <a:cs typeface="Calibri"/>
              </a:rPr>
              <a:t> </a:t>
            </a:r>
            <a:r>
              <a:rPr sz="1800" dirty="0">
                <a:solidFill>
                  <a:srgbClr val="FFC000"/>
                </a:solidFill>
                <a:latin typeface="Calibri"/>
                <a:cs typeface="Calibri"/>
              </a:rPr>
              <a:t>Add</a:t>
            </a:r>
            <a:r>
              <a:rPr sz="1800" spc="110" dirty="0">
                <a:solidFill>
                  <a:srgbClr val="FFC000"/>
                </a:solidFill>
                <a:latin typeface="Calibri"/>
                <a:cs typeface="Calibri"/>
              </a:rPr>
              <a:t> </a:t>
            </a:r>
            <a:r>
              <a:rPr sz="1800" dirty="0">
                <a:solidFill>
                  <a:srgbClr val="FFC000"/>
                </a:solidFill>
                <a:latin typeface="Calibri"/>
                <a:cs typeface="Calibri"/>
              </a:rPr>
              <a:t>an</a:t>
            </a:r>
            <a:r>
              <a:rPr sz="1800" spc="120" dirty="0">
                <a:solidFill>
                  <a:srgbClr val="FFC000"/>
                </a:solidFill>
                <a:latin typeface="Calibri"/>
                <a:cs typeface="Calibri"/>
              </a:rPr>
              <a:t> </a:t>
            </a:r>
            <a:r>
              <a:rPr sz="1800" spc="-10" dirty="0">
                <a:solidFill>
                  <a:srgbClr val="FFC000"/>
                </a:solidFill>
                <a:latin typeface="Calibri"/>
                <a:cs typeface="Calibri"/>
              </a:rPr>
              <a:t>item, </a:t>
            </a:r>
            <a:r>
              <a:rPr sz="1800" spc="-5" dirty="0">
                <a:solidFill>
                  <a:srgbClr val="FFC000"/>
                </a:solidFill>
                <a:latin typeface="Calibri"/>
                <a:cs typeface="Calibri"/>
              </a:rPr>
              <a:t> </a:t>
            </a:r>
            <a:r>
              <a:rPr sz="1800" dirty="0">
                <a:solidFill>
                  <a:srgbClr val="FFC000"/>
                </a:solidFill>
                <a:latin typeface="Calibri"/>
                <a:cs typeface="Calibri"/>
              </a:rPr>
              <a:t>Modify an </a:t>
            </a:r>
            <a:r>
              <a:rPr sz="1800" spc="-10" dirty="0">
                <a:solidFill>
                  <a:srgbClr val="FFC000"/>
                </a:solidFill>
                <a:latin typeface="Calibri"/>
                <a:cs typeface="Calibri"/>
              </a:rPr>
              <a:t>item, </a:t>
            </a:r>
            <a:r>
              <a:rPr sz="1800" spc="-5" dirty="0">
                <a:solidFill>
                  <a:srgbClr val="FFC000"/>
                </a:solidFill>
                <a:latin typeface="Calibri"/>
                <a:cs typeface="Calibri"/>
              </a:rPr>
              <a:t> </a:t>
            </a:r>
            <a:r>
              <a:rPr sz="1800" spc="-25" dirty="0">
                <a:solidFill>
                  <a:srgbClr val="FFC000"/>
                </a:solidFill>
                <a:latin typeface="Calibri"/>
                <a:cs typeface="Calibri"/>
              </a:rPr>
              <a:t>Traversal,</a:t>
            </a:r>
            <a:endParaRPr sz="1800">
              <a:latin typeface="Calibri"/>
              <a:cs typeface="Calibri"/>
            </a:endParaRPr>
          </a:p>
          <a:p>
            <a:pPr marL="12700" marR="85090" algn="just">
              <a:lnSpc>
                <a:spcPct val="100000"/>
              </a:lnSpc>
              <a:spcBef>
                <a:spcPts val="5"/>
              </a:spcBef>
            </a:pPr>
            <a:r>
              <a:rPr sz="1800" spc="-5" dirty="0">
                <a:solidFill>
                  <a:srgbClr val="FFC000"/>
                </a:solidFill>
                <a:latin typeface="Calibri"/>
                <a:cs typeface="Calibri"/>
              </a:rPr>
              <a:t>Membership </a:t>
            </a:r>
            <a:r>
              <a:rPr sz="1800" spc="-15" dirty="0">
                <a:solidFill>
                  <a:srgbClr val="FFC000"/>
                </a:solidFill>
                <a:latin typeface="Calibri"/>
                <a:cs typeface="Calibri"/>
              </a:rPr>
              <a:t>operator </a:t>
            </a:r>
            <a:r>
              <a:rPr sz="1800" spc="-395" dirty="0">
                <a:solidFill>
                  <a:srgbClr val="FFC000"/>
                </a:solidFill>
                <a:latin typeface="Calibri"/>
                <a:cs typeface="Calibri"/>
              </a:rPr>
              <a:t> </a:t>
            </a:r>
            <a:r>
              <a:rPr sz="2000" b="1" u="heavy" dirty="0">
                <a:solidFill>
                  <a:srgbClr val="FFFF00"/>
                </a:solidFill>
                <a:uFill>
                  <a:solidFill>
                    <a:srgbClr val="FFFF00"/>
                  </a:solidFill>
                </a:uFill>
                <a:latin typeface="Calibri"/>
                <a:cs typeface="Calibri"/>
              </a:rPr>
              <a:t>F</a:t>
            </a:r>
            <a:r>
              <a:rPr sz="2000" b="1" u="heavy" spc="5" dirty="0">
                <a:solidFill>
                  <a:srgbClr val="FFFF00"/>
                </a:solidFill>
                <a:uFill>
                  <a:solidFill>
                    <a:srgbClr val="FFFF00"/>
                  </a:solidFill>
                </a:uFill>
                <a:latin typeface="Calibri"/>
                <a:cs typeface="Calibri"/>
              </a:rPr>
              <a:t>u</a:t>
            </a:r>
            <a:r>
              <a:rPr sz="2000" b="1" u="heavy" dirty="0">
                <a:solidFill>
                  <a:srgbClr val="FFFF00"/>
                </a:solidFill>
                <a:uFill>
                  <a:solidFill>
                    <a:srgbClr val="FFFF00"/>
                  </a:solidFill>
                </a:uFill>
                <a:latin typeface="Calibri"/>
                <a:cs typeface="Calibri"/>
              </a:rPr>
              <a:t>ncti</a:t>
            </a:r>
            <a:r>
              <a:rPr sz="2000" b="1" u="heavy" spc="-10" dirty="0">
                <a:solidFill>
                  <a:srgbClr val="FFFF00"/>
                </a:solidFill>
                <a:uFill>
                  <a:solidFill>
                    <a:srgbClr val="FFFF00"/>
                  </a:solidFill>
                </a:uFill>
                <a:latin typeface="Calibri"/>
                <a:cs typeface="Calibri"/>
              </a:rPr>
              <a:t>o</a:t>
            </a:r>
            <a:r>
              <a:rPr sz="2000" b="1" u="heavy" dirty="0">
                <a:solidFill>
                  <a:srgbClr val="FFFF00"/>
                </a:solidFill>
                <a:uFill>
                  <a:solidFill>
                    <a:srgbClr val="FFFF00"/>
                  </a:solidFill>
                </a:uFill>
                <a:latin typeface="Calibri"/>
                <a:cs typeface="Calibri"/>
              </a:rPr>
              <a:t>n</a:t>
            </a:r>
            <a:r>
              <a:rPr sz="2000" b="1" u="heavy" spc="5" dirty="0">
                <a:solidFill>
                  <a:srgbClr val="FFFF00"/>
                </a:solidFill>
                <a:uFill>
                  <a:solidFill>
                    <a:srgbClr val="FFFF00"/>
                  </a:solidFill>
                </a:uFill>
                <a:latin typeface="Calibri"/>
                <a:cs typeface="Calibri"/>
              </a:rPr>
              <a:t>s</a:t>
            </a:r>
            <a:r>
              <a:rPr sz="2000" b="1" u="heavy" dirty="0">
                <a:solidFill>
                  <a:srgbClr val="FFFF00"/>
                </a:solidFill>
                <a:uFill>
                  <a:solidFill>
                    <a:srgbClr val="FFFF00"/>
                  </a:solidFill>
                </a:uFill>
                <a:latin typeface="Calibri"/>
                <a:cs typeface="Calibri"/>
              </a:rPr>
              <a:t>/</a:t>
            </a:r>
            <a:r>
              <a:rPr sz="2000" b="1" u="heavy" spc="-10" dirty="0">
                <a:solidFill>
                  <a:srgbClr val="FFFF00"/>
                </a:solidFill>
                <a:uFill>
                  <a:solidFill>
                    <a:srgbClr val="FFFF00"/>
                  </a:solidFill>
                </a:uFill>
                <a:latin typeface="Calibri"/>
                <a:cs typeface="Calibri"/>
              </a:rPr>
              <a:t>M</a:t>
            </a:r>
            <a:r>
              <a:rPr sz="2000" b="1" u="heavy" spc="-15" dirty="0">
                <a:solidFill>
                  <a:srgbClr val="FFFF00"/>
                </a:solidFill>
                <a:uFill>
                  <a:solidFill>
                    <a:srgbClr val="FFFF00"/>
                  </a:solidFill>
                </a:uFill>
                <a:latin typeface="Calibri"/>
                <a:cs typeface="Calibri"/>
              </a:rPr>
              <a:t>e</a:t>
            </a:r>
            <a:r>
              <a:rPr sz="2000" b="1" u="heavy" dirty="0">
                <a:solidFill>
                  <a:srgbClr val="FFFF00"/>
                </a:solidFill>
                <a:uFill>
                  <a:solidFill>
                    <a:srgbClr val="FFFF00"/>
                  </a:solidFill>
                </a:uFill>
                <a:latin typeface="Calibri"/>
                <a:cs typeface="Calibri"/>
              </a:rPr>
              <a:t>thods </a:t>
            </a:r>
            <a:r>
              <a:rPr sz="2000" b="1" dirty="0">
                <a:solidFill>
                  <a:srgbClr val="FFFF00"/>
                </a:solidFill>
                <a:latin typeface="Calibri"/>
                <a:cs typeface="Calibri"/>
              </a:rPr>
              <a:t> </a:t>
            </a:r>
            <a:r>
              <a:rPr sz="1800" spc="-5" dirty="0">
                <a:solidFill>
                  <a:srgbClr val="FFC000"/>
                </a:solidFill>
                <a:latin typeface="Calibri"/>
                <a:cs typeface="Calibri"/>
              </a:rPr>
              <a:t>len(),</a:t>
            </a:r>
            <a:r>
              <a:rPr sz="1800" spc="20" dirty="0">
                <a:solidFill>
                  <a:srgbClr val="FFC000"/>
                </a:solidFill>
                <a:latin typeface="Calibri"/>
                <a:cs typeface="Calibri"/>
              </a:rPr>
              <a:t> </a:t>
            </a:r>
            <a:r>
              <a:rPr sz="1800" spc="-5" dirty="0">
                <a:solidFill>
                  <a:srgbClr val="FFC000"/>
                </a:solidFill>
                <a:latin typeface="Calibri"/>
                <a:cs typeface="Calibri"/>
              </a:rPr>
              <a:t>dict(),</a:t>
            </a:r>
            <a:r>
              <a:rPr sz="1800" spc="30" dirty="0">
                <a:solidFill>
                  <a:srgbClr val="FFC000"/>
                </a:solidFill>
                <a:latin typeface="Calibri"/>
                <a:cs typeface="Calibri"/>
              </a:rPr>
              <a:t> </a:t>
            </a:r>
            <a:r>
              <a:rPr sz="1800" spc="-20" dirty="0">
                <a:solidFill>
                  <a:srgbClr val="FFC000"/>
                </a:solidFill>
                <a:latin typeface="Calibri"/>
                <a:cs typeface="Calibri"/>
              </a:rPr>
              <a:t>keys(),</a:t>
            </a:r>
            <a:endParaRPr sz="1800">
              <a:latin typeface="Calibri"/>
              <a:cs typeface="Calibri"/>
            </a:endParaRPr>
          </a:p>
          <a:p>
            <a:pPr marL="12700" algn="just">
              <a:lnSpc>
                <a:spcPct val="100000"/>
              </a:lnSpc>
            </a:pPr>
            <a:r>
              <a:rPr sz="1800" spc="-5" dirty="0">
                <a:solidFill>
                  <a:srgbClr val="FFC000"/>
                </a:solidFill>
                <a:latin typeface="Calibri"/>
                <a:cs typeface="Calibri"/>
              </a:rPr>
              <a:t>values(),</a:t>
            </a:r>
            <a:r>
              <a:rPr sz="1800" dirty="0">
                <a:solidFill>
                  <a:srgbClr val="FFC000"/>
                </a:solidFill>
                <a:latin typeface="Calibri"/>
                <a:cs typeface="Calibri"/>
              </a:rPr>
              <a:t> </a:t>
            </a:r>
            <a:r>
              <a:rPr sz="1800" spc="-10" dirty="0">
                <a:solidFill>
                  <a:srgbClr val="FFC000"/>
                </a:solidFill>
                <a:latin typeface="Calibri"/>
                <a:cs typeface="Calibri"/>
              </a:rPr>
              <a:t>items(),</a:t>
            </a:r>
            <a:r>
              <a:rPr sz="1800" dirty="0">
                <a:solidFill>
                  <a:srgbClr val="FFC000"/>
                </a:solidFill>
                <a:latin typeface="Calibri"/>
                <a:cs typeface="Calibri"/>
              </a:rPr>
              <a:t> </a:t>
            </a:r>
            <a:r>
              <a:rPr sz="1800" spc="-10" dirty="0">
                <a:solidFill>
                  <a:srgbClr val="FFC000"/>
                </a:solidFill>
                <a:latin typeface="Calibri"/>
                <a:cs typeface="Calibri"/>
              </a:rPr>
              <a:t>get(),</a:t>
            </a:r>
            <a:endParaRPr sz="1800">
              <a:latin typeface="Calibri"/>
              <a:cs typeface="Calibri"/>
            </a:endParaRPr>
          </a:p>
          <a:p>
            <a:pPr marL="12700" algn="just">
              <a:lnSpc>
                <a:spcPct val="100000"/>
              </a:lnSpc>
            </a:pPr>
            <a:r>
              <a:rPr sz="1800" spc="-10" dirty="0">
                <a:solidFill>
                  <a:srgbClr val="FFC000"/>
                </a:solidFill>
                <a:latin typeface="Calibri"/>
                <a:cs typeface="Calibri"/>
              </a:rPr>
              <a:t>update(),</a:t>
            </a:r>
            <a:r>
              <a:rPr sz="1800" spc="10" dirty="0">
                <a:solidFill>
                  <a:srgbClr val="FFC000"/>
                </a:solidFill>
                <a:latin typeface="Calibri"/>
                <a:cs typeface="Calibri"/>
              </a:rPr>
              <a:t> </a:t>
            </a:r>
            <a:r>
              <a:rPr sz="1800" spc="-5" dirty="0">
                <a:solidFill>
                  <a:srgbClr val="FFC000"/>
                </a:solidFill>
                <a:latin typeface="Calibri"/>
                <a:cs typeface="Calibri"/>
              </a:rPr>
              <a:t>del(),</a:t>
            </a:r>
            <a:r>
              <a:rPr sz="1800" spc="10" dirty="0">
                <a:solidFill>
                  <a:srgbClr val="FFC000"/>
                </a:solidFill>
                <a:latin typeface="Calibri"/>
                <a:cs typeface="Calibri"/>
              </a:rPr>
              <a:t> </a:t>
            </a:r>
            <a:r>
              <a:rPr sz="1800" spc="-5" dirty="0">
                <a:solidFill>
                  <a:srgbClr val="FFC000"/>
                </a:solidFill>
                <a:latin typeface="Calibri"/>
                <a:cs typeface="Calibri"/>
              </a:rPr>
              <a:t>del,</a:t>
            </a:r>
            <a:endParaRPr sz="1800">
              <a:latin typeface="Calibri"/>
              <a:cs typeface="Calibri"/>
            </a:endParaRPr>
          </a:p>
          <a:p>
            <a:pPr marL="12700" algn="just">
              <a:lnSpc>
                <a:spcPct val="100000"/>
              </a:lnSpc>
            </a:pPr>
            <a:r>
              <a:rPr sz="1800" spc="-5" dirty="0">
                <a:solidFill>
                  <a:srgbClr val="FFC000"/>
                </a:solidFill>
                <a:latin typeface="Calibri"/>
                <a:cs typeface="Calibri"/>
              </a:rPr>
              <a:t>clear(),</a:t>
            </a:r>
            <a:r>
              <a:rPr sz="1800" spc="-10" dirty="0">
                <a:solidFill>
                  <a:srgbClr val="FFC000"/>
                </a:solidFill>
                <a:latin typeface="Calibri"/>
                <a:cs typeface="Calibri"/>
              </a:rPr>
              <a:t> </a:t>
            </a:r>
            <a:r>
              <a:rPr sz="1800" spc="-15" dirty="0">
                <a:solidFill>
                  <a:srgbClr val="FFC000"/>
                </a:solidFill>
                <a:latin typeface="Calibri"/>
                <a:cs typeface="Calibri"/>
              </a:rPr>
              <a:t>fromkeys(),</a:t>
            </a:r>
            <a:endParaRPr sz="1800">
              <a:latin typeface="Calibri"/>
              <a:cs typeface="Calibri"/>
            </a:endParaRPr>
          </a:p>
          <a:p>
            <a:pPr marL="12700" marR="5080">
              <a:lnSpc>
                <a:spcPct val="99500"/>
              </a:lnSpc>
              <a:spcBef>
                <a:spcPts val="10"/>
              </a:spcBef>
            </a:pPr>
            <a:r>
              <a:rPr sz="1800" spc="-10" dirty="0">
                <a:solidFill>
                  <a:srgbClr val="FFC000"/>
                </a:solidFill>
                <a:latin typeface="Calibri"/>
                <a:cs typeface="Calibri"/>
              </a:rPr>
              <a:t>copy(),</a:t>
            </a:r>
            <a:r>
              <a:rPr sz="1800" spc="25" dirty="0">
                <a:solidFill>
                  <a:srgbClr val="FFC000"/>
                </a:solidFill>
                <a:latin typeface="Calibri"/>
                <a:cs typeface="Calibri"/>
              </a:rPr>
              <a:t> </a:t>
            </a:r>
            <a:r>
              <a:rPr sz="1800" spc="-5" dirty="0">
                <a:solidFill>
                  <a:srgbClr val="FFC000"/>
                </a:solidFill>
                <a:latin typeface="Calibri"/>
                <a:cs typeface="Calibri"/>
              </a:rPr>
              <a:t>pop(), </a:t>
            </a:r>
            <a:r>
              <a:rPr sz="1800" dirty="0">
                <a:solidFill>
                  <a:srgbClr val="FFC000"/>
                </a:solidFill>
                <a:latin typeface="Calibri"/>
                <a:cs typeface="Calibri"/>
              </a:rPr>
              <a:t> </a:t>
            </a:r>
            <a:r>
              <a:rPr sz="1800" spc="-10" dirty="0">
                <a:solidFill>
                  <a:srgbClr val="FFC000"/>
                </a:solidFill>
                <a:latin typeface="Calibri"/>
                <a:cs typeface="Calibri"/>
              </a:rPr>
              <a:t>popitem(),</a:t>
            </a:r>
            <a:r>
              <a:rPr sz="1800" spc="-5" dirty="0">
                <a:solidFill>
                  <a:srgbClr val="FFC000"/>
                </a:solidFill>
                <a:latin typeface="Calibri"/>
                <a:cs typeface="Calibri"/>
              </a:rPr>
              <a:t> </a:t>
            </a:r>
            <a:r>
              <a:rPr sz="1800" spc="-10" dirty="0">
                <a:solidFill>
                  <a:srgbClr val="FFC000"/>
                </a:solidFill>
                <a:latin typeface="Calibri"/>
                <a:cs typeface="Calibri"/>
              </a:rPr>
              <a:t>setdefault(), </a:t>
            </a:r>
            <a:r>
              <a:rPr sz="1800" spc="-390" dirty="0">
                <a:solidFill>
                  <a:srgbClr val="FFC000"/>
                </a:solidFill>
                <a:latin typeface="Calibri"/>
                <a:cs typeface="Calibri"/>
              </a:rPr>
              <a:t> </a:t>
            </a:r>
            <a:r>
              <a:rPr sz="3200" b="1" spc="-10" dirty="0">
                <a:solidFill>
                  <a:srgbClr val="FFFF00"/>
                </a:solidFill>
                <a:latin typeface="Calibri"/>
                <a:cs typeface="Calibri"/>
              </a:rPr>
              <a:t>max()</a:t>
            </a:r>
            <a:r>
              <a:rPr sz="1800" spc="-10" dirty="0">
                <a:solidFill>
                  <a:srgbClr val="FFC000"/>
                </a:solidFill>
                <a:latin typeface="Calibri"/>
                <a:cs typeface="Calibri"/>
              </a:rPr>
              <a:t>, </a:t>
            </a:r>
            <a:r>
              <a:rPr sz="1800" spc="-5" dirty="0">
                <a:solidFill>
                  <a:srgbClr val="FFC000"/>
                </a:solidFill>
                <a:latin typeface="Calibri"/>
                <a:cs typeface="Calibri"/>
              </a:rPr>
              <a:t>min(), </a:t>
            </a:r>
            <a:r>
              <a:rPr sz="1800" dirty="0">
                <a:solidFill>
                  <a:srgbClr val="FFC000"/>
                </a:solidFill>
                <a:latin typeface="Calibri"/>
                <a:cs typeface="Calibri"/>
              </a:rPr>
              <a:t> </a:t>
            </a:r>
            <a:r>
              <a:rPr sz="1800" spc="-10" dirty="0">
                <a:solidFill>
                  <a:srgbClr val="FFC000"/>
                </a:solidFill>
                <a:latin typeface="Calibri"/>
                <a:cs typeface="Calibri"/>
              </a:rPr>
              <a:t>sorted()</a:t>
            </a:r>
            <a:r>
              <a:rPr sz="1800" spc="10" dirty="0">
                <a:solidFill>
                  <a:srgbClr val="FFC000"/>
                </a:solidFill>
                <a:latin typeface="Calibri"/>
                <a:cs typeface="Calibri"/>
              </a:rPr>
              <a:t> </a:t>
            </a:r>
            <a:r>
              <a:rPr sz="1800" dirty="0">
                <a:solidFill>
                  <a:srgbClr val="FFC000"/>
                </a:solidFill>
                <a:latin typeface="Calibri"/>
                <a:cs typeface="Calibri"/>
              </a:rPr>
              <a:t>;</a:t>
            </a:r>
            <a:endParaRPr sz="1800">
              <a:latin typeface="Calibri"/>
              <a:cs typeface="Calibri"/>
            </a:endParaRPr>
          </a:p>
          <a:p>
            <a:pPr marL="12700">
              <a:lnSpc>
                <a:spcPts val="2390"/>
              </a:lnSpc>
            </a:pPr>
            <a:r>
              <a:rPr sz="2000" b="1" u="heavy" spc="-10" dirty="0">
                <a:solidFill>
                  <a:srgbClr val="FFC000"/>
                </a:solidFill>
                <a:uFill>
                  <a:solidFill>
                    <a:srgbClr val="FFC000"/>
                  </a:solidFill>
                </a:uFill>
                <a:latin typeface="Calibri"/>
                <a:cs typeface="Calibri"/>
              </a:rPr>
              <a:t>Suggested</a:t>
            </a:r>
            <a:r>
              <a:rPr sz="2000" b="1" u="heavy" spc="-35" dirty="0">
                <a:solidFill>
                  <a:srgbClr val="FFC000"/>
                </a:solidFill>
                <a:uFill>
                  <a:solidFill>
                    <a:srgbClr val="FFC000"/>
                  </a:solidFill>
                </a:uFill>
                <a:latin typeface="Calibri"/>
                <a:cs typeface="Calibri"/>
              </a:rPr>
              <a:t> </a:t>
            </a:r>
            <a:r>
              <a:rPr sz="2000" b="1" u="heavy" spc="-10" dirty="0">
                <a:solidFill>
                  <a:srgbClr val="FFC000"/>
                </a:solidFill>
                <a:uFill>
                  <a:solidFill>
                    <a:srgbClr val="FFC000"/>
                  </a:solidFill>
                </a:uFill>
                <a:latin typeface="Calibri"/>
                <a:cs typeface="Calibri"/>
              </a:rPr>
              <a:t>programs</a:t>
            </a:r>
            <a:endParaRPr sz="2000">
              <a:latin typeface="Calibri"/>
              <a:cs typeface="Calibri"/>
            </a:endParaRPr>
          </a:p>
        </p:txBody>
      </p:sp>
      <p:grpSp>
        <p:nvGrpSpPr>
          <p:cNvPr id="8" name="object 8"/>
          <p:cNvGrpSpPr/>
          <p:nvPr/>
        </p:nvGrpSpPr>
        <p:grpSpPr>
          <a:xfrm>
            <a:off x="2638361" y="2085975"/>
            <a:ext cx="6398260" cy="1991360"/>
            <a:chOff x="2638361" y="2085975"/>
            <a:chExt cx="6398260" cy="1991360"/>
          </a:xfrm>
        </p:grpSpPr>
        <p:pic>
          <p:nvPicPr>
            <p:cNvPr id="9" name="object 9"/>
            <p:cNvPicPr/>
            <p:nvPr/>
          </p:nvPicPr>
          <p:blipFill>
            <a:blip r:embed="rId2" cstate="print"/>
            <a:stretch>
              <a:fillRect/>
            </a:stretch>
          </p:blipFill>
          <p:spPr>
            <a:xfrm>
              <a:off x="3164067" y="2207651"/>
              <a:ext cx="5624100" cy="1355065"/>
            </a:xfrm>
            <a:prstGeom prst="rect">
              <a:avLst/>
            </a:prstGeom>
          </p:spPr>
        </p:pic>
        <p:sp>
          <p:nvSpPr>
            <p:cNvPr id="10" name="object 10"/>
            <p:cNvSpPr/>
            <p:nvPr/>
          </p:nvSpPr>
          <p:spPr>
            <a:xfrm>
              <a:off x="3100450" y="2114550"/>
              <a:ext cx="5786755" cy="1557655"/>
            </a:xfrm>
            <a:custGeom>
              <a:avLst/>
              <a:gdLst/>
              <a:ahLst/>
              <a:cxnLst/>
              <a:rect l="l" t="t" r="r" b="b"/>
              <a:pathLst>
                <a:path w="5786755" h="1557654">
                  <a:moveTo>
                    <a:pt x="0" y="1557401"/>
                  </a:moveTo>
                  <a:lnTo>
                    <a:pt x="5786374" y="1557401"/>
                  </a:lnTo>
                  <a:lnTo>
                    <a:pt x="5786374" y="0"/>
                  </a:lnTo>
                  <a:lnTo>
                    <a:pt x="0" y="0"/>
                  </a:lnTo>
                  <a:lnTo>
                    <a:pt x="0" y="1557401"/>
                  </a:lnTo>
                  <a:close/>
                </a:path>
              </a:pathLst>
            </a:custGeom>
            <a:ln w="57150">
              <a:solidFill>
                <a:srgbClr val="C00000"/>
              </a:solidFill>
            </a:ln>
          </p:spPr>
          <p:txBody>
            <a:bodyPr wrap="square" lIns="0" tIns="0" rIns="0" bIns="0" rtlCol="0"/>
            <a:lstStyle/>
            <a:p>
              <a:endParaRPr/>
            </a:p>
          </p:txBody>
        </p:sp>
        <p:sp>
          <p:nvSpPr>
            <p:cNvPr id="11" name="object 11"/>
            <p:cNvSpPr/>
            <p:nvPr/>
          </p:nvSpPr>
          <p:spPr>
            <a:xfrm>
              <a:off x="2643123" y="3702672"/>
              <a:ext cx="6388735" cy="369570"/>
            </a:xfrm>
            <a:custGeom>
              <a:avLst/>
              <a:gdLst/>
              <a:ahLst/>
              <a:cxnLst/>
              <a:rect l="l" t="t" r="r" b="b"/>
              <a:pathLst>
                <a:path w="6388734" h="369570">
                  <a:moveTo>
                    <a:pt x="0" y="369328"/>
                  </a:moveTo>
                  <a:lnTo>
                    <a:pt x="6388481" y="369328"/>
                  </a:lnTo>
                  <a:lnTo>
                    <a:pt x="6388481" y="0"/>
                  </a:lnTo>
                  <a:lnTo>
                    <a:pt x="0" y="0"/>
                  </a:lnTo>
                  <a:lnTo>
                    <a:pt x="0" y="369328"/>
                  </a:lnTo>
                  <a:close/>
                </a:path>
              </a:pathLst>
            </a:custGeom>
            <a:ln w="9525">
              <a:solidFill>
                <a:srgbClr val="FF0000"/>
              </a:solidFill>
            </a:ln>
          </p:spPr>
          <p:txBody>
            <a:bodyPr wrap="square" lIns="0" tIns="0" rIns="0" bIns="0" rtlCol="0"/>
            <a:lstStyle/>
            <a:p>
              <a:endParaRPr/>
            </a:p>
          </p:txBody>
        </p:sp>
      </p:grpSp>
      <p:grpSp>
        <p:nvGrpSpPr>
          <p:cNvPr id="12" name="object 12"/>
          <p:cNvGrpSpPr/>
          <p:nvPr/>
        </p:nvGrpSpPr>
        <p:grpSpPr>
          <a:xfrm>
            <a:off x="2852737" y="4371924"/>
            <a:ext cx="6019165" cy="2414270"/>
            <a:chOff x="2852737" y="4371924"/>
            <a:chExt cx="6019165" cy="2414270"/>
          </a:xfrm>
        </p:grpSpPr>
        <p:pic>
          <p:nvPicPr>
            <p:cNvPr id="13" name="object 13"/>
            <p:cNvPicPr/>
            <p:nvPr/>
          </p:nvPicPr>
          <p:blipFill>
            <a:blip r:embed="rId3" cstate="print"/>
            <a:stretch>
              <a:fillRect/>
            </a:stretch>
          </p:blipFill>
          <p:spPr>
            <a:xfrm>
              <a:off x="3088124" y="4471492"/>
              <a:ext cx="5674061" cy="1258400"/>
            </a:xfrm>
            <a:prstGeom prst="rect">
              <a:avLst/>
            </a:prstGeom>
          </p:spPr>
        </p:pic>
        <p:sp>
          <p:nvSpPr>
            <p:cNvPr id="14" name="object 14"/>
            <p:cNvSpPr/>
            <p:nvPr/>
          </p:nvSpPr>
          <p:spPr>
            <a:xfrm>
              <a:off x="3043173" y="4400499"/>
              <a:ext cx="5772150" cy="1414780"/>
            </a:xfrm>
            <a:custGeom>
              <a:avLst/>
              <a:gdLst/>
              <a:ahLst/>
              <a:cxnLst/>
              <a:rect l="l" t="t" r="r" b="b"/>
              <a:pathLst>
                <a:path w="5772150" h="1414779">
                  <a:moveTo>
                    <a:pt x="0" y="1414526"/>
                  </a:moveTo>
                  <a:lnTo>
                    <a:pt x="5772150" y="1414526"/>
                  </a:lnTo>
                  <a:lnTo>
                    <a:pt x="5772150" y="0"/>
                  </a:lnTo>
                  <a:lnTo>
                    <a:pt x="0" y="0"/>
                  </a:lnTo>
                  <a:lnTo>
                    <a:pt x="0" y="1414526"/>
                  </a:lnTo>
                  <a:close/>
                </a:path>
              </a:pathLst>
            </a:custGeom>
            <a:ln w="57150">
              <a:solidFill>
                <a:srgbClr val="C00000"/>
              </a:solidFill>
            </a:ln>
          </p:spPr>
          <p:txBody>
            <a:bodyPr wrap="square" lIns="0" tIns="0" rIns="0" bIns="0" rtlCol="0"/>
            <a:lstStyle/>
            <a:p>
              <a:endParaRPr/>
            </a:p>
          </p:txBody>
        </p:sp>
        <p:sp>
          <p:nvSpPr>
            <p:cNvPr id="15" name="object 15"/>
            <p:cNvSpPr/>
            <p:nvPr/>
          </p:nvSpPr>
          <p:spPr>
            <a:xfrm>
              <a:off x="2857500" y="5857894"/>
              <a:ext cx="6009640" cy="923925"/>
            </a:xfrm>
            <a:custGeom>
              <a:avLst/>
              <a:gdLst/>
              <a:ahLst/>
              <a:cxnLst/>
              <a:rect l="l" t="t" r="r" b="b"/>
              <a:pathLst>
                <a:path w="6009640" h="923925">
                  <a:moveTo>
                    <a:pt x="0" y="923328"/>
                  </a:moveTo>
                  <a:lnTo>
                    <a:pt x="6009259" y="923328"/>
                  </a:lnTo>
                  <a:lnTo>
                    <a:pt x="6009259" y="0"/>
                  </a:lnTo>
                  <a:lnTo>
                    <a:pt x="0" y="0"/>
                  </a:lnTo>
                  <a:lnTo>
                    <a:pt x="0" y="923328"/>
                  </a:lnTo>
                  <a:close/>
                </a:path>
              </a:pathLst>
            </a:custGeom>
            <a:ln w="9525">
              <a:solidFill>
                <a:srgbClr val="FF0000"/>
              </a:solidFill>
            </a:ln>
          </p:spPr>
          <p:txBody>
            <a:bodyPr wrap="square" lIns="0" tIns="0" rIns="0" bIns="0" rtlCol="0"/>
            <a:lstStyle/>
            <a:p>
              <a:endParaRPr/>
            </a:p>
          </p:txBody>
        </p:sp>
      </p:grpSp>
      <p:sp>
        <p:nvSpPr>
          <p:cNvPr id="16" name="object 16"/>
          <p:cNvSpPr txBox="1"/>
          <p:nvPr/>
        </p:nvSpPr>
        <p:spPr>
          <a:xfrm>
            <a:off x="2647886" y="3707434"/>
            <a:ext cx="6379210" cy="360045"/>
          </a:xfrm>
          <a:prstGeom prst="rect">
            <a:avLst/>
          </a:prstGeom>
          <a:solidFill>
            <a:srgbClr val="FFFF00"/>
          </a:solidFill>
        </p:spPr>
        <p:txBody>
          <a:bodyPr vert="horz" wrap="square" lIns="0" tIns="26669" rIns="0" bIns="0" rtlCol="0">
            <a:spAutoFit/>
          </a:bodyPr>
          <a:lstStyle/>
          <a:p>
            <a:pPr marL="86995">
              <a:lnSpc>
                <a:spcPct val="100000"/>
              </a:lnSpc>
              <a:spcBef>
                <a:spcPts val="209"/>
              </a:spcBef>
            </a:pPr>
            <a:r>
              <a:rPr sz="1800" b="1" spc="-5" dirty="0">
                <a:solidFill>
                  <a:srgbClr val="FF0000"/>
                </a:solidFill>
                <a:latin typeface="Calibri"/>
                <a:cs typeface="Calibri"/>
              </a:rPr>
              <a:t>Here,</a:t>
            </a:r>
            <a:r>
              <a:rPr sz="1800" b="1" spc="-25" dirty="0">
                <a:solidFill>
                  <a:srgbClr val="FF0000"/>
                </a:solidFill>
                <a:latin typeface="Calibri"/>
                <a:cs typeface="Calibri"/>
              </a:rPr>
              <a:t> </a:t>
            </a:r>
            <a:r>
              <a:rPr sz="1800" b="1" spc="-5" dirty="0">
                <a:solidFill>
                  <a:srgbClr val="FF0000"/>
                </a:solidFill>
                <a:latin typeface="Calibri"/>
                <a:cs typeface="Calibri"/>
              </a:rPr>
              <a:t>Month</a:t>
            </a:r>
            <a:r>
              <a:rPr sz="1800" b="1" spc="-20" dirty="0">
                <a:solidFill>
                  <a:srgbClr val="FF0000"/>
                </a:solidFill>
                <a:latin typeface="Calibri"/>
                <a:cs typeface="Calibri"/>
              </a:rPr>
              <a:t> </a:t>
            </a:r>
            <a:r>
              <a:rPr sz="1800" b="1" dirty="0">
                <a:solidFill>
                  <a:srgbClr val="FF0000"/>
                </a:solidFill>
                <a:latin typeface="Calibri"/>
                <a:cs typeface="Calibri"/>
              </a:rPr>
              <a:t>is</a:t>
            </a:r>
            <a:r>
              <a:rPr sz="1800" b="1" spc="-10" dirty="0">
                <a:solidFill>
                  <a:srgbClr val="FF0000"/>
                </a:solidFill>
                <a:latin typeface="Calibri"/>
                <a:cs typeface="Calibri"/>
              </a:rPr>
              <a:t> </a:t>
            </a:r>
            <a:r>
              <a:rPr sz="1800" b="1" dirty="0">
                <a:solidFill>
                  <a:srgbClr val="FF0000"/>
                </a:solidFill>
                <a:latin typeface="Calibri"/>
                <a:cs typeface="Calibri"/>
              </a:rPr>
              <a:t>the</a:t>
            </a:r>
            <a:r>
              <a:rPr sz="1800" b="1" spc="-10" dirty="0">
                <a:solidFill>
                  <a:srgbClr val="FF0000"/>
                </a:solidFill>
                <a:latin typeface="Calibri"/>
                <a:cs typeface="Calibri"/>
              </a:rPr>
              <a:t> </a:t>
            </a:r>
            <a:r>
              <a:rPr sz="1800" b="1" dirty="0">
                <a:solidFill>
                  <a:srgbClr val="FF0000"/>
                </a:solidFill>
                <a:latin typeface="Calibri"/>
                <a:cs typeface="Calibri"/>
              </a:rPr>
              <a:t>name</a:t>
            </a:r>
            <a:r>
              <a:rPr sz="1800" b="1" spc="-20" dirty="0">
                <a:solidFill>
                  <a:srgbClr val="FF0000"/>
                </a:solidFill>
                <a:latin typeface="Calibri"/>
                <a:cs typeface="Calibri"/>
              </a:rPr>
              <a:t> </a:t>
            </a:r>
            <a:r>
              <a:rPr sz="1800" b="1" dirty="0">
                <a:solidFill>
                  <a:srgbClr val="FF0000"/>
                </a:solidFill>
                <a:latin typeface="Calibri"/>
                <a:cs typeface="Calibri"/>
              </a:rPr>
              <a:t>of</a:t>
            </a:r>
            <a:r>
              <a:rPr sz="1800" b="1" spc="5" dirty="0">
                <a:solidFill>
                  <a:srgbClr val="FF0000"/>
                </a:solidFill>
                <a:latin typeface="Calibri"/>
                <a:cs typeface="Calibri"/>
              </a:rPr>
              <a:t> </a:t>
            </a:r>
            <a:r>
              <a:rPr sz="1800" b="1" dirty="0">
                <a:solidFill>
                  <a:srgbClr val="FF0000"/>
                </a:solidFill>
                <a:latin typeface="Calibri"/>
                <a:cs typeface="Calibri"/>
              </a:rPr>
              <a:t>the</a:t>
            </a:r>
            <a:r>
              <a:rPr sz="1800" b="1" spc="-5" dirty="0">
                <a:solidFill>
                  <a:srgbClr val="FF0000"/>
                </a:solidFill>
                <a:latin typeface="Calibri"/>
                <a:cs typeface="Calibri"/>
              </a:rPr>
              <a:t> </a:t>
            </a:r>
            <a:r>
              <a:rPr sz="1800" b="1" spc="-10" dirty="0">
                <a:solidFill>
                  <a:srgbClr val="FF0000"/>
                </a:solidFill>
                <a:latin typeface="Calibri"/>
                <a:cs typeface="Calibri"/>
              </a:rPr>
              <a:t>dictionary.</a:t>
            </a:r>
            <a:r>
              <a:rPr sz="1800" b="1" spc="-45" dirty="0">
                <a:solidFill>
                  <a:srgbClr val="FF0000"/>
                </a:solidFill>
                <a:latin typeface="Calibri"/>
                <a:cs typeface="Calibri"/>
              </a:rPr>
              <a:t> </a:t>
            </a:r>
            <a:r>
              <a:rPr sz="1800" b="1" spc="-5" dirty="0">
                <a:solidFill>
                  <a:srgbClr val="FF0000"/>
                </a:solidFill>
                <a:latin typeface="Calibri"/>
                <a:cs typeface="Calibri"/>
              </a:rPr>
              <a:t>The</a:t>
            </a:r>
            <a:r>
              <a:rPr sz="1800" b="1" spc="-10" dirty="0">
                <a:solidFill>
                  <a:srgbClr val="FF0000"/>
                </a:solidFill>
                <a:latin typeface="Calibri"/>
                <a:cs typeface="Calibri"/>
              </a:rPr>
              <a:t> </a:t>
            </a:r>
            <a:r>
              <a:rPr sz="1800" b="1" spc="-20" dirty="0">
                <a:solidFill>
                  <a:srgbClr val="FF0000"/>
                </a:solidFill>
                <a:latin typeface="Calibri"/>
                <a:cs typeface="Calibri"/>
              </a:rPr>
              <a:t>keys</a:t>
            </a:r>
            <a:r>
              <a:rPr sz="1800" b="1" spc="-25" dirty="0">
                <a:solidFill>
                  <a:srgbClr val="FF0000"/>
                </a:solidFill>
                <a:latin typeface="Calibri"/>
                <a:cs typeface="Calibri"/>
              </a:rPr>
              <a:t> </a:t>
            </a:r>
            <a:r>
              <a:rPr sz="1800" b="1" spc="-10" dirty="0">
                <a:solidFill>
                  <a:srgbClr val="FF0000"/>
                </a:solidFill>
                <a:latin typeface="Calibri"/>
                <a:cs typeface="Calibri"/>
              </a:rPr>
              <a:t>are </a:t>
            </a:r>
            <a:r>
              <a:rPr sz="1800" b="1" spc="-5" dirty="0">
                <a:solidFill>
                  <a:srgbClr val="FF0000"/>
                </a:solidFill>
                <a:latin typeface="Calibri"/>
                <a:cs typeface="Calibri"/>
              </a:rPr>
              <a:t>numeric.</a:t>
            </a:r>
            <a:endParaRPr sz="1800">
              <a:latin typeface="Calibri"/>
              <a:cs typeface="Calibri"/>
            </a:endParaRPr>
          </a:p>
        </p:txBody>
      </p:sp>
      <p:sp>
        <p:nvSpPr>
          <p:cNvPr id="17" name="object 17"/>
          <p:cNvSpPr txBox="1"/>
          <p:nvPr/>
        </p:nvSpPr>
        <p:spPr>
          <a:xfrm>
            <a:off x="2862262" y="5853128"/>
            <a:ext cx="5962650" cy="923925"/>
          </a:xfrm>
          <a:prstGeom prst="rect">
            <a:avLst/>
          </a:prstGeom>
          <a:solidFill>
            <a:srgbClr val="FFFF00"/>
          </a:solidFill>
        </p:spPr>
        <p:txBody>
          <a:bodyPr vert="horz" wrap="square" lIns="0" tIns="36195" rIns="0" bIns="0" rtlCol="0">
            <a:spAutoFit/>
          </a:bodyPr>
          <a:lstStyle/>
          <a:p>
            <a:pPr marL="86995">
              <a:lnSpc>
                <a:spcPct val="100000"/>
              </a:lnSpc>
              <a:spcBef>
                <a:spcPts val="285"/>
              </a:spcBef>
            </a:pPr>
            <a:r>
              <a:rPr sz="1800" b="1" spc="-5" dirty="0">
                <a:solidFill>
                  <a:srgbClr val="FF0000"/>
                </a:solidFill>
                <a:latin typeface="Calibri"/>
                <a:cs typeface="Calibri"/>
              </a:rPr>
              <a:t>Here,</a:t>
            </a:r>
            <a:r>
              <a:rPr sz="1800" b="1" spc="-25" dirty="0">
                <a:solidFill>
                  <a:srgbClr val="FF0000"/>
                </a:solidFill>
                <a:latin typeface="Calibri"/>
                <a:cs typeface="Calibri"/>
              </a:rPr>
              <a:t> </a:t>
            </a:r>
            <a:r>
              <a:rPr sz="1800" b="1" dirty="0">
                <a:solidFill>
                  <a:srgbClr val="FF0000"/>
                </a:solidFill>
                <a:latin typeface="Calibri"/>
                <a:cs typeface="Calibri"/>
              </a:rPr>
              <a:t>D</a:t>
            </a:r>
            <a:r>
              <a:rPr sz="1800" b="1" spc="-5" dirty="0">
                <a:solidFill>
                  <a:srgbClr val="FF0000"/>
                </a:solidFill>
                <a:latin typeface="Calibri"/>
                <a:cs typeface="Calibri"/>
              </a:rPr>
              <a:t> </a:t>
            </a:r>
            <a:r>
              <a:rPr sz="1800" b="1" dirty="0">
                <a:solidFill>
                  <a:srgbClr val="FF0000"/>
                </a:solidFill>
                <a:latin typeface="Calibri"/>
                <a:cs typeface="Calibri"/>
              </a:rPr>
              <a:t>is</a:t>
            </a:r>
            <a:r>
              <a:rPr sz="1800" b="1" spc="-5" dirty="0">
                <a:solidFill>
                  <a:srgbClr val="FF0000"/>
                </a:solidFill>
                <a:latin typeface="Calibri"/>
                <a:cs typeface="Calibri"/>
              </a:rPr>
              <a:t> </a:t>
            </a:r>
            <a:r>
              <a:rPr sz="1800" b="1" dirty="0">
                <a:solidFill>
                  <a:srgbClr val="FF0000"/>
                </a:solidFill>
                <a:latin typeface="Calibri"/>
                <a:cs typeface="Calibri"/>
              </a:rPr>
              <a:t>the</a:t>
            </a:r>
            <a:r>
              <a:rPr sz="1800" b="1" spc="-15" dirty="0">
                <a:solidFill>
                  <a:srgbClr val="FF0000"/>
                </a:solidFill>
                <a:latin typeface="Calibri"/>
                <a:cs typeface="Calibri"/>
              </a:rPr>
              <a:t> </a:t>
            </a:r>
            <a:r>
              <a:rPr sz="1800" b="1" spc="-10" dirty="0">
                <a:solidFill>
                  <a:srgbClr val="FF0000"/>
                </a:solidFill>
                <a:latin typeface="Calibri"/>
                <a:cs typeface="Calibri"/>
              </a:rPr>
              <a:t>dictionary.</a:t>
            </a:r>
            <a:r>
              <a:rPr sz="1800" b="1" spc="-20" dirty="0">
                <a:solidFill>
                  <a:srgbClr val="FF0000"/>
                </a:solidFill>
                <a:latin typeface="Calibri"/>
                <a:cs typeface="Calibri"/>
              </a:rPr>
              <a:t> </a:t>
            </a:r>
            <a:r>
              <a:rPr sz="1800" b="1" spc="-5" dirty="0">
                <a:solidFill>
                  <a:srgbClr val="FF0000"/>
                </a:solidFill>
                <a:latin typeface="Calibri"/>
                <a:cs typeface="Calibri"/>
              </a:rPr>
              <a:t>The</a:t>
            </a:r>
            <a:r>
              <a:rPr sz="1800" b="1" spc="-40" dirty="0">
                <a:solidFill>
                  <a:srgbClr val="FF0000"/>
                </a:solidFill>
                <a:latin typeface="Calibri"/>
                <a:cs typeface="Calibri"/>
              </a:rPr>
              <a:t> </a:t>
            </a:r>
            <a:r>
              <a:rPr sz="1800" b="1" spc="-20" dirty="0">
                <a:solidFill>
                  <a:srgbClr val="FF0000"/>
                </a:solidFill>
                <a:latin typeface="Calibri"/>
                <a:cs typeface="Calibri"/>
              </a:rPr>
              <a:t>keys</a:t>
            </a:r>
            <a:r>
              <a:rPr sz="1800" b="1" spc="-30" dirty="0">
                <a:solidFill>
                  <a:srgbClr val="FF0000"/>
                </a:solidFill>
                <a:latin typeface="Calibri"/>
                <a:cs typeface="Calibri"/>
              </a:rPr>
              <a:t> </a:t>
            </a:r>
            <a:r>
              <a:rPr sz="1800" b="1" spc="-10" dirty="0">
                <a:solidFill>
                  <a:srgbClr val="FF0000"/>
                </a:solidFill>
                <a:latin typeface="Calibri"/>
                <a:cs typeface="Calibri"/>
              </a:rPr>
              <a:t>are</a:t>
            </a:r>
            <a:r>
              <a:rPr sz="1800" b="1" spc="-5" dirty="0">
                <a:solidFill>
                  <a:srgbClr val="FF0000"/>
                </a:solidFill>
                <a:latin typeface="Calibri"/>
                <a:cs typeface="Calibri"/>
              </a:rPr>
              <a:t> </a:t>
            </a:r>
            <a:r>
              <a:rPr sz="1800" b="1" spc="-10" dirty="0">
                <a:solidFill>
                  <a:srgbClr val="FF0000"/>
                </a:solidFill>
                <a:latin typeface="Calibri"/>
                <a:cs typeface="Calibri"/>
              </a:rPr>
              <a:t>characters</a:t>
            </a:r>
            <a:r>
              <a:rPr sz="1800" b="1" spc="-35" dirty="0">
                <a:solidFill>
                  <a:srgbClr val="FF0000"/>
                </a:solidFill>
                <a:latin typeface="Calibri"/>
                <a:cs typeface="Calibri"/>
              </a:rPr>
              <a:t> </a:t>
            </a:r>
            <a:r>
              <a:rPr sz="1800" b="1" spc="-5" dirty="0">
                <a:solidFill>
                  <a:srgbClr val="FF0000"/>
                </a:solidFill>
                <a:latin typeface="Calibri"/>
                <a:cs typeface="Calibri"/>
              </a:rPr>
              <a:t>(alphabets).</a:t>
            </a:r>
            <a:endParaRPr sz="1800">
              <a:latin typeface="Calibri"/>
              <a:cs typeface="Calibri"/>
            </a:endParaRPr>
          </a:p>
          <a:p>
            <a:pPr marL="86995">
              <a:lnSpc>
                <a:spcPct val="100000"/>
              </a:lnSpc>
              <a:spcBef>
                <a:spcPts val="5"/>
              </a:spcBef>
            </a:pPr>
            <a:r>
              <a:rPr sz="1800" b="1" spc="-10" dirty="0">
                <a:solidFill>
                  <a:srgbClr val="FF0000"/>
                </a:solidFill>
                <a:latin typeface="Calibri"/>
                <a:cs typeface="Calibri"/>
              </a:rPr>
              <a:t>So,</a:t>
            </a:r>
            <a:r>
              <a:rPr sz="1800" b="1" spc="-15" dirty="0">
                <a:solidFill>
                  <a:srgbClr val="FF0000"/>
                </a:solidFill>
                <a:latin typeface="Calibri"/>
                <a:cs typeface="Calibri"/>
              </a:rPr>
              <a:t> </a:t>
            </a:r>
            <a:r>
              <a:rPr sz="1800" b="1" dirty="0">
                <a:solidFill>
                  <a:srgbClr val="FF0000"/>
                </a:solidFill>
                <a:latin typeface="Calibri"/>
                <a:cs typeface="Calibri"/>
              </a:rPr>
              <a:t>they</a:t>
            </a:r>
            <a:r>
              <a:rPr sz="1800" b="1" spc="-35" dirty="0">
                <a:solidFill>
                  <a:srgbClr val="FF0000"/>
                </a:solidFill>
                <a:latin typeface="Calibri"/>
                <a:cs typeface="Calibri"/>
              </a:rPr>
              <a:t> </a:t>
            </a:r>
            <a:r>
              <a:rPr sz="1800" b="1" spc="-10" dirty="0">
                <a:solidFill>
                  <a:srgbClr val="FF0000"/>
                </a:solidFill>
                <a:latin typeface="Calibri"/>
                <a:cs typeface="Calibri"/>
              </a:rPr>
              <a:t>are</a:t>
            </a:r>
            <a:r>
              <a:rPr sz="1800" b="1" spc="-5" dirty="0">
                <a:solidFill>
                  <a:srgbClr val="FF0000"/>
                </a:solidFill>
                <a:latin typeface="Calibri"/>
                <a:cs typeface="Calibri"/>
              </a:rPr>
              <a:t> </a:t>
            </a:r>
            <a:r>
              <a:rPr sz="1800" b="1" spc="-10" dirty="0">
                <a:solidFill>
                  <a:srgbClr val="FF0000"/>
                </a:solidFill>
                <a:latin typeface="Calibri"/>
                <a:cs typeface="Calibri"/>
              </a:rPr>
              <a:t>checked</a:t>
            </a:r>
            <a:r>
              <a:rPr sz="1800" b="1" spc="-45" dirty="0">
                <a:solidFill>
                  <a:srgbClr val="FF0000"/>
                </a:solidFill>
                <a:latin typeface="Calibri"/>
                <a:cs typeface="Calibri"/>
              </a:rPr>
              <a:t> </a:t>
            </a:r>
            <a:r>
              <a:rPr sz="1800" b="1" dirty="0">
                <a:solidFill>
                  <a:srgbClr val="FF0000"/>
                </a:solidFill>
                <a:latin typeface="Calibri"/>
                <a:cs typeface="Calibri"/>
              </a:rPr>
              <a:t>as</a:t>
            </a:r>
            <a:r>
              <a:rPr sz="1800" b="1" spc="-5" dirty="0">
                <a:solidFill>
                  <a:srgbClr val="FF0000"/>
                </a:solidFill>
                <a:latin typeface="Calibri"/>
                <a:cs typeface="Calibri"/>
              </a:rPr>
              <a:t> </a:t>
            </a:r>
            <a:r>
              <a:rPr sz="1800" b="1" dirty="0">
                <a:solidFill>
                  <a:srgbClr val="FF0000"/>
                </a:solidFill>
                <a:latin typeface="Calibri"/>
                <a:cs typeface="Calibri"/>
              </a:rPr>
              <a:t>per</a:t>
            </a:r>
            <a:r>
              <a:rPr sz="1800" b="1" spc="-25" dirty="0">
                <a:solidFill>
                  <a:srgbClr val="FF0000"/>
                </a:solidFill>
                <a:latin typeface="Calibri"/>
                <a:cs typeface="Calibri"/>
              </a:rPr>
              <a:t> </a:t>
            </a:r>
            <a:r>
              <a:rPr sz="1800" b="1" dirty="0">
                <a:solidFill>
                  <a:srgbClr val="FF0000"/>
                </a:solidFill>
                <a:latin typeface="Calibri"/>
                <a:cs typeface="Calibri"/>
              </a:rPr>
              <a:t>the</a:t>
            </a:r>
            <a:r>
              <a:rPr sz="1800" b="1" spc="-20" dirty="0">
                <a:solidFill>
                  <a:srgbClr val="FF0000"/>
                </a:solidFill>
                <a:latin typeface="Calibri"/>
                <a:cs typeface="Calibri"/>
              </a:rPr>
              <a:t> </a:t>
            </a:r>
            <a:r>
              <a:rPr sz="1800" b="1" spc="-5" dirty="0">
                <a:solidFill>
                  <a:srgbClr val="FF0000"/>
                </a:solidFill>
                <a:latin typeface="Calibri"/>
                <a:cs typeface="Calibri"/>
              </a:rPr>
              <a:t>ASCII</a:t>
            </a:r>
            <a:r>
              <a:rPr sz="1800" b="1" dirty="0">
                <a:solidFill>
                  <a:srgbClr val="FF0000"/>
                </a:solidFill>
                <a:latin typeface="Calibri"/>
                <a:cs typeface="Calibri"/>
              </a:rPr>
              <a:t> </a:t>
            </a:r>
            <a:r>
              <a:rPr sz="1800" b="1" spc="-5" dirty="0">
                <a:solidFill>
                  <a:srgbClr val="FF0000"/>
                </a:solidFill>
                <a:latin typeface="Calibri"/>
                <a:cs typeface="Calibri"/>
              </a:rPr>
              <a:t>rule.</a:t>
            </a:r>
            <a:endParaRPr sz="1800">
              <a:latin typeface="Calibri"/>
              <a:cs typeface="Calibri"/>
            </a:endParaRPr>
          </a:p>
          <a:p>
            <a:pPr marL="86995">
              <a:lnSpc>
                <a:spcPct val="100000"/>
              </a:lnSpc>
              <a:tabLst>
                <a:tab pos="1025525" algn="l"/>
                <a:tab pos="3769360" algn="l"/>
              </a:tabLst>
            </a:pPr>
            <a:r>
              <a:rPr sz="1800" b="1" dirty="0">
                <a:solidFill>
                  <a:srgbClr val="FF0000"/>
                </a:solidFill>
                <a:latin typeface="Calibri"/>
                <a:cs typeface="Calibri"/>
              </a:rPr>
              <a:t>In</a:t>
            </a:r>
            <a:r>
              <a:rPr sz="1800" b="1" spc="-5" dirty="0">
                <a:solidFill>
                  <a:srgbClr val="FF0000"/>
                </a:solidFill>
                <a:latin typeface="Calibri"/>
                <a:cs typeface="Calibri"/>
              </a:rPr>
              <a:t> </a:t>
            </a:r>
            <a:r>
              <a:rPr sz="1800" b="1" dirty="0">
                <a:solidFill>
                  <a:srgbClr val="FF0000"/>
                </a:solidFill>
                <a:latin typeface="Calibri"/>
                <a:cs typeface="Calibri"/>
              </a:rPr>
              <a:t>ASCII,	A=65,B=66….so</a:t>
            </a:r>
            <a:r>
              <a:rPr sz="1800" b="1" spc="-30" dirty="0">
                <a:solidFill>
                  <a:srgbClr val="FF0000"/>
                </a:solidFill>
                <a:latin typeface="Calibri"/>
                <a:cs typeface="Calibri"/>
              </a:rPr>
              <a:t> </a:t>
            </a:r>
            <a:r>
              <a:rPr sz="1800" b="1" dirty="0">
                <a:solidFill>
                  <a:srgbClr val="FF0000"/>
                </a:solidFill>
                <a:latin typeface="Calibri"/>
                <a:cs typeface="Calibri"/>
              </a:rPr>
              <a:t>on	</a:t>
            </a:r>
            <a:r>
              <a:rPr sz="1800" b="1" spc="-5" dirty="0">
                <a:solidFill>
                  <a:srgbClr val="FF0000"/>
                </a:solidFill>
                <a:latin typeface="Calibri"/>
                <a:cs typeface="Calibri"/>
              </a:rPr>
              <a:t>a=97,b=98,……….so</a:t>
            </a:r>
            <a:r>
              <a:rPr sz="1800" b="1" spc="-65" dirty="0">
                <a:solidFill>
                  <a:srgbClr val="FF0000"/>
                </a:solidFill>
                <a:latin typeface="Calibri"/>
                <a:cs typeface="Calibri"/>
              </a:rPr>
              <a:t> </a:t>
            </a:r>
            <a:r>
              <a:rPr sz="1800" b="1" dirty="0">
                <a:solidFill>
                  <a:srgbClr val="FF0000"/>
                </a:solidFill>
                <a:latin typeface="Calibri"/>
                <a:cs typeface="Calibri"/>
              </a:rPr>
              <a:t>on</a:t>
            </a:r>
            <a:endParaRPr sz="1800">
              <a:latin typeface="Calibri"/>
              <a:cs typeface="Calibri"/>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0063" y="772744"/>
            <a:ext cx="2604770" cy="574675"/>
          </a:xfrm>
          <a:prstGeom prst="rect">
            <a:avLst/>
          </a:prstGeom>
        </p:spPr>
        <p:txBody>
          <a:bodyPr vert="horz" wrap="square" lIns="0" tIns="12700" rIns="0" bIns="0" rtlCol="0">
            <a:spAutoFit/>
          </a:bodyPr>
          <a:lstStyle/>
          <a:p>
            <a:pPr marL="12700">
              <a:lnSpc>
                <a:spcPct val="100000"/>
              </a:lnSpc>
              <a:spcBef>
                <a:spcPts val="100"/>
              </a:spcBef>
            </a:pPr>
            <a:r>
              <a:rPr sz="3600" u="heavy" spc="75" dirty="0">
                <a:uFill>
                  <a:solidFill>
                    <a:srgbClr val="000000"/>
                  </a:solidFill>
                </a:uFill>
                <a:latin typeface="Arial MT"/>
                <a:cs typeface="Arial MT"/>
              </a:rPr>
              <a:t>CONT</a:t>
            </a:r>
            <a:r>
              <a:rPr sz="3600" u="heavy" spc="45" dirty="0">
                <a:uFill>
                  <a:solidFill>
                    <a:srgbClr val="000000"/>
                  </a:solidFill>
                </a:uFill>
                <a:latin typeface="Arial MT"/>
                <a:cs typeface="Arial MT"/>
              </a:rPr>
              <a:t>ENTS</a:t>
            </a:r>
            <a:endParaRPr sz="3600">
              <a:latin typeface="Arial MT"/>
              <a:cs typeface="Arial MT"/>
            </a:endParaRPr>
          </a:p>
        </p:txBody>
      </p:sp>
      <p:sp>
        <p:nvSpPr>
          <p:cNvPr id="3" name="object 3"/>
          <p:cNvSpPr/>
          <p:nvPr/>
        </p:nvSpPr>
        <p:spPr>
          <a:xfrm>
            <a:off x="0" y="0"/>
            <a:ext cx="9144000" cy="643255"/>
          </a:xfrm>
          <a:custGeom>
            <a:avLst/>
            <a:gdLst/>
            <a:ahLst/>
            <a:cxnLst/>
            <a:rect l="l" t="t" r="r" b="b"/>
            <a:pathLst>
              <a:path w="9144000" h="643255">
                <a:moveTo>
                  <a:pt x="9144000" y="0"/>
                </a:moveTo>
                <a:lnTo>
                  <a:pt x="0" y="0"/>
                </a:lnTo>
                <a:lnTo>
                  <a:pt x="0" y="642912"/>
                </a:lnTo>
                <a:lnTo>
                  <a:pt x="9144000" y="642912"/>
                </a:lnTo>
                <a:lnTo>
                  <a:pt x="9144000" y="0"/>
                </a:lnTo>
                <a:close/>
              </a:path>
            </a:pathLst>
          </a:custGeom>
          <a:solidFill>
            <a:srgbClr val="252525"/>
          </a:solidFill>
        </p:spPr>
        <p:txBody>
          <a:bodyPr wrap="square" lIns="0" tIns="0" rIns="0" bIns="0" rtlCol="0"/>
          <a:lstStyle/>
          <a:p>
            <a:endParaRPr/>
          </a:p>
        </p:txBody>
      </p:sp>
      <p:sp>
        <p:nvSpPr>
          <p:cNvPr id="4" name="object 4"/>
          <p:cNvSpPr txBox="1">
            <a:spLocks noGrp="1"/>
          </p:cNvSpPr>
          <p:nvPr>
            <p:ph type="title"/>
          </p:nvPr>
        </p:nvSpPr>
        <p:spPr>
          <a:xfrm>
            <a:off x="980338" y="0"/>
            <a:ext cx="7180580" cy="635000"/>
          </a:xfrm>
          <a:prstGeom prst="rect">
            <a:avLst/>
          </a:prstGeom>
        </p:spPr>
        <p:txBody>
          <a:bodyPr vert="horz" wrap="square" lIns="0" tIns="12065" rIns="0" bIns="0" rtlCol="0">
            <a:spAutoFit/>
          </a:bodyPr>
          <a:lstStyle/>
          <a:p>
            <a:pPr marL="12700">
              <a:lnSpc>
                <a:spcPct val="100000"/>
              </a:lnSpc>
              <a:spcBef>
                <a:spcPts val="95"/>
              </a:spcBef>
            </a:pPr>
            <a:r>
              <a:rPr sz="4000" i="0" u="heavy" spc="-5" dirty="0">
                <a:solidFill>
                  <a:srgbClr val="FFC000"/>
                </a:solidFill>
                <a:uFill>
                  <a:solidFill>
                    <a:srgbClr val="FFC000"/>
                  </a:solidFill>
                </a:uFill>
                <a:latin typeface="Calibri"/>
                <a:cs typeface="Calibri"/>
              </a:rPr>
              <a:t>FUNCTIONS</a:t>
            </a:r>
            <a:r>
              <a:rPr sz="4000" i="0" u="heavy" spc="-20" dirty="0">
                <a:solidFill>
                  <a:srgbClr val="FFC000"/>
                </a:solidFill>
                <a:uFill>
                  <a:solidFill>
                    <a:srgbClr val="FFC000"/>
                  </a:solidFill>
                </a:uFill>
                <a:latin typeface="Calibri"/>
                <a:cs typeface="Calibri"/>
              </a:rPr>
              <a:t> </a:t>
            </a:r>
            <a:r>
              <a:rPr sz="4000" i="0" u="heavy" dirty="0">
                <a:solidFill>
                  <a:srgbClr val="FFC000"/>
                </a:solidFill>
                <a:uFill>
                  <a:solidFill>
                    <a:srgbClr val="FFC000"/>
                  </a:solidFill>
                </a:uFill>
                <a:latin typeface="Calibri"/>
                <a:cs typeface="Calibri"/>
              </a:rPr>
              <a:t>IN</a:t>
            </a:r>
            <a:r>
              <a:rPr sz="4000" i="0" u="heavy" spc="-15" dirty="0">
                <a:solidFill>
                  <a:srgbClr val="FFC000"/>
                </a:solidFill>
                <a:uFill>
                  <a:solidFill>
                    <a:srgbClr val="FFC000"/>
                  </a:solidFill>
                </a:uFill>
                <a:latin typeface="Calibri"/>
                <a:cs typeface="Calibri"/>
              </a:rPr>
              <a:t> </a:t>
            </a:r>
            <a:r>
              <a:rPr sz="4000" i="0" u="heavy" spc="-40" dirty="0">
                <a:solidFill>
                  <a:srgbClr val="FFC000"/>
                </a:solidFill>
                <a:uFill>
                  <a:solidFill>
                    <a:srgbClr val="FFC000"/>
                  </a:solidFill>
                </a:uFill>
                <a:latin typeface="Calibri"/>
                <a:cs typeface="Calibri"/>
              </a:rPr>
              <a:t>DICTIONARY:</a:t>
            </a:r>
            <a:r>
              <a:rPr sz="4000" i="0" u="heavy" spc="-5" dirty="0">
                <a:solidFill>
                  <a:srgbClr val="FFC000"/>
                </a:solidFill>
                <a:uFill>
                  <a:solidFill>
                    <a:srgbClr val="FFC000"/>
                  </a:solidFill>
                </a:uFill>
                <a:latin typeface="Calibri"/>
                <a:cs typeface="Calibri"/>
              </a:rPr>
              <a:t> </a:t>
            </a:r>
            <a:r>
              <a:rPr sz="4000" i="0" u="heavy" spc="-10" dirty="0">
                <a:solidFill>
                  <a:srgbClr val="FFFF00"/>
                </a:solidFill>
                <a:uFill>
                  <a:solidFill>
                    <a:srgbClr val="FFC000"/>
                  </a:solidFill>
                </a:uFill>
                <a:latin typeface="Calibri"/>
                <a:cs typeface="Calibri"/>
              </a:rPr>
              <a:t>min()</a:t>
            </a:r>
            <a:endParaRPr sz="4000">
              <a:latin typeface="Calibri"/>
              <a:cs typeface="Calibri"/>
            </a:endParaRPr>
          </a:p>
        </p:txBody>
      </p:sp>
      <p:sp>
        <p:nvSpPr>
          <p:cNvPr id="5" name="object 5"/>
          <p:cNvSpPr txBox="1"/>
          <p:nvPr/>
        </p:nvSpPr>
        <p:spPr>
          <a:xfrm>
            <a:off x="3000375" y="714375"/>
            <a:ext cx="6000750" cy="1077595"/>
          </a:xfrm>
          <a:prstGeom prst="rect">
            <a:avLst/>
          </a:prstGeom>
          <a:solidFill>
            <a:srgbClr val="CCFF99"/>
          </a:solidFill>
          <a:ln w="38100">
            <a:solidFill>
              <a:srgbClr val="FFC000"/>
            </a:solidFill>
          </a:ln>
        </p:spPr>
        <p:txBody>
          <a:bodyPr vert="horz" wrap="square" lIns="0" tIns="8890" rIns="0" bIns="0" rtlCol="0">
            <a:spAutoFit/>
          </a:bodyPr>
          <a:lstStyle/>
          <a:p>
            <a:pPr marL="91440">
              <a:lnSpc>
                <a:spcPct val="100000"/>
              </a:lnSpc>
              <a:spcBef>
                <a:spcPts val="70"/>
              </a:spcBef>
            </a:pPr>
            <a:r>
              <a:rPr sz="4000" b="1" spc="-140" dirty="0">
                <a:latin typeface="Times New Roman"/>
                <a:cs typeface="Times New Roman"/>
              </a:rPr>
              <a:t>min(</a:t>
            </a:r>
            <a:r>
              <a:rPr sz="4000" b="1" spc="-55" dirty="0">
                <a:latin typeface="Times New Roman"/>
                <a:cs typeface="Times New Roman"/>
              </a:rPr>
              <a:t> </a:t>
            </a:r>
            <a:r>
              <a:rPr sz="4000" b="1" spc="-160" dirty="0">
                <a:latin typeface="Times New Roman"/>
                <a:cs typeface="Times New Roman"/>
              </a:rPr>
              <a:t>)</a:t>
            </a:r>
            <a:endParaRPr sz="4000">
              <a:latin typeface="Times New Roman"/>
              <a:cs typeface="Times New Roman"/>
            </a:endParaRPr>
          </a:p>
          <a:p>
            <a:pPr marL="91440">
              <a:lnSpc>
                <a:spcPct val="100000"/>
              </a:lnSpc>
              <a:spcBef>
                <a:spcPts val="135"/>
              </a:spcBef>
            </a:pPr>
            <a:r>
              <a:rPr sz="2400" spc="-114" dirty="0">
                <a:latin typeface="Calibri"/>
                <a:cs typeface="Calibri"/>
              </a:rPr>
              <a:t>To</a:t>
            </a:r>
            <a:r>
              <a:rPr sz="2400" spc="-15" dirty="0">
                <a:latin typeface="Calibri"/>
                <a:cs typeface="Calibri"/>
              </a:rPr>
              <a:t> </a:t>
            </a:r>
            <a:r>
              <a:rPr sz="2400" spc="-5" dirty="0">
                <a:latin typeface="Calibri"/>
                <a:cs typeface="Calibri"/>
              </a:rPr>
              <a:t>find</a:t>
            </a:r>
            <a:r>
              <a:rPr sz="2400" spc="5" dirty="0">
                <a:latin typeface="Calibri"/>
                <a:cs typeface="Calibri"/>
              </a:rPr>
              <a:t> </a:t>
            </a:r>
            <a:r>
              <a:rPr sz="2400" spc="-25" dirty="0">
                <a:latin typeface="Calibri"/>
                <a:cs typeface="Calibri"/>
              </a:rPr>
              <a:t>key</a:t>
            </a:r>
            <a:r>
              <a:rPr sz="2400" spc="-35" dirty="0">
                <a:latin typeface="Calibri"/>
                <a:cs typeface="Calibri"/>
              </a:rPr>
              <a:t> </a:t>
            </a:r>
            <a:r>
              <a:rPr sz="2400" dirty="0">
                <a:latin typeface="Calibri"/>
                <a:cs typeface="Calibri"/>
              </a:rPr>
              <a:t>with</a:t>
            </a:r>
            <a:r>
              <a:rPr sz="2400" spc="-20" dirty="0">
                <a:latin typeface="Calibri"/>
                <a:cs typeface="Calibri"/>
              </a:rPr>
              <a:t> </a:t>
            </a:r>
            <a:r>
              <a:rPr sz="2400" spc="-5" dirty="0">
                <a:latin typeface="Calibri"/>
                <a:cs typeface="Calibri"/>
              </a:rPr>
              <a:t>Minimum</a:t>
            </a:r>
            <a:r>
              <a:rPr sz="2400" spc="-20" dirty="0">
                <a:latin typeface="Calibri"/>
                <a:cs typeface="Calibri"/>
              </a:rPr>
              <a:t> </a:t>
            </a:r>
            <a:r>
              <a:rPr sz="2400" spc="-10" dirty="0">
                <a:latin typeface="Calibri"/>
                <a:cs typeface="Calibri"/>
              </a:rPr>
              <a:t>value</a:t>
            </a:r>
            <a:r>
              <a:rPr sz="2400" spc="-15" dirty="0">
                <a:latin typeface="Calibri"/>
                <a:cs typeface="Calibri"/>
              </a:rPr>
              <a:t> </a:t>
            </a:r>
            <a:r>
              <a:rPr sz="2400" dirty="0">
                <a:latin typeface="Calibri"/>
                <a:cs typeface="Calibri"/>
              </a:rPr>
              <a:t>in</a:t>
            </a:r>
            <a:r>
              <a:rPr sz="2400" spc="-5" dirty="0">
                <a:latin typeface="Calibri"/>
                <a:cs typeface="Calibri"/>
              </a:rPr>
              <a:t> </a:t>
            </a:r>
            <a:r>
              <a:rPr sz="2400" dirty="0">
                <a:latin typeface="Calibri"/>
                <a:cs typeface="Calibri"/>
              </a:rPr>
              <a:t>Dictionary</a:t>
            </a:r>
            <a:endParaRPr sz="2400">
              <a:latin typeface="Calibri"/>
              <a:cs typeface="Calibri"/>
            </a:endParaRPr>
          </a:p>
        </p:txBody>
      </p:sp>
      <p:sp>
        <p:nvSpPr>
          <p:cNvPr id="6" name="object 6"/>
          <p:cNvSpPr txBox="1"/>
          <p:nvPr/>
        </p:nvSpPr>
        <p:spPr>
          <a:xfrm>
            <a:off x="-32" y="1320304"/>
            <a:ext cx="2715260" cy="4832350"/>
          </a:xfrm>
          <a:prstGeom prst="rect">
            <a:avLst/>
          </a:prstGeom>
          <a:solidFill>
            <a:srgbClr val="252525"/>
          </a:solidFill>
        </p:spPr>
        <p:txBody>
          <a:bodyPr vert="horz" wrap="square" lIns="0" tIns="26034" rIns="0" bIns="0" rtlCol="0">
            <a:spAutoFit/>
          </a:bodyPr>
          <a:lstStyle/>
          <a:p>
            <a:pPr marL="91440">
              <a:lnSpc>
                <a:spcPct val="100000"/>
              </a:lnSpc>
              <a:spcBef>
                <a:spcPts val="204"/>
              </a:spcBef>
            </a:pPr>
            <a:r>
              <a:rPr sz="2400" b="1" u="heavy" spc="-10" dirty="0">
                <a:solidFill>
                  <a:srgbClr val="FFC000"/>
                </a:solidFill>
                <a:uFill>
                  <a:solidFill>
                    <a:srgbClr val="FFC000"/>
                  </a:solidFill>
                </a:uFill>
                <a:latin typeface="Calibri"/>
                <a:cs typeface="Calibri"/>
              </a:rPr>
              <a:t>Introduction</a:t>
            </a:r>
            <a:r>
              <a:rPr sz="2400" b="1" u="heavy" spc="-25" dirty="0">
                <a:solidFill>
                  <a:srgbClr val="FFC000"/>
                </a:solidFill>
                <a:uFill>
                  <a:solidFill>
                    <a:srgbClr val="FFC000"/>
                  </a:solidFill>
                </a:uFill>
                <a:latin typeface="Calibri"/>
                <a:cs typeface="Calibri"/>
              </a:rPr>
              <a:t> </a:t>
            </a:r>
            <a:r>
              <a:rPr sz="2400" b="1" u="heavy" dirty="0">
                <a:solidFill>
                  <a:srgbClr val="FFC000"/>
                </a:solidFill>
                <a:uFill>
                  <a:solidFill>
                    <a:srgbClr val="FFC000"/>
                  </a:solidFill>
                </a:uFill>
                <a:latin typeface="Calibri"/>
                <a:cs typeface="Calibri"/>
              </a:rPr>
              <a:t>:</a:t>
            </a:r>
            <a:endParaRPr sz="2400">
              <a:latin typeface="Calibri"/>
              <a:cs typeface="Calibri"/>
            </a:endParaRPr>
          </a:p>
          <a:p>
            <a:pPr marL="91440" marR="1642745">
              <a:lnSpc>
                <a:spcPct val="100000"/>
              </a:lnSpc>
              <a:spcBef>
                <a:spcPts val="35"/>
              </a:spcBef>
            </a:pPr>
            <a:r>
              <a:rPr sz="1800" spc="-5" dirty="0">
                <a:solidFill>
                  <a:srgbClr val="FFC000"/>
                </a:solidFill>
                <a:latin typeface="Calibri"/>
                <a:cs typeface="Calibri"/>
              </a:rPr>
              <a:t>D</a:t>
            </a:r>
            <a:r>
              <a:rPr sz="1800" spc="-15" dirty="0">
                <a:solidFill>
                  <a:srgbClr val="FFC000"/>
                </a:solidFill>
                <a:latin typeface="Calibri"/>
                <a:cs typeface="Calibri"/>
              </a:rPr>
              <a:t>e</a:t>
            </a:r>
            <a:r>
              <a:rPr sz="1800" spc="-5" dirty="0">
                <a:solidFill>
                  <a:srgbClr val="FFC000"/>
                </a:solidFill>
                <a:latin typeface="Calibri"/>
                <a:cs typeface="Calibri"/>
              </a:rPr>
              <a:t>fin</a:t>
            </a:r>
            <a:r>
              <a:rPr sz="1800" spc="-10" dirty="0">
                <a:solidFill>
                  <a:srgbClr val="FFC000"/>
                </a:solidFill>
                <a:latin typeface="Calibri"/>
                <a:cs typeface="Calibri"/>
              </a:rPr>
              <a:t>i</a:t>
            </a:r>
            <a:r>
              <a:rPr sz="1800" dirty="0">
                <a:solidFill>
                  <a:srgbClr val="FFC000"/>
                </a:solidFill>
                <a:latin typeface="Calibri"/>
                <a:cs typeface="Calibri"/>
              </a:rPr>
              <a:t>t</a:t>
            </a:r>
            <a:r>
              <a:rPr sz="1800" spc="-10" dirty="0">
                <a:solidFill>
                  <a:srgbClr val="FFC000"/>
                </a:solidFill>
                <a:latin typeface="Calibri"/>
                <a:cs typeface="Calibri"/>
              </a:rPr>
              <a:t>i</a:t>
            </a:r>
            <a:r>
              <a:rPr sz="1800" spc="-5" dirty="0">
                <a:solidFill>
                  <a:srgbClr val="FFC000"/>
                </a:solidFill>
                <a:latin typeface="Calibri"/>
                <a:cs typeface="Calibri"/>
              </a:rPr>
              <a:t>on,  </a:t>
            </a:r>
            <a:r>
              <a:rPr sz="1800" spc="-10" dirty="0">
                <a:solidFill>
                  <a:srgbClr val="FFC000"/>
                </a:solidFill>
                <a:latin typeface="Calibri"/>
                <a:cs typeface="Calibri"/>
              </a:rPr>
              <a:t>Creation,</a:t>
            </a:r>
            <a:endParaRPr sz="1800">
              <a:latin typeface="Calibri"/>
              <a:cs typeface="Calibri"/>
            </a:endParaRPr>
          </a:p>
          <a:p>
            <a:pPr marL="91440" marR="744855">
              <a:lnSpc>
                <a:spcPct val="100000"/>
              </a:lnSpc>
              <a:spcBef>
                <a:spcPts val="5"/>
              </a:spcBef>
            </a:pPr>
            <a:r>
              <a:rPr sz="1800" spc="-5" dirty="0">
                <a:solidFill>
                  <a:srgbClr val="FFC000"/>
                </a:solidFill>
                <a:latin typeface="Calibri"/>
                <a:cs typeface="Calibri"/>
              </a:rPr>
              <a:t>Accessing</a:t>
            </a:r>
            <a:r>
              <a:rPr sz="1800" spc="-70" dirty="0">
                <a:solidFill>
                  <a:srgbClr val="FFC000"/>
                </a:solidFill>
                <a:latin typeface="Calibri"/>
                <a:cs typeface="Calibri"/>
              </a:rPr>
              <a:t> </a:t>
            </a:r>
            <a:r>
              <a:rPr sz="1800" dirty="0">
                <a:solidFill>
                  <a:srgbClr val="FFC000"/>
                </a:solidFill>
                <a:latin typeface="Calibri"/>
                <a:cs typeface="Calibri"/>
              </a:rPr>
              <a:t>elements, </a:t>
            </a:r>
            <a:r>
              <a:rPr sz="1800" spc="-395" dirty="0">
                <a:solidFill>
                  <a:srgbClr val="FFC000"/>
                </a:solidFill>
                <a:latin typeface="Calibri"/>
                <a:cs typeface="Calibri"/>
              </a:rPr>
              <a:t> </a:t>
            </a:r>
            <a:r>
              <a:rPr sz="1800" dirty="0">
                <a:solidFill>
                  <a:srgbClr val="FFC000"/>
                </a:solidFill>
                <a:latin typeface="Calibri"/>
                <a:cs typeface="Calibri"/>
              </a:rPr>
              <a:t>Add</a:t>
            </a:r>
            <a:r>
              <a:rPr sz="1800" spc="110" dirty="0">
                <a:solidFill>
                  <a:srgbClr val="FFC000"/>
                </a:solidFill>
                <a:latin typeface="Calibri"/>
                <a:cs typeface="Calibri"/>
              </a:rPr>
              <a:t> </a:t>
            </a:r>
            <a:r>
              <a:rPr sz="1800" dirty="0">
                <a:solidFill>
                  <a:srgbClr val="FFC000"/>
                </a:solidFill>
                <a:latin typeface="Calibri"/>
                <a:cs typeface="Calibri"/>
              </a:rPr>
              <a:t>an</a:t>
            </a:r>
            <a:r>
              <a:rPr sz="1800" spc="120" dirty="0">
                <a:solidFill>
                  <a:srgbClr val="FFC000"/>
                </a:solidFill>
                <a:latin typeface="Calibri"/>
                <a:cs typeface="Calibri"/>
              </a:rPr>
              <a:t> </a:t>
            </a:r>
            <a:r>
              <a:rPr sz="1800" spc="-10" dirty="0">
                <a:solidFill>
                  <a:srgbClr val="FFC000"/>
                </a:solidFill>
                <a:latin typeface="Calibri"/>
                <a:cs typeface="Calibri"/>
              </a:rPr>
              <a:t>item, </a:t>
            </a:r>
            <a:r>
              <a:rPr sz="1800" spc="-5" dirty="0">
                <a:solidFill>
                  <a:srgbClr val="FFC000"/>
                </a:solidFill>
                <a:latin typeface="Calibri"/>
                <a:cs typeface="Calibri"/>
              </a:rPr>
              <a:t> </a:t>
            </a:r>
            <a:r>
              <a:rPr sz="1800" dirty="0">
                <a:solidFill>
                  <a:srgbClr val="FFC000"/>
                </a:solidFill>
                <a:latin typeface="Calibri"/>
                <a:cs typeface="Calibri"/>
              </a:rPr>
              <a:t>Modify an </a:t>
            </a:r>
            <a:r>
              <a:rPr sz="1800" spc="-10" dirty="0">
                <a:solidFill>
                  <a:srgbClr val="FFC000"/>
                </a:solidFill>
                <a:latin typeface="Calibri"/>
                <a:cs typeface="Calibri"/>
              </a:rPr>
              <a:t>item, </a:t>
            </a:r>
            <a:r>
              <a:rPr sz="1800" spc="-5" dirty="0">
                <a:solidFill>
                  <a:srgbClr val="FFC000"/>
                </a:solidFill>
                <a:latin typeface="Calibri"/>
                <a:cs typeface="Calibri"/>
              </a:rPr>
              <a:t> </a:t>
            </a:r>
            <a:r>
              <a:rPr sz="1800" spc="-25" dirty="0">
                <a:solidFill>
                  <a:srgbClr val="FFC000"/>
                </a:solidFill>
                <a:latin typeface="Calibri"/>
                <a:cs typeface="Calibri"/>
              </a:rPr>
              <a:t>Traversal,</a:t>
            </a:r>
            <a:endParaRPr sz="1800">
              <a:latin typeface="Calibri"/>
              <a:cs typeface="Calibri"/>
            </a:endParaRPr>
          </a:p>
          <a:p>
            <a:pPr marL="91440" marR="354330">
              <a:lnSpc>
                <a:spcPct val="100000"/>
              </a:lnSpc>
            </a:pPr>
            <a:r>
              <a:rPr sz="1800" spc="-5" dirty="0">
                <a:solidFill>
                  <a:srgbClr val="FFC000"/>
                </a:solidFill>
                <a:latin typeface="Calibri"/>
                <a:cs typeface="Calibri"/>
              </a:rPr>
              <a:t>Membership </a:t>
            </a:r>
            <a:r>
              <a:rPr sz="1800" spc="-15" dirty="0">
                <a:solidFill>
                  <a:srgbClr val="FFC000"/>
                </a:solidFill>
                <a:latin typeface="Calibri"/>
                <a:cs typeface="Calibri"/>
              </a:rPr>
              <a:t>operator </a:t>
            </a:r>
            <a:r>
              <a:rPr sz="1800" spc="-10" dirty="0">
                <a:solidFill>
                  <a:srgbClr val="FFC000"/>
                </a:solidFill>
                <a:latin typeface="Calibri"/>
                <a:cs typeface="Calibri"/>
              </a:rPr>
              <a:t> </a:t>
            </a:r>
            <a:r>
              <a:rPr sz="2000" b="1" u="heavy" spc="-5" dirty="0">
                <a:solidFill>
                  <a:srgbClr val="FFFF00"/>
                </a:solidFill>
                <a:uFill>
                  <a:solidFill>
                    <a:srgbClr val="FFFF00"/>
                  </a:solidFill>
                </a:uFill>
                <a:latin typeface="Calibri"/>
                <a:cs typeface="Calibri"/>
              </a:rPr>
              <a:t>Functions/Methods</a:t>
            </a:r>
            <a:r>
              <a:rPr sz="2000" b="1" spc="-45" dirty="0">
                <a:solidFill>
                  <a:srgbClr val="FFFF00"/>
                </a:solidFill>
                <a:latin typeface="Calibri"/>
                <a:cs typeface="Calibri"/>
              </a:rPr>
              <a:t> </a:t>
            </a:r>
            <a:r>
              <a:rPr sz="2000" dirty="0">
                <a:solidFill>
                  <a:srgbClr val="FFC000"/>
                </a:solidFill>
                <a:latin typeface="Calibri"/>
                <a:cs typeface="Calibri"/>
              </a:rPr>
              <a:t>– </a:t>
            </a:r>
            <a:r>
              <a:rPr sz="2000" spc="-434" dirty="0">
                <a:solidFill>
                  <a:srgbClr val="FFC000"/>
                </a:solidFill>
                <a:latin typeface="Calibri"/>
                <a:cs typeface="Calibri"/>
              </a:rPr>
              <a:t> </a:t>
            </a:r>
            <a:r>
              <a:rPr sz="1800" spc="-5" dirty="0">
                <a:solidFill>
                  <a:srgbClr val="FFC000"/>
                </a:solidFill>
                <a:latin typeface="Calibri"/>
                <a:cs typeface="Calibri"/>
              </a:rPr>
              <a:t>len(),</a:t>
            </a:r>
            <a:r>
              <a:rPr sz="1800" spc="20" dirty="0">
                <a:solidFill>
                  <a:srgbClr val="FFC000"/>
                </a:solidFill>
                <a:latin typeface="Calibri"/>
                <a:cs typeface="Calibri"/>
              </a:rPr>
              <a:t> </a:t>
            </a:r>
            <a:r>
              <a:rPr sz="1800" spc="-5" dirty="0">
                <a:solidFill>
                  <a:srgbClr val="FFC000"/>
                </a:solidFill>
                <a:latin typeface="Calibri"/>
                <a:cs typeface="Calibri"/>
              </a:rPr>
              <a:t>dict(),</a:t>
            </a:r>
            <a:r>
              <a:rPr sz="1800" spc="30" dirty="0">
                <a:solidFill>
                  <a:srgbClr val="FFC000"/>
                </a:solidFill>
                <a:latin typeface="Calibri"/>
                <a:cs typeface="Calibri"/>
              </a:rPr>
              <a:t> </a:t>
            </a:r>
            <a:r>
              <a:rPr sz="1800" spc="-20" dirty="0">
                <a:solidFill>
                  <a:srgbClr val="FFC000"/>
                </a:solidFill>
                <a:latin typeface="Calibri"/>
                <a:cs typeface="Calibri"/>
              </a:rPr>
              <a:t>keys(),</a:t>
            </a:r>
            <a:endParaRPr sz="1800">
              <a:latin typeface="Calibri"/>
              <a:cs typeface="Calibri"/>
            </a:endParaRPr>
          </a:p>
          <a:p>
            <a:pPr marL="91440">
              <a:lnSpc>
                <a:spcPct val="100000"/>
              </a:lnSpc>
            </a:pPr>
            <a:r>
              <a:rPr sz="1800" spc="-5" dirty="0">
                <a:solidFill>
                  <a:srgbClr val="FFC000"/>
                </a:solidFill>
                <a:latin typeface="Calibri"/>
                <a:cs typeface="Calibri"/>
              </a:rPr>
              <a:t>values(),</a:t>
            </a:r>
            <a:r>
              <a:rPr sz="1800" dirty="0">
                <a:solidFill>
                  <a:srgbClr val="FFC000"/>
                </a:solidFill>
                <a:latin typeface="Calibri"/>
                <a:cs typeface="Calibri"/>
              </a:rPr>
              <a:t> </a:t>
            </a:r>
            <a:r>
              <a:rPr sz="1800" spc="-10" dirty="0">
                <a:solidFill>
                  <a:srgbClr val="FFC000"/>
                </a:solidFill>
                <a:latin typeface="Calibri"/>
                <a:cs typeface="Calibri"/>
              </a:rPr>
              <a:t>items(),</a:t>
            </a:r>
            <a:r>
              <a:rPr sz="1800" dirty="0">
                <a:solidFill>
                  <a:srgbClr val="FFC000"/>
                </a:solidFill>
                <a:latin typeface="Calibri"/>
                <a:cs typeface="Calibri"/>
              </a:rPr>
              <a:t> </a:t>
            </a:r>
            <a:r>
              <a:rPr sz="1800" spc="-10" dirty="0">
                <a:solidFill>
                  <a:srgbClr val="FFC000"/>
                </a:solidFill>
                <a:latin typeface="Calibri"/>
                <a:cs typeface="Calibri"/>
              </a:rPr>
              <a:t>get(),</a:t>
            </a:r>
            <a:endParaRPr sz="1800">
              <a:latin typeface="Calibri"/>
              <a:cs typeface="Calibri"/>
            </a:endParaRPr>
          </a:p>
          <a:p>
            <a:pPr marL="91440">
              <a:lnSpc>
                <a:spcPct val="100000"/>
              </a:lnSpc>
            </a:pPr>
            <a:r>
              <a:rPr sz="1800" spc="-10" dirty="0">
                <a:solidFill>
                  <a:srgbClr val="FFC000"/>
                </a:solidFill>
                <a:latin typeface="Calibri"/>
                <a:cs typeface="Calibri"/>
              </a:rPr>
              <a:t>update(),</a:t>
            </a:r>
            <a:r>
              <a:rPr sz="1800" spc="15" dirty="0">
                <a:solidFill>
                  <a:srgbClr val="FFC000"/>
                </a:solidFill>
                <a:latin typeface="Calibri"/>
                <a:cs typeface="Calibri"/>
              </a:rPr>
              <a:t> </a:t>
            </a:r>
            <a:r>
              <a:rPr sz="1800" spc="-5" dirty="0">
                <a:solidFill>
                  <a:srgbClr val="FFC000"/>
                </a:solidFill>
                <a:latin typeface="Calibri"/>
                <a:cs typeface="Calibri"/>
              </a:rPr>
              <a:t>del(),</a:t>
            </a:r>
            <a:r>
              <a:rPr sz="1800" spc="20" dirty="0">
                <a:solidFill>
                  <a:srgbClr val="FFC000"/>
                </a:solidFill>
                <a:latin typeface="Calibri"/>
                <a:cs typeface="Calibri"/>
              </a:rPr>
              <a:t> </a:t>
            </a:r>
            <a:r>
              <a:rPr sz="1800" spc="-5" dirty="0">
                <a:solidFill>
                  <a:srgbClr val="FFC000"/>
                </a:solidFill>
                <a:latin typeface="Calibri"/>
                <a:cs typeface="Calibri"/>
              </a:rPr>
              <a:t>del, clear(),</a:t>
            </a:r>
            <a:endParaRPr sz="1800">
              <a:latin typeface="Calibri"/>
              <a:cs typeface="Calibri"/>
            </a:endParaRPr>
          </a:p>
          <a:p>
            <a:pPr marL="91440" marR="275590">
              <a:lnSpc>
                <a:spcPct val="99900"/>
              </a:lnSpc>
              <a:spcBef>
                <a:spcPts val="5"/>
              </a:spcBef>
            </a:pPr>
            <a:r>
              <a:rPr sz="1800" spc="-15" dirty="0">
                <a:solidFill>
                  <a:srgbClr val="FFC000"/>
                </a:solidFill>
                <a:latin typeface="Calibri"/>
                <a:cs typeface="Calibri"/>
              </a:rPr>
              <a:t>fromkeys(), </a:t>
            </a:r>
            <a:r>
              <a:rPr sz="1800" spc="-10" dirty="0">
                <a:solidFill>
                  <a:srgbClr val="FFC000"/>
                </a:solidFill>
                <a:latin typeface="Calibri"/>
                <a:cs typeface="Calibri"/>
              </a:rPr>
              <a:t>copy(), </a:t>
            </a:r>
            <a:r>
              <a:rPr sz="1800" spc="-5" dirty="0">
                <a:solidFill>
                  <a:srgbClr val="FFC000"/>
                </a:solidFill>
                <a:latin typeface="Calibri"/>
                <a:cs typeface="Calibri"/>
              </a:rPr>
              <a:t>pop(), </a:t>
            </a:r>
            <a:r>
              <a:rPr sz="1800" spc="-395" dirty="0">
                <a:solidFill>
                  <a:srgbClr val="FFC000"/>
                </a:solidFill>
                <a:latin typeface="Calibri"/>
                <a:cs typeface="Calibri"/>
              </a:rPr>
              <a:t> </a:t>
            </a:r>
            <a:r>
              <a:rPr sz="1800" spc="-10" dirty="0">
                <a:solidFill>
                  <a:srgbClr val="FFC000"/>
                </a:solidFill>
                <a:latin typeface="Calibri"/>
                <a:cs typeface="Calibri"/>
              </a:rPr>
              <a:t>popitem(),</a:t>
            </a:r>
            <a:r>
              <a:rPr sz="1800" spc="30" dirty="0">
                <a:solidFill>
                  <a:srgbClr val="FFC000"/>
                </a:solidFill>
                <a:latin typeface="Calibri"/>
                <a:cs typeface="Calibri"/>
              </a:rPr>
              <a:t> </a:t>
            </a:r>
            <a:r>
              <a:rPr sz="1800" spc="-10" dirty="0">
                <a:solidFill>
                  <a:srgbClr val="FFC000"/>
                </a:solidFill>
                <a:latin typeface="Calibri"/>
                <a:cs typeface="Calibri"/>
              </a:rPr>
              <a:t>setdefault(), </a:t>
            </a:r>
            <a:r>
              <a:rPr sz="1800" spc="-5" dirty="0">
                <a:solidFill>
                  <a:srgbClr val="FFC000"/>
                </a:solidFill>
                <a:latin typeface="Calibri"/>
                <a:cs typeface="Calibri"/>
              </a:rPr>
              <a:t> </a:t>
            </a:r>
            <a:r>
              <a:rPr sz="1800" spc="-10" dirty="0">
                <a:solidFill>
                  <a:srgbClr val="FFC000"/>
                </a:solidFill>
                <a:latin typeface="Calibri"/>
                <a:cs typeface="Calibri"/>
              </a:rPr>
              <a:t>max(), </a:t>
            </a:r>
            <a:r>
              <a:rPr sz="2800" b="1" spc="-5" dirty="0">
                <a:solidFill>
                  <a:srgbClr val="FFFF00"/>
                </a:solidFill>
                <a:latin typeface="Calibri"/>
                <a:cs typeface="Calibri"/>
              </a:rPr>
              <a:t>min()</a:t>
            </a:r>
            <a:r>
              <a:rPr sz="1800" spc="-5" dirty="0">
                <a:solidFill>
                  <a:srgbClr val="FFC000"/>
                </a:solidFill>
                <a:latin typeface="Calibri"/>
                <a:cs typeface="Calibri"/>
              </a:rPr>
              <a:t>,sorted() </a:t>
            </a:r>
            <a:r>
              <a:rPr sz="1800" dirty="0">
                <a:solidFill>
                  <a:srgbClr val="FFC000"/>
                </a:solidFill>
                <a:latin typeface="Calibri"/>
                <a:cs typeface="Calibri"/>
              </a:rPr>
              <a:t>; </a:t>
            </a:r>
            <a:r>
              <a:rPr sz="1800" spc="-395" dirty="0">
                <a:solidFill>
                  <a:srgbClr val="FFC000"/>
                </a:solidFill>
                <a:latin typeface="Calibri"/>
                <a:cs typeface="Calibri"/>
              </a:rPr>
              <a:t> </a:t>
            </a:r>
            <a:r>
              <a:rPr sz="2000" b="1" u="heavy" spc="-10" dirty="0">
                <a:solidFill>
                  <a:srgbClr val="FFC000"/>
                </a:solidFill>
                <a:uFill>
                  <a:solidFill>
                    <a:srgbClr val="FFC000"/>
                  </a:solidFill>
                </a:uFill>
                <a:latin typeface="Calibri"/>
                <a:cs typeface="Calibri"/>
              </a:rPr>
              <a:t>Suggested</a:t>
            </a:r>
            <a:r>
              <a:rPr sz="2000" b="1" u="heavy" spc="-20" dirty="0">
                <a:solidFill>
                  <a:srgbClr val="FFC000"/>
                </a:solidFill>
                <a:uFill>
                  <a:solidFill>
                    <a:srgbClr val="FFC000"/>
                  </a:solidFill>
                </a:uFill>
                <a:latin typeface="Calibri"/>
                <a:cs typeface="Calibri"/>
              </a:rPr>
              <a:t> </a:t>
            </a:r>
            <a:r>
              <a:rPr sz="2000" b="1" u="heavy" spc="-10" dirty="0">
                <a:solidFill>
                  <a:srgbClr val="FFC000"/>
                </a:solidFill>
                <a:uFill>
                  <a:solidFill>
                    <a:srgbClr val="FFC000"/>
                  </a:solidFill>
                </a:uFill>
                <a:latin typeface="Calibri"/>
                <a:cs typeface="Calibri"/>
              </a:rPr>
              <a:t>programs</a:t>
            </a:r>
            <a:r>
              <a:rPr sz="2000" b="1" u="heavy" spc="-25" dirty="0">
                <a:solidFill>
                  <a:srgbClr val="FFC000"/>
                </a:solidFill>
                <a:uFill>
                  <a:solidFill>
                    <a:srgbClr val="FFC000"/>
                  </a:solidFill>
                </a:uFill>
                <a:latin typeface="Calibri"/>
                <a:cs typeface="Calibri"/>
              </a:rPr>
              <a:t> </a:t>
            </a:r>
            <a:r>
              <a:rPr sz="2000" b="1" u="heavy" dirty="0">
                <a:solidFill>
                  <a:srgbClr val="FFC000"/>
                </a:solidFill>
                <a:uFill>
                  <a:solidFill>
                    <a:srgbClr val="FFC000"/>
                  </a:solidFill>
                </a:uFill>
                <a:latin typeface="Calibri"/>
                <a:cs typeface="Calibri"/>
              </a:rPr>
              <a:t>:</a:t>
            </a:r>
            <a:endParaRPr sz="2000">
              <a:latin typeface="Calibri"/>
              <a:cs typeface="Calibri"/>
            </a:endParaRPr>
          </a:p>
        </p:txBody>
      </p:sp>
      <p:grpSp>
        <p:nvGrpSpPr>
          <p:cNvPr id="7" name="object 7"/>
          <p:cNvGrpSpPr/>
          <p:nvPr/>
        </p:nvGrpSpPr>
        <p:grpSpPr>
          <a:xfrm>
            <a:off x="2987103" y="4168089"/>
            <a:ext cx="6142990" cy="2409825"/>
            <a:chOff x="2987103" y="4168089"/>
            <a:chExt cx="6142990" cy="2409825"/>
          </a:xfrm>
        </p:grpSpPr>
        <p:pic>
          <p:nvPicPr>
            <p:cNvPr id="8" name="object 8"/>
            <p:cNvPicPr/>
            <p:nvPr/>
          </p:nvPicPr>
          <p:blipFill>
            <a:blip r:embed="rId2" cstate="print"/>
            <a:stretch>
              <a:fillRect/>
            </a:stretch>
          </p:blipFill>
          <p:spPr>
            <a:xfrm>
              <a:off x="3105990" y="4281065"/>
              <a:ext cx="5932267" cy="1240999"/>
            </a:xfrm>
            <a:prstGeom prst="rect">
              <a:avLst/>
            </a:prstGeom>
          </p:spPr>
        </p:pic>
        <p:sp>
          <p:nvSpPr>
            <p:cNvPr id="9" name="object 9"/>
            <p:cNvSpPr/>
            <p:nvPr/>
          </p:nvSpPr>
          <p:spPr>
            <a:xfrm>
              <a:off x="3043174" y="4196664"/>
              <a:ext cx="6057900" cy="1409700"/>
            </a:xfrm>
            <a:custGeom>
              <a:avLst/>
              <a:gdLst/>
              <a:ahLst/>
              <a:cxnLst/>
              <a:rect l="l" t="t" r="r" b="b"/>
              <a:pathLst>
                <a:path w="6057900" h="1409700">
                  <a:moveTo>
                    <a:pt x="0" y="1409699"/>
                  </a:moveTo>
                  <a:lnTo>
                    <a:pt x="6057900" y="1409699"/>
                  </a:lnTo>
                  <a:lnTo>
                    <a:pt x="6057900" y="0"/>
                  </a:lnTo>
                  <a:lnTo>
                    <a:pt x="0" y="0"/>
                  </a:lnTo>
                  <a:lnTo>
                    <a:pt x="0" y="1409699"/>
                  </a:lnTo>
                  <a:close/>
                </a:path>
              </a:pathLst>
            </a:custGeom>
            <a:ln w="57150">
              <a:solidFill>
                <a:srgbClr val="C00000"/>
              </a:solidFill>
            </a:ln>
          </p:spPr>
          <p:txBody>
            <a:bodyPr wrap="square" lIns="0" tIns="0" rIns="0" bIns="0" rtlCol="0"/>
            <a:lstStyle/>
            <a:p>
              <a:endParaRPr/>
            </a:p>
          </p:txBody>
        </p:sp>
        <p:sp>
          <p:nvSpPr>
            <p:cNvPr id="10" name="object 10"/>
            <p:cNvSpPr/>
            <p:nvPr/>
          </p:nvSpPr>
          <p:spPr>
            <a:xfrm>
              <a:off x="2991866" y="5649226"/>
              <a:ext cx="6009640" cy="923925"/>
            </a:xfrm>
            <a:custGeom>
              <a:avLst/>
              <a:gdLst/>
              <a:ahLst/>
              <a:cxnLst/>
              <a:rect l="l" t="t" r="r" b="b"/>
              <a:pathLst>
                <a:path w="6009640" h="923925">
                  <a:moveTo>
                    <a:pt x="0" y="923328"/>
                  </a:moveTo>
                  <a:lnTo>
                    <a:pt x="6009258" y="923328"/>
                  </a:lnTo>
                  <a:lnTo>
                    <a:pt x="6009258" y="0"/>
                  </a:lnTo>
                  <a:lnTo>
                    <a:pt x="0" y="0"/>
                  </a:lnTo>
                  <a:lnTo>
                    <a:pt x="0" y="923328"/>
                  </a:lnTo>
                  <a:close/>
                </a:path>
              </a:pathLst>
            </a:custGeom>
            <a:ln w="9525">
              <a:solidFill>
                <a:srgbClr val="FF0000"/>
              </a:solidFill>
            </a:ln>
          </p:spPr>
          <p:txBody>
            <a:bodyPr wrap="square" lIns="0" tIns="0" rIns="0" bIns="0" rtlCol="0"/>
            <a:lstStyle/>
            <a:p>
              <a:endParaRPr/>
            </a:p>
          </p:txBody>
        </p:sp>
      </p:grpSp>
      <p:sp>
        <p:nvSpPr>
          <p:cNvPr id="11" name="object 11"/>
          <p:cNvSpPr txBox="1"/>
          <p:nvPr/>
        </p:nvSpPr>
        <p:spPr>
          <a:xfrm>
            <a:off x="2714625" y="3434702"/>
            <a:ext cx="6388735" cy="369570"/>
          </a:xfrm>
          <a:prstGeom prst="rect">
            <a:avLst/>
          </a:prstGeom>
          <a:solidFill>
            <a:srgbClr val="FFFF00"/>
          </a:solidFill>
          <a:ln w="9525">
            <a:solidFill>
              <a:srgbClr val="FF0000"/>
            </a:solidFill>
          </a:ln>
        </p:spPr>
        <p:txBody>
          <a:bodyPr vert="horz" wrap="square" lIns="0" tIns="31115" rIns="0" bIns="0" rtlCol="0">
            <a:spAutoFit/>
          </a:bodyPr>
          <a:lstStyle/>
          <a:p>
            <a:pPr marL="91440">
              <a:lnSpc>
                <a:spcPct val="100000"/>
              </a:lnSpc>
              <a:spcBef>
                <a:spcPts val="245"/>
              </a:spcBef>
            </a:pPr>
            <a:r>
              <a:rPr sz="1800" b="1" spc="-5" dirty="0">
                <a:solidFill>
                  <a:srgbClr val="FF0000"/>
                </a:solidFill>
                <a:latin typeface="Calibri"/>
                <a:cs typeface="Calibri"/>
              </a:rPr>
              <a:t>Here,</a:t>
            </a:r>
            <a:r>
              <a:rPr sz="1800" b="1" spc="-25" dirty="0">
                <a:solidFill>
                  <a:srgbClr val="FF0000"/>
                </a:solidFill>
                <a:latin typeface="Calibri"/>
                <a:cs typeface="Calibri"/>
              </a:rPr>
              <a:t> </a:t>
            </a:r>
            <a:r>
              <a:rPr sz="1800" b="1" spc="-5" dirty="0">
                <a:solidFill>
                  <a:srgbClr val="FF0000"/>
                </a:solidFill>
                <a:latin typeface="Calibri"/>
                <a:cs typeface="Calibri"/>
              </a:rPr>
              <a:t>Month</a:t>
            </a:r>
            <a:r>
              <a:rPr sz="1800" b="1" spc="-25" dirty="0">
                <a:solidFill>
                  <a:srgbClr val="FF0000"/>
                </a:solidFill>
                <a:latin typeface="Calibri"/>
                <a:cs typeface="Calibri"/>
              </a:rPr>
              <a:t> </a:t>
            </a:r>
            <a:r>
              <a:rPr sz="1800" b="1" dirty="0">
                <a:solidFill>
                  <a:srgbClr val="FF0000"/>
                </a:solidFill>
                <a:latin typeface="Calibri"/>
                <a:cs typeface="Calibri"/>
              </a:rPr>
              <a:t>is</a:t>
            </a:r>
            <a:r>
              <a:rPr sz="1800" b="1" spc="-15" dirty="0">
                <a:solidFill>
                  <a:srgbClr val="FF0000"/>
                </a:solidFill>
                <a:latin typeface="Calibri"/>
                <a:cs typeface="Calibri"/>
              </a:rPr>
              <a:t> </a:t>
            </a:r>
            <a:r>
              <a:rPr sz="1800" b="1" dirty="0">
                <a:solidFill>
                  <a:srgbClr val="FF0000"/>
                </a:solidFill>
                <a:latin typeface="Calibri"/>
                <a:cs typeface="Calibri"/>
              </a:rPr>
              <a:t>the</a:t>
            </a:r>
            <a:r>
              <a:rPr sz="1800" b="1" spc="-5" dirty="0">
                <a:solidFill>
                  <a:srgbClr val="FF0000"/>
                </a:solidFill>
                <a:latin typeface="Calibri"/>
                <a:cs typeface="Calibri"/>
              </a:rPr>
              <a:t> </a:t>
            </a:r>
            <a:r>
              <a:rPr sz="1800" b="1" dirty="0">
                <a:solidFill>
                  <a:srgbClr val="FF0000"/>
                </a:solidFill>
                <a:latin typeface="Calibri"/>
                <a:cs typeface="Calibri"/>
              </a:rPr>
              <a:t>name</a:t>
            </a:r>
            <a:r>
              <a:rPr sz="1800" b="1" spc="-20" dirty="0">
                <a:solidFill>
                  <a:srgbClr val="FF0000"/>
                </a:solidFill>
                <a:latin typeface="Calibri"/>
                <a:cs typeface="Calibri"/>
              </a:rPr>
              <a:t> </a:t>
            </a:r>
            <a:r>
              <a:rPr sz="1800" b="1" dirty="0">
                <a:solidFill>
                  <a:srgbClr val="FF0000"/>
                </a:solidFill>
                <a:latin typeface="Calibri"/>
                <a:cs typeface="Calibri"/>
              </a:rPr>
              <a:t>of</a:t>
            </a:r>
            <a:r>
              <a:rPr sz="1800" b="1" spc="5" dirty="0">
                <a:solidFill>
                  <a:srgbClr val="FF0000"/>
                </a:solidFill>
                <a:latin typeface="Calibri"/>
                <a:cs typeface="Calibri"/>
              </a:rPr>
              <a:t> </a:t>
            </a:r>
            <a:r>
              <a:rPr sz="1800" b="1" dirty="0">
                <a:solidFill>
                  <a:srgbClr val="FF0000"/>
                </a:solidFill>
                <a:latin typeface="Calibri"/>
                <a:cs typeface="Calibri"/>
              </a:rPr>
              <a:t>the</a:t>
            </a:r>
            <a:r>
              <a:rPr sz="1800" b="1" spc="-5" dirty="0">
                <a:solidFill>
                  <a:srgbClr val="FF0000"/>
                </a:solidFill>
                <a:latin typeface="Calibri"/>
                <a:cs typeface="Calibri"/>
              </a:rPr>
              <a:t> </a:t>
            </a:r>
            <a:r>
              <a:rPr sz="1800" b="1" spc="-15" dirty="0">
                <a:solidFill>
                  <a:srgbClr val="FF0000"/>
                </a:solidFill>
                <a:latin typeface="Calibri"/>
                <a:cs typeface="Calibri"/>
              </a:rPr>
              <a:t>dictionary.</a:t>
            </a:r>
            <a:r>
              <a:rPr sz="1800" b="1" spc="-45" dirty="0">
                <a:solidFill>
                  <a:srgbClr val="FF0000"/>
                </a:solidFill>
                <a:latin typeface="Calibri"/>
                <a:cs typeface="Calibri"/>
              </a:rPr>
              <a:t> </a:t>
            </a:r>
            <a:r>
              <a:rPr sz="1800" b="1" spc="-5" dirty="0">
                <a:solidFill>
                  <a:srgbClr val="FF0000"/>
                </a:solidFill>
                <a:latin typeface="Calibri"/>
                <a:cs typeface="Calibri"/>
              </a:rPr>
              <a:t>The </a:t>
            </a:r>
            <a:r>
              <a:rPr sz="1800" b="1" spc="-20" dirty="0">
                <a:solidFill>
                  <a:srgbClr val="FF0000"/>
                </a:solidFill>
                <a:latin typeface="Calibri"/>
                <a:cs typeface="Calibri"/>
              </a:rPr>
              <a:t>keys</a:t>
            </a:r>
            <a:r>
              <a:rPr sz="1800" b="1" spc="-25" dirty="0">
                <a:solidFill>
                  <a:srgbClr val="FF0000"/>
                </a:solidFill>
                <a:latin typeface="Calibri"/>
                <a:cs typeface="Calibri"/>
              </a:rPr>
              <a:t> </a:t>
            </a:r>
            <a:r>
              <a:rPr sz="1800" b="1" spc="-10" dirty="0">
                <a:solidFill>
                  <a:srgbClr val="FF0000"/>
                </a:solidFill>
                <a:latin typeface="Calibri"/>
                <a:cs typeface="Calibri"/>
              </a:rPr>
              <a:t>are</a:t>
            </a:r>
            <a:r>
              <a:rPr sz="1800" b="1" spc="-15" dirty="0">
                <a:solidFill>
                  <a:srgbClr val="FF0000"/>
                </a:solidFill>
                <a:latin typeface="Calibri"/>
                <a:cs typeface="Calibri"/>
              </a:rPr>
              <a:t> </a:t>
            </a:r>
            <a:r>
              <a:rPr sz="1800" b="1" spc="-5" dirty="0">
                <a:solidFill>
                  <a:srgbClr val="FF0000"/>
                </a:solidFill>
                <a:latin typeface="Calibri"/>
                <a:cs typeface="Calibri"/>
              </a:rPr>
              <a:t>numeric.</a:t>
            </a:r>
            <a:endParaRPr sz="1800">
              <a:latin typeface="Calibri"/>
              <a:cs typeface="Calibri"/>
            </a:endParaRPr>
          </a:p>
        </p:txBody>
      </p:sp>
      <p:sp>
        <p:nvSpPr>
          <p:cNvPr id="12" name="object 12"/>
          <p:cNvSpPr txBox="1"/>
          <p:nvPr/>
        </p:nvSpPr>
        <p:spPr>
          <a:xfrm>
            <a:off x="3034188" y="5644464"/>
            <a:ext cx="5962650" cy="923925"/>
          </a:xfrm>
          <a:prstGeom prst="rect">
            <a:avLst/>
          </a:prstGeom>
          <a:solidFill>
            <a:srgbClr val="FFFF00"/>
          </a:solidFill>
        </p:spPr>
        <p:txBody>
          <a:bodyPr vert="horz" wrap="square" lIns="0" tIns="36195" rIns="0" bIns="0" rtlCol="0">
            <a:spAutoFit/>
          </a:bodyPr>
          <a:lstStyle/>
          <a:p>
            <a:pPr marL="49530">
              <a:lnSpc>
                <a:spcPct val="100000"/>
              </a:lnSpc>
              <a:spcBef>
                <a:spcPts val="285"/>
              </a:spcBef>
            </a:pPr>
            <a:r>
              <a:rPr sz="1800" b="1" spc="-5" dirty="0">
                <a:solidFill>
                  <a:srgbClr val="FF0000"/>
                </a:solidFill>
                <a:latin typeface="Calibri"/>
                <a:cs typeface="Calibri"/>
              </a:rPr>
              <a:t>Here,</a:t>
            </a:r>
            <a:r>
              <a:rPr sz="1800" b="1" spc="-25" dirty="0">
                <a:solidFill>
                  <a:srgbClr val="FF0000"/>
                </a:solidFill>
                <a:latin typeface="Calibri"/>
                <a:cs typeface="Calibri"/>
              </a:rPr>
              <a:t> </a:t>
            </a:r>
            <a:r>
              <a:rPr sz="1800" b="1" dirty="0">
                <a:solidFill>
                  <a:srgbClr val="FF0000"/>
                </a:solidFill>
                <a:latin typeface="Calibri"/>
                <a:cs typeface="Calibri"/>
              </a:rPr>
              <a:t>D</a:t>
            </a:r>
            <a:r>
              <a:rPr sz="1800" b="1" spc="-5" dirty="0">
                <a:solidFill>
                  <a:srgbClr val="FF0000"/>
                </a:solidFill>
                <a:latin typeface="Calibri"/>
                <a:cs typeface="Calibri"/>
              </a:rPr>
              <a:t> </a:t>
            </a:r>
            <a:r>
              <a:rPr sz="1800" b="1" dirty="0">
                <a:solidFill>
                  <a:srgbClr val="FF0000"/>
                </a:solidFill>
                <a:latin typeface="Calibri"/>
                <a:cs typeface="Calibri"/>
              </a:rPr>
              <a:t>is the</a:t>
            </a:r>
            <a:r>
              <a:rPr sz="1800" b="1" spc="-20" dirty="0">
                <a:solidFill>
                  <a:srgbClr val="FF0000"/>
                </a:solidFill>
                <a:latin typeface="Calibri"/>
                <a:cs typeface="Calibri"/>
              </a:rPr>
              <a:t> </a:t>
            </a:r>
            <a:r>
              <a:rPr sz="1800" b="1" spc="-10" dirty="0">
                <a:solidFill>
                  <a:srgbClr val="FF0000"/>
                </a:solidFill>
                <a:latin typeface="Calibri"/>
                <a:cs typeface="Calibri"/>
              </a:rPr>
              <a:t>dictionary.</a:t>
            </a:r>
            <a:r>
              <a:rPr sz="1800" b="1" spc="-15" dirty="0">
                <a:solidFill>
                  <a:srgbClr val="FF0000"/>
                </a:solidFill>
                <a:latin typeface="Calibri"/>
                <a:cs typeface="Calibri"/>
              </a:rPr>
              <a:t> </a:t>
            </a:r>
            <a:r>
              <a:rPr sz="1800" b="1" spc="-5" dirty="0">
                <a:solidFill>
                  <a:srgbClr val="FF0000"/>
                </a:solidFill>
                <a:latin typeface="Calibri"/>
                <a:cs typeface="Calibri"/>
              </a:rPr>
              <a:t>The</a:t>
            </a:r>
            <a:r>
              <a:rPr sz="1800" b="1" spc="-45" dirty="0">
                <a:solidFill>
                  <a:srgbClr val="FF0000"/>
                </a:solidFill>
                <a:latin typeface="Calibri"/>
                <a:cs typeface="Calibri"/>
              </a:rPr>
              <a:t> </a:t>
            </a:r>
            <a:r>
              <a:rPr sz="1800" b="1" spc="-20" dirty="0">
                <a:solidFill>
                  <a:srgbClr val="FF0000"/>
                </a:solidFill>
                <a:latin typeface="Calibri"/>
                <a:cs typeface="Calibri"/>
              </a:rPr>
              <a:t>keys</a:t>
            </a:r>
            <a:r>
              <a:rPr sz="1800" b="1" spc="-25" dirty="0">
                <a:solidFill>
                  <a:srgbClr val="FF0000"/>
                </a:solidFill>
                <a:latin typeface="Calibri"/>
                <a:cs typeface="Calibri"/>
              </a:rPr>
              <a:t> </a:t>
            </a:r>
            <a:r>
              <a:rPr sz="1800" b="1" spc="-10" dirty="0">
                <a:solidFill>
                  <a:srgbClr val="FF0000"/>
                </a:solidFill>
                <a:latin typeface="Calibri"/>
                <a:cs typeface="Calibri"/>
              </a:rPr>
              <a:t>are</a:t>
            </a:r>
            <a:r>
              <a:rPr sz="1800" b="1" dirty="0">
                <a:solidFill>
                  <a:srgbClr val="FF0000"/>
                </a:solidFill>
                <a:latin typeface="Calibri"/>
                <a:cs typeface="Calibri"/>
              </a:rPr>
              <a:t> </a:t>
            </a:r>
            <a:r>
              <a:rPr sz="1800" b="1" spc="-10" dirty="0">
                <a:solidFill>
                  <a:srgbClr val="FF0000"/>
                </a:solidFill>
                <a:latin typeface="Calibri"/>
                <a:cs typeface="Calibri"/>
              </a:rPr>
              <a:t>characters</a:t>
            </a:r>
            <a:r>
              <a:rPr sz="1800" b="1" spc="-35" dirty="0">
                <a:solidFill>
                  <a:srgbClr val="FF0000"/>
                </a:solidFill>
                <a:latin typeface="Calibri"/>
                <a:cs typeface="Calibri"/>
              </a:rPr>
              <a:t> </a:t>
            </a:r>
            <a:r>
              <a:rPr sz="1800" b="1" spc="-5" dirty="0">
                <a:solidFill>
                  <a:srgbClr val="FF0000"/>
                </a:solidFill>
                <a:latin typeface="Calibri"/>
                <a:cs typeface="Calibri"/>
              </a:rPr>
              <a:t>(alphabets).</a:t>
            </a:r>
            <a:endParaRPr sz="1800">
              <a:latin typeface="Calibri"/>
              <a:cs typeface="Calibri"/>
            </a:endParaRPr>
          </a:p>
          <a:p>
            <a:pPr marL="49530">
              <a:lnSpc>
                <a:spcPct val="100000"/>
              </a:lnSpc>
              <a:spcBef>
                <a:spcPts val="5"/>
              </a:spcBef>
            </a:pPr>
            <a:r>
              <a:rPr sz="1800" b="1" spc="-10" dirty="0">
                <a:solidFill>
                  <a:srgbClr val="FF0000"/>
                </a:solidFill>
                <a:latin typeface="Calibri"/>
                <a:cs typeface="Calibri"/>
              </a:rPr>
              <a:t>So,</a:t>
            </a:r>
            <a:r>
              <a:rPr sz="1800" b="1" spc="-20" dirty="0">
                <a:solidFill>
                  <a:srgbClr val="FF0000"/>
                </a:solidFill>
                <a:latin typeface="Calibri"/>
                <a:cs typeface="Calibri"/>
              </a:rPr>
              <a:t> </a:t>
            </a:r>
            <a:r>
              <a:rPr sz="1800" b="1" dirty="0">
                <a:solidFill>
                  <a:srgbClr val="FF0000"/>
                </a:solidFill>
                <a:latin typeface="Calibri"/>
                <a:cs typeface="Calibri"/>
              </a:rPr>
              <a:t>they</a:t>
            </a:r>
            <a:r>
              <a:rPr sz="1800" b="1" spc="-30" dirty="0">
                <a:solidFill>
                  <a:srgbClr val="FF0000"/>
                </a:solidFill>
                <a:latin typeface="Calibri"/>
                <a:cs typeface="Calibri"/>
              </a:rPr>
              <a:t> </a:t>
            </a:r>
            <a:r>
              <a:rPr sz="1800" b="1" spc="-10" dirty="0">
                <a:solidFill>
                  <a:srgbClr val="FF0000"/>
                </a:solidFill>
                <a:latin typeface="Calibri"/>
                <a:cs typeface="Calibri"/>
              </a:rPr>
              <a:t>are</a:t>
            </a:r>
            <a:r>
              <a:rPr sz="1800" b="1" spc="-5" dirty="0">
                <a:solidFill>
                  <a:srgbClr val="FF0000"/>
                </a:solidFill>
                <a:latin typeface="Calibri"/>
                <a:cs typeface="Calibri"/>
              </a:rPr>
              <a:t> </a:t>
            </a:r>
            <a:r>
              <a:rPr sz="1800" b="1" spc="-10" dirty="0">
                <a:solidFill>
                  <a:srgbClr val="FF0000"/>
                </a:solidFill>
                <a:latin typeface="Calibri"/>
                <a:cs typeface="Calibri"/>
              </a:rPr>
              <a:t>checked</a:t>
            </a:r>
            <a:r>
              <a:rPr sz="1800" b="1" spc="-50" dirty="0">
                <a:solidFill>
                  <a:srgbClr val="FF0000"/>
                </a:solidFill>
                <a:latin typeface="Calibri"/>
                <a:cs typeface="Calibri"/>
              </a:rPr>
              <a:t> </a:t>
            </a:r>
            <a:r>
              <a:rPr sz="1800" b="1" dirty="0">
                <a:solidFill>
                  <a:srgbClr val="FF0000"/>
                </a:solidFill>
                <a:latin typeface="Calibri"/>
                <a:cs typeface="Calibri"/>
              </a:rPr>
              <a:t>as</a:t>
            </a:r>
            <a:r>
              <a:rPr sz="1800" b="1" spc="-10" dirty="0">
                <a:solidFill>
                  <a:srgbClr val="FF0000"/>
                </a:solidFill>
                <a:latin typeface="Calibri"/>
                <a:cs typeface="Calibri"/>
              </a:rPr>
              <a:t> </a:t>
            </a:r>
            <a:r>
              <a:rPr sz="1800" b="1" dirty="0">
                <a:solidFill>
                  <a:srgbClr val="FF0000"/>
                </a:solidFill>
                <a:latin typeface="Calibri"/>
                <a:cs typeface="Calibri"/>
              </a:rPr>
              <a:t>per</a:t>
            </a:r>
            <a:r>
              <a:rPr sz="1800" b="1" spc="-25" dirty="0">
                <a:solidFill>
                  <a:srgbClr val="FF0000"/>
                </a:solidFill>
                <a:latin typeface="Calibri"/>
                <a:cs typeface="Calibri"/>
              </a:rPr>
              <a:t> </a:t>
            </a:r>
            <a:r>
              <a:rPr sz="1800" b="1" dirty="0">
                <a:solidFill>
                  <a:srgbClr val="FF0000"/>
                </a:solidFill>
                <a:latin typeface="Calibri"/>
                <a:cs typeface="Calibri"/>
              </a:rPr>
              <a:t>the</a:t>
            </a:r>
            <a:r>
              <a:rPr sz="1800" b="1" spc="-20" dirty="0">
                <a:solidFill>
                  <a:srgbClr val="FF0000"/>
                </a:solidFill>
                <a:latin typeface="Calibri"/>
                <a:cs typeface="Calibri"/>
              </a:rPr>
              <a:t> </a:t>
            </a:r>
            <a:r>
              <a:rPr sz="1800" b="1" dirty="0">
                <a:solidFill>
                  <a:srgbClr val="FF0000"/>
                </a:solidFill>
                <a:latin typeface="Calibri"/>
                <a:cs typeface="Calibri"/>
              </a:rPr>
              <a:t>ASCII</a:t>
            </a:r>
            <a:r>
              <a:rPr sz="1800" b="1" spc="390" dirty="0">
                <a:solidFill>
                  <a:srgbClr val="FF0000"/>
                </a:solidFill>
                <a:latin typeface="Calibri"/>
                <a:cs typeface="Calibri"/>
              </a:rPr>
              <a:t> </a:t>
            </a:r>
            <a:r>
              <a:rPr sz="1800" b="1" spc="-5" dirty="0">
                <a:solidFill>
                  <a:srgbClr val="FF0000"/>
                </a:solidFill>
                <a:latin typeface="Calibri"/>
                <a:cs typeface="Calibri"/>
              </a:rPr>
              <a:t>rule.</a:t>
            </a:r>
            <a:endParaRPr sz="1800">
              <a:latin typeface="Calibri"/>
              <a:cs typeface="Calibri"/>
            </a:endParaRPr>
          </a:p>
          <a:p>
            <a:pPr marL="49530">
              <a:lnSpc>
                <a:spcPct val="100000"/>
              </a:lnSpc>
              <a:tabLst>
                <a:tab pos="988060" algn="l"/>
                <a:tab pos="3731260" algn="l"/>
              </a:tabLst>
            </a:pPr>
            <a:r>
              <a:rPr sz="1800" b="1" dirty="0">
                <a:solidFill>
                  <a:srgbClr val="FF0000"/>
                </a:solidFill>
                <a:latin typeface="Calibri"/>
                <a:cs typeface="Calibri"/>
              </a:rPr>
              <a:t>In</a:t>
            </a:r>
            <a:r>
              <a:rPr sz="1800" b="1" spc="-5" dirty="0">
                <a:solidFill>
                  <a:srgbClr val="FF0000"/>
                </a:solidFill>
                <a:latin typeface="Calibri"/>
                <a:cs typeface="Calibri"/>
              </a:rPr>
              <a:t> </a:t>
            </a:r>
            <a:r>
              <a:rPr sz="1800" b="1" dirty="0">
                <a:solidFill>
                  <a:srgbClr val="FF0000"/>
                </a:solidFill>
                <a:latin typeface="Calibri"/>
                <a:cs typeface="Calibri"/>
              </a:rPr>
              <a:t>ASCII,	A=65,B=66….so</a:t>
            </a:r>
            <a:r>
              <a:rPr sz="1800" b="1" spc="-30" dirty="0">
                <a:solidFill>
                  <a:srgbClr val="FF0000"/>
                </a:solidFill>
                <a:latin typeface="Calibri"/>
                <a:cs typeface="Calibri"/>
              </a:rPr>
              <a:t> </a:t>
            </a:r>
            <a:r>
              <a:rPr sz="1800" b="1" dirty="0">
                <a:solidFill>
                  <a:srgbClr val="FF0000"/>
                </a:solidFill>
                <a:latin typeface="Calibri"/>
                <a:cs typeface="Calibri"/>
              </a:rPr>
              <a:t>on	</a:t>
            </a:r>
            <a:r>
              <a:rPr sz="1800" b="1" spc="-5" dirty="0">
                <a:solidFill>
                  <a:srgbClr val="FF0000"/>
                </a:solidFill>
                <a:latin typeface="Calibri"/>
                <a:cs typeface="Calibri"/>
              </a:rPr>
              <a:t>a=97,b=98,……….so</a:t>
            </a:r>
            <a:r>
              <a:rPr sz="1800" b="1" spc="-65" dirty="0">
                <a:solidFill>
                  <a:srgbClr val="FF0000"/>
                </a:solidFill>
                <a:latin typeface="Calibri"/>
                <a:cs typeface="Calibri"/>
              </a:rPr>
              <a:t> </a:t>
            </a:r>
            <a:r>
              <a:rPr sz="1800" b="1" dirty="0">
                <a:solidFill>
                  <a:srgbClr val="FF0000"/>
                </a:solidFill>
                <a:latin typeface="Calibri"/>
                <a:cs typeface="Calibri"/>
              </a:rPr>
              <a:t>on</a:t>
            </a:r>
            <a:endParaRPr sz="1800">
              <a:latin typeface="Calibri"/>
              <a:cs typeface="Calibri"/>
            </a:endParaRPr>
          </a:p>
        </p:txBody>
      </p:sp>
      <p:grpSp>
        <p:nvGrpSpPr>
          <p:cNvPr id="13" name="object 13"/>
          <p:cNvGrpSpPr/>
          <p:nvPr/>
        </p:nvGrpSpPr>
        <p:grpSpPr>
          <a:xfrm>
            <a:off x="2976626" y="2163051"/>
            <a:ext cx="6082030" cy="1257935"/>
            <a:chOff x="2976626" y="2163051"/>
            <a:chExt cx="6082030" cy="1257935"/>
          </a:xfrm>
        </p:grpSpPr>
        <p:pic>
          <p:nvPicPr>
            <p:cNvPr id="14" name="object 14"/>
            <p:cNvPicPr/>
            <p:nvPr/>
          </p:nvPicPr>
          <p:blipFill>
            <a:blip r:embed="rId3" cstate="print"/>
            <a:stretch>
              <a:fillRect/>
            </a:stretch>
          </p:blipFill>
          <p:spPr>
            <a:xfrm>
              <a:off x="3052165" y="2268840"/>
              <a:ext cx="5902986" cy="1021415"/>
            </a:xfrm>
            <a:prstGeom prst="rect">
              <a:avLst/>
            </a:prstGeom>
          </p:spPr>
        </p:pic>
        <p:sp>
          <p:nvSpPr>
            <p:cNvPr id="15" name="object 15"/>
            <p:cNvSpPr/>
            <p:nvPr/>
          </p:nvSpPr>
          <p:spPr>
            <a:xfrm>
              <a:off x="3005201" y="2191626"/>
              <a:ext cx="6024880" cy="1200785"/>
            </a:xfrm>
            <a:custGeom>
              <a:avLst/>
              <a:gdLst/>
              <a:ahLst/>
              <a:cxnLst/>
              <a:rect l="l" t="t" r="r" b="b"/>
              <a:pathLst>
                <a:path w="6024880" h="1200785">
                  <a:moveTo>
                    <a:pt x="0" y="1200162"/>
                  </a:moveTo>
                  <a:lnTo>
                    <a:pt x="6024499" y="1200162"/>
                  </a:lnTo>
                  <a:lnTo>
                    <a:pt x="6024499" y="0"/>
                  </a:lnTo>
                  <a:lnTo>
                    <a:pt x="0" y="0"/>
                  </a:lnTo>
                  <a:lnTo>
                    <a:pt x="0" y="1200162"/>
                  </a:lnTo>
                  <a:close/>
                </a:path>
              </a:pathLst>
            </a:custGeom>
            <a:ln w="57149">
              <a:solidFill>
                <a:srgbClr val="C00000"/>
              </a:solidFill>
            </a:ln>
          </p:spPr>
          <p:txBody>
            <a:bodyPr wrap="square" lIns="0" tIns="0" rIns="0" bIns="0" rtlCol="0"/>
            <a:lstStyle/>
            <a:p>
              <a:endParaRPr/>
            </a:p>
          </p:txBody>
        </p:sp>
      </p:gr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7416" y="596849"/>
            <a:ext cx="2319655" cy="514350"/>
          </a:xfrm>
          <a:prstGeom prst="rect">
            <a:avLst/>
          </a:prstGeom>
        </p:spPr>
        <p:txBody>
          <a:bodyPr vert="horz" wrap="square" lIns="0" tIns="13335" rIns="0" bIns="0" rtlCol="0">
            <a:spAutoFit/>
          </a:bodyPr>
          <a:lstStyle/>
          <a:p>
            <a:pPr marL="12700">
              <a:lnSpc>
                <a:spcPct val="100000"/>
              </a:lnSpc>
              <a:spcBef>
                <a:spcPts val="105"/>
              </a:spcBef>
            </a:pPr>
            <a:r>
              <a:rPr sz="3200" u="heavy" spc="50" dirty="0">
                <a:uFill>
                  <a:solidFill>
                    <a:srgbClr val="000000"/>
                  </a:solidFill>
                </a:uFill>
                <a:latin typeface="Arial MT"/>
                <a:cs typeface="Arial MT"/>
              </a:rPr>
              <a:t>CONTENTS</a:t>
            </a:r>
            <a:endParaRPr sz="3200">
              <a:latin typeface="Arial MT"/>
              <a:cs typeface="Arial MT"/>
            </a:endParaRPr>
          </a:p>
        </p:txBody>
      </p:sp>
      <p:sp>
        <p:nvSpPr>
          <p:cNvPr id="3" name="object 3"/>
          <p:cNvSpPr/>
          <p:nvPr/>
        </p:nvSpPr>
        <p:spPr>
          <a:xfrm>
            <a:off x="0" y="0"/>
            <a:ext cx="9144000" cy="643255"/>
          </a:xfrm>
          <a:custGeom>
            <a:avLst/>
            <a:gdLst/>
            <a:ahLst/>
            <a:cxnLst/>
            <a:rect l="l" t="t" r="r" b="b"/>
            <a:pathLst>
              <a:path w="9144000" h="643255">
                <a:moveTo>
                  <a:pt x="9144000" y="0"/>
                </a:moveTo>
                <a:lnTo>
                  <a:pt x="0" y="0"/>
                </a:lnTo>
                <a:lnTo>
                  <a:pt x="0" y="642912"/>
                </a:lnTo>
                <a:lnTo>
                  <a:pt x="9144000" y="642912"/>
                </a:lnTo>
                <a:lnTo>
                  <a:pt x="9144000" y="0"/>
                </a:lnTo>
                <a:close/>
              </a:path>
            </a:pathLst>
          </a:custGeom>
          <a:solidFill>
            <a:srgbClr val="252525"/>
          </a:solidFill>
        </p:spPr>
        <p:txBody>
          <a:bodyPr wrap="square" lIns="0" tIns="0" rIns="0" bIns="0" rtlCol="0"/>
          <a:lstStyle/>
          <a:p>
            <a:endParaRPr/>
          </a:p>
        </p:txBody>
      </p:sp>
      <p:sp>
        <p:nvSpPr>
          <p:cNvPr id="4" name="object 4"/>
          <p:cNvSpPr txBox="1">
            <a:spLocks noGrp="1"/>
          </p:cNvSpPr>
          <p:nvPr>
            <p:ph type="title"/>
          </p:nvPr>
        </p:nvSpPr>
        <p:spPr>
          <a:xfrm>
            <a:off x="708761" y="0"/>
            <a:ext cx="7723505" cy="635000"/>
          </a:xfrm>
          <a:prstGeom prst="rect">
            <a:avLst/>
          </a:prstGeom>
        </p:spPr>
        <p:txBody>
          <a:bodyPr vert="horz" wrap="square" lIns="0" tIns="12065" rIns="0" bIns="0" rtlCol="0">
            <a:spAutoFit/>
          </a:bodyPr>
          <a:lstStyle/>
          <a:p>
            <a:pPr marL="12700">
              <a:lnSpc>
                <a:spcPct val="100000"/>
              </a:lnSpc>
              <a:spcBef>
                <a:spcPts val="95"/>
              </a:spcBef>
            </a:pPr>
            <a:r>
              <a:rPr sz="4000" i="0" u="heavy" spc="-5" dirty="0">
                <a:solidFill>
                  <a:srgbClr val="FFC000"/>
                </a:solidFill>
                <a:uFill>
                  <a:solidFill>
                    <a:srgbClr val="FFC000"/>
                  </a:solidFill>
                </a:uFill>
                <a:latin typeface="Calibri"/>
                <a:cs typeface="Calibri"/>
              </a:rPr>
              <a:t>FUNCTIONS</a:t>
            </a:r>
            <a:r>
              <a:rPr sz="4000" i="0" u="heavy" spc="-20" dirty="0">
                <a:solidFill>
                  <a:srgbClr val="FFC000"/>
                </a:solidFill>
                <a:uFill>
                  <a:solidFill>
                    <a:srgbClr val="FFC000"/>
                  </a:solidFill>
                </a:uFill>
                <a:latin typeface="Calibri"/>
                <a:cs typeface="Calibri"/>
              </a:rPr>
              <a:t> </a:t>
            </a:r>
            <a:r>
              <a:rPr sz="4000" i="0" u="heavy" dirty="0">
                <a:solidFill>
                  <a:srgbClr val="FFC000"/>
                </a:solidFill>
                <a:uFill>
                  <a:solidFill>
                    <a:srgbClr val="FFC000"/>
                  </a:solidFill>
                </a:uFill>
                <a:latin typeface="Calibri"/>
                <a:cs typeface="Calibri"/>
              </a:rPr>
              <a:t>IN</a:t>
            </a:r>
            <a:r>
              <a:rPr sz="4000" i="0" u="heavy" spc="-10" dirty="0">
                <a:solidFill>
                  <a:srgbClr val="FFC000"/>
                </a:solidFill>
                <a:uFill>
                  <a:solidFill>
                    <a:srgbClr val="FFC000"/>
                  </a:solidFill>
                </a:uFill>
                <a:latin typeface="Calibri"/>
                <a:cs typeface="Calibri"/>
              </a:rPr>
              <a:t> </a:t>
            </a:r>
            <a:r>
              <a:rPr sz="4000" i="0" u="heavy" spc="-40" dirty="0">
                <a:solidFill>
                  <a:srgbClr val="FFC000"/>
                </a:solidFill>
                <a:uFill>
                  <a:solidFill>
                    <a:srgbClr val="FFC000"/>
                  </a:solidFill>
                </a:uFill>
                <a:latin typeface="Calibri"/>
                <a:cs typeface="Calibri"/>
              </a:rPr>
              <a:t>DICTIONARY:</a:t>
            </a:r>
            <a:r>
              <a:rPr sz="4000" i="0" u="heavy" spc="5" dirty="0">
                <a:solidFill>
                  <a:srgbClr val="FFC000"/>
                </a:solidFill>
                <a:uFill>
                  <a:solidFill>
                    <a:srgbClr val="FFC000"/>
                  </a:solidFill>
                </a:uFill>
                <a:latin typeface="Calibri"/>
                <a:cs typeface="Calibri"/>
              </a:rPr>
              <a:t> </a:t>
            </a:r>
            <a:r>
              <a:rPr sz="4000" i="0" u="heavy" spc="-15" dirty="0">
                <a:solidFill>
                  <a:srgbClr val="FFFF00"/>
                </a:solidFill>
                <a:uFill>
                  <a:solidFill>
                    <a:srgbClr val="FFC000"/>
                  </a:solidFill>
                </a:uFill>
                <a:latin typeface="Calibri"/>
                <a:cs typeface="Calibri"/>
              </a:rPr>
              <a:t>sorted()</a:t>
            </a:r>
            <a:endParaRPr sz="4000">
              <a:latin typeface="Calibri"/>
              <a:cs typeface="Calibri"/>
            </a:endParaRPr>
          </a:p>
        </p:txBody>
      </p:sp>
      <p:sp>
        <p:nvSpPr>
          <p:cNvPr id="5" name="object 5"/>
          <p:cNvSpPr txBox="1"/>
          <p:nvPr/>
        </p:nvSpPr>
        <p:spPr>
          <a:xfrm>
            <a:off x="2643123" y="642861"/>
            <a:ext cx="6429375" cy="1262380"/>
          </a:xfrm>
          <a:prstGeom prst="rect">
            <a:avLst/>
          </a:prstGeom>
          <a:solidFill>
            <a:srgbClr val="CCFF99"/>
          </a:solidFill>
          <a:ln w="38100">
            <a:solidFill>
              <a:srgbClr val="FFC000"/>
            </a:solidFill>
          </a:ln>
        </p:spPr>
        <p:txBody>
          <a:bodyPr vert="horz" wrap="square" lIns="0" tIns="12065" rIns="0" bIns="0" rtlCol="0">
            <a:spAutoFit/>
          </a:bodyPr>
          <a:lstStyle/>
          <a:p>
            <a:pPr marL="91440">
              <a:lnSpc>
                <a:spcPct val="100000"/>
              </a:lnSpc>
              <a:spcBef>
                <a:spcPts val="95"/>
              </a:spcBef>
            </a:pPr>
            <a:r>
              <a:rPr sz="3600" b="1" spc="-130" dirty="0">
                <a:latin typeface="Times New Roman"/>
                <a:cs typeface="Times New Roman"/>
              </a:rPr>
              <a:t>sorted(</a:t>
            </a:r>
            <a:r>
              <a:rPr sz="3600" b="1" spc="-60" dirty="0">
                <a:latin typeface="Times New Roman"/>
                <a:cs typeface="Times New Roman"/>
              </a:rPr>
              <a:t> </a:t>
            </a:r>
            <a:r>
              <a:rPr sz="3600" b="1" spc="-145" dirty="0">
                <a:latin typeface="Times New Roman"/>
                <a:cs typeface="Times New Roman"/>
              </a:rPr>
              <a:t>)</a:t>
            </a:r>
            <a:endParaRPr sz="3600">
              <a:latin typeface="Times New Roman"/>
              <a:cs typeface="Times New Roman"/>
            </a:endParaRPr>
          </a:p>
          <a:p>
            <a:pPr marL="91440">
              <a:lnSpc>
                <a:spcPct val="100000"/>
              </a:lnSpc>
              <a:spcBef>
                <a:spcPts val="125"/>
              </a:spcBef>
            </a:pPr>
            <a:r>
              <a:rPr sz="2000" spc="5" dirty="0">
                <a:latin typeface="Times New Roman"/>
                <a:cs typeface="Times New Roman"/>
              </a:rPr>
              <a:t>It</a:t>
            </a:r>
            <a:r>
              <a:rPr sz="2000" dirty="0">
                <a:latin typeface="Times New Roman"/>
                <a:cs typeface="Times New Roman"/>
              </a:rPr>
              <a:t> returns the </a:t>
            </a:r>
            <a:r>
              <a:rPr sz="2000" spc="-70" dirty="0">
                <a:latin typeface="Times New Roman"/>
                <a:cs typeface="Times New Roman"/>
              </a:rPr>
              <a:t>list</a:t>
            </a:r>
            <a:r>
              <a:rPr sz="2000" spc="15" dirty="0">
                <a:latin typeface="Times New Roman"/>
                <a:cs typeface="Times New Roman"/>
              </a:rPr>
              <a:t> </a:t>
            </a:r>
            <a:r>
              <a:rPr sz="2000" spc="-40" dirty="0">
                <a:latin typeface="Times New Roman"/>
                <a:cs typeface="Times New Roman"/>
              </a:rPr>
              <a:t>of</a:t>
            </a:r>
            <a:r>
              <a:rPr sz="2000" dirty="0">
                <a:latin typeface="Times New Roman"/>
                <a:cs typeface="Times New Roman"/>
              </a:rPr>
              <a:t> </a:t>
            </a:r>
            <a:r>
              <a:rPr sz="2000" spc="-55" dirty="0">
                <a:latin typeface="Times New Roman"/>
                <a:cs typeface="Times New Roman"/>
              </a:rPr>
              <a:t>keys</a:t>
            </a:r>
            <a:r>
              <a:rPr sz="2000" dirty="0">
                <a:latin typeface="Times New Roman"/>
                <a:cs typeface="Times New Roman"/>
              </a:rPr>
              <a:t> sorted</a:t>
            </a:r>
            <a:r>
              <a:rPr sz="2000" spc="5" dirty="0">
                <a:latin typeface="Times New Roman"/>
                <a:cs typeface="Times New Roman"/>
              </a:rPr>
              <a:t> </a:t>
            </a:r>
            <a:r>
              <a:rPr sz="2000" spc="-20" dirty="0">
                <a:latin typeface="Times New Roman"/>
                <a:cs typeface="Times New Roman"/>
              </a:rPr>
              <a:t>in</a:t>
            </a:r>
            <a:r>
              <a:rPr sz="2000" spc="5" dirty="0">
                <a:latin typeface="Times New Roman"/>
                <a:cs typeface="Times New Roman"/>
              </a:rPr>
              <a:t> </a:t>
            </a:r>
            <a:r>
              <a:rPr sz="2000" spc="-35" dirty="0">
                <a:latin typeface="Times New Roman"/>
                <a:cs typeface="Times New Roman"/>
              </a:rPr>
              <a:t>ascending</a:t>
            </a:r>
            <a:r>
              <a:rPr sz="2000" dirty="0">
                <a:latin typeface="Times New Roman"/>
                <a:cs typeface="Times New Roman"/>
              </a:rPr>
              <a:t> </a:t>
            </a:r>
            <a:r>
              <a:rPr sz="2000" spc="25" dirty="0">
                <a:latin typeface="Times New Roman"/>
                <a:cs typeface="Times New Roman"/>
              </a:rPr>
              <a:t>order</a:t>
            </a:r>
            <a:r>
              <a:rPr sz="2000" spc="20" dirty="0">
                <a:latin typeface="Times New Roman"/>
                <a:cs typeface="Times New Roman"/>
              </a:rPr>
              <a:t> </a:t>
            </a:r>
            <a:r>
              <a:rPr sz="2000" spc="-75" dirty="0">
                <a:latin typeface="Times New Roman"/>
                <a:cs typeface="Times New Roman"/>
              </a:rPr>
              <a:t>by</a:t>
            </a:r>
            <a:r>
              <a:rPr sz="2000" spc="-5" dirty="0">
                <a:latin typeface="Times New Roman"/>
                <a:cs typeface="Times New Roman"/>
              </a:rPr>
              <a:t> </a:t>
            </a:r>
            <a:r>
              <a:rPr sz="2000" spc="-25" dirty="0">
                <a:latin typeface="Times New Roman"/>
                <a:cs typeface="Times New Roman"/>
              </a:rPr>
              <a:t>default.</a:t>
            </a:r>
            <a:endParaRPr sz="2000">
              <a:latin typeface="Times New Roman"/>
              <a:cs typeface="Times New Roman"/>
            </a:endParaRPr>
          </a:p>
          <a:p>
            <a:pPr marL="91440">
              <a:lnSpc>
                <a:spcPct val="100000"/>
              </a:lnSpc>
              <a:spcBef>
                <a:spcPts val="5"/>
              </a:spcBef>
            </a:pPr>
            <a:r>
              <a:rPr sz="2000" spc="10" dirty="0">
                <a:latin typeface="Times New Roman"/>
                <a:cs typeface="Times New Roman"/>
              </a:rPr>
              <a:t>For</a:t>
            </a:r>
            <a:r>
              <a:rPr sz="2000" dirty="0">
                <a:latin typeface="Times New Roman"/>
                <a:cs typeface="Times New Roman"/>
              </a:rPr>
              <a:t> the</a:t>
            </a:r>
            <a:r>
              <a:rPr sz="2000" spc="5" dirty="0">
                <a:latin typeface="Times New Roman"/>
                <a:cs typeface="Times New Roman"/>
              </a:rPr>
              <a:t> </a:t>
            </a:r>
            <a:r>
              <a:rPr sz="2000" spc="-70" dirty="0">
                <a:latin typeface="Times New Roman"/>
                <a:cs typeface="Times New Roman"/>
              </a:rPr>
              <a:t>list</a:t>
            </a:r>
            <a:r>
              <a:rPr sz="2000" spc="10" dirty="0">
                <a:latin typeface="Times New Roman"/>
                <a:cs typeface="Times New Roman"/>
              </a:rPr>
              <a:t> </a:t>
            </a:r>
            <a:r>
              <a:rPr sz="2000" spc="-40" dirty="0">
                <a:latin typeface="Times New Roman"/>
                <a:cs typeface="Times New Roman"/>
              </a:rPr>
              <a:t>of</a:t>
            </a:r>
            <a:r>
              <a:rPr sz="2000" spc="5" dirty="0">
                <a:latin typeface="Times New Roman"/>
                <a:cs typeface="Times New Roman"/>
              </a:rPr>
              <a:t> </a:t>
            </a:r>
            <a:r>
              <a:rPr sz="2000" spc="-60" dirty="0">
                <a:latin typeface="Times New Roman"/>
                <a:cs typeface="Times New Roman"/>
              </a:rPr>
              <a:t>keys</a:t>
            </a:r>
            <a:r>
              <a:rPr sz="2000" spc="5" dirty="0">
                <a:latin typeface="Times New Roman"/>
                <a:cs typeface="Times New Roman"/>
              </a:rPr>
              <a:t> </a:t>
            </a:r>
            <a:r>
              <a:rPr sz="2000" spc="-20" dirty="0">
                <a:latin typeface="Times New Roman"/>
                <a:cs typeface="Times New Roman"/>
              </a:rPr>
              <a:t>in</a:t>
            </a:r>
            <a:r>
              <a:rPr sz="2000" spc="5" dirty="0">
                <a:latin typeface="Times New Roman"/>
                <a:cs typeface="Times New Roman"/>
              </a:rPr>
              <a:t> </a:t>
            </a:r>
            <a:r>
              <a:rPr sz="2000" spc="-25" dirty="0">
                <a:latin typeface="Times New Roman"/>
                <a:cs typeface="Times New Roman"/>
              </a:rPr>
              <a:t>descending</a:t>
            </a:r>
            <a:r>
              <a:rPr sz="2000" spc="20" dirty="0">
                <a:latin typeface="Times New Roman"/>
                <a:cs typeface="Times New Roman"/>
              </a:rPr>
              <a:t> </a:t>
            </a:r>
            <a:r>
              <a:rPr sz="2000" spc="15" dirty="0">
                <a:latin typeface="Times New Roman"/>
                <a:cs typeface="Times New Roman"/>
              </a:rPr>
              <a:t>order,</a:t>
            </a:r>
            <a:r>
              <a:rPr sz="2000" spc="35" dirty="0">
                <a:latin typeface="Times New Roman"/>
                <a:cs typeface="Times New Roman"/>
              </a:rPr>
              <a:t> </a:t>
            </a:r>
            <a:r>
              <a:rPr sz="2000" b="1" spc="-80" dirty="0">
                <a:latin typeface="Times New Roman"/>
                <a:cs typeface="Times New Roman"/>
              </a:rPr>
              <a:t>reverse=True</a:t>
            </a:r>
            <a:endParaRPr sz="2000">
              <a:latin typeface="Times New Roman"/>
              <a:cs typeface="Times New Roman"/>
            </a:endParaRPr>
          </a:p>
        </p:txBody>
      </p:sp>
      <p:sp>
        <p:nvSpPr>
          <p:cNvPr id="6" name="object 6"/>
          <p:cNvSpPr/>
          <p:nvPr/>
        </p:nvSpPr>
        <p:spPr>
          <a:xfrm>
            <a:off x="-32" y="1285913"/>
            <a:ext cx="2571750" cy="5232400"/>
          </a:xfrm>
          <a:custGeom>
            <a:avLst/>
            <a:gdLst/>
            <a:ahLst/>
            <a:cxnLst/>
            <a:rect l="l" t="t" r="r" b="b"/>
            <a:pathLst>
              <a:path w="2571750" h="5232400">
                <a:moveTo>
                  <a:pt x="2571750" y="0"/>
                </a:moveTo>
                <a:lnTo>
                  <a:pt x="0" y="0"/>
                </a:lnTo>
                <a:lnTo>
                  <a:pt x="0" y="5232146"/>
                </a:lnTo>
                <a:lnTo>
                  <a:pt x="2571750" y="5232146"/>
                </a:lnTo>
                <a:lnTo>
                  <a:pt x="2571750" y="0"/>
                </a:lnTo>
                <a:close/>
              </a:path>
            </a:pathLst>
          </a:custGeom>
          <a:solidFill>
            <a:srgbClr val="252525"/>
          </a:solidFill>
        </p:spPr>
        <p:txBody>
          <a:bodyPr wrap="square" lIns="0" tIns="0" rIns="0" bIns="0" rtlCol="0"/>
          <a:lstStyle/>
          <a:p>
            <a:endParaRPr/>
          </a:p>
        </p:txBody>
      </p:sp>
      <p:sp>
        <p:nvSpPr>
          <p:cNvPr id="7" name="object 7"/>
          <p:cNvSpPr txBox="1"/>
          <p:nvPr/>
        </p:nvSpPr>
        <p:spPr>
          <a:xfrm>
            <a:off x="78739" y="1299464"/>
            <a:ext cx="2394585" cy="5120640"/>
          </a:xfrm>
          <a:prstGeom prst="rect">
            <a:avLst/>
          </a:prstGeom>
        </p:spPr>
        <p:txBody>
          <a:bodyPr vert="horz" wrap="square" lIns="0" tIns="12700" rIns="0" bIns="0" rtlCol="0">
            <a:spAutoFit/>
          </a:bodyPr>
          <a:lstStyle/>
          <a:p>
            <a:pPr marL="12700">
              <a:lnSpc>
                <a:spcPct val="100000"/>
              </a:lnSpc>
              <a:spcBef>
                <a:spcPts val="100"/>
              </a:spcBef>
            </a:pPr>
            <a:r>
              <a:rPr sz="2400" b="1" u="heavy" spc="-10" dirty="0">
                <a:solidFill>
                  <a:srgbClr val="FFC000"/>
                </a:solidFill>
                <a:uFill>
                  <a:solidFill>
                    <a:srgbClr val="FFC000"/>
                  </a:solidFill>
                </a:uFill>
                <a:latin typeface="Calibri"/>
                <a:cs typeface="Calibri"/>
              </a:rPr>
              <a:t>Introduction</a:t>
            </a:r>
            <a:r>
              <a:rPr sz="2400" b="1" u="heavy" spc="-25" dirty="0">
                <a:solidFill>
                  <a:srgbClr val="FFC000"/>
                </a:solidFill>
                <a:uFill>
                  <a:solidFill>
                    <a:srgbClr val="FFC000"/>
                  </a:solidFill>
                </a:uFill>
                <a:latin typeface="Calibri"/>
                <a:cs typeface="Calibri"/>
              </a:rPr>
              <a:t> </a:t>
            </a:r>
            <a:r>
              <a:rPr sz="2400" b="1" u="heavy" dirty="0">
                <a:solidFill>
                  <a:srgbClr val="FFC000"/>
                </a:solidFill>
                <a:uFill>
                  <a:solidFill>
                    <a:srgbClr val="FFC000"/>
                  </a:solidFill>
                </a:uFill>
                <a:latin typeface="Calibri"/>
                <a:cs typeface="Calibri"/>
              </a:rPr>
              <a:t>:</a:t>
            </a:r>
            <a:endParaRPr sz="2400">
              <a:latin typeface="Calibri"/>
              <a:cs typeface="Calibri"/>
            </a:endParaRPr>
          </a:p>
          <a:p>
            <a:pPr marL="12700" marR="1401445">
              <a:lnSpc>
                <a:spcPct val="100000"/>
              </a:lnSpc>
              <a:spcBef>
                <a:spcPts val="35"/>
              </a:spcBef>
            </a:pPr>
            <a:r>
              <a:rPr sz="1800" spc="-5" dirty="0">
                <a:solidFill>
                  <a:srgbClr val="FFC000"/>
                </a:solidFill>
                <a:latin typeface="Calibri"/>
                <a:cs typeface="Calibri"/>
              </a:rPr>
              <a:t>D</a:t>
            </a:r>
            <a:r>
              <a:rPr sz="1800" spc="-15" dirty="0">
                <a:solidFill>
                  <a:srgbClr val="FFC000"/>
                </a:solidFill>
                <a:latin typeface="Calibri"/>
                <a:cs typeface="Calibri"/>
              </a:rPr>
              <a:t>e</a:t>
            </a:r>
            <a:r>
              <a:rPr sz="1800" spc="-5" dirty="0">
                <a:solidFill>
                  <a:srgbClr val="FFC000"/>
                </a:solidFill>
                <a:latin typeface="Calibri"/>
                <a:cs typeface="Calibri"/>
              </a:rPr>
              <a:t>fin</a:t>
            </a:r>
            <a:r>
              <a:rPr sz="1800" spc="-10" dirty="0">
                <a:solidFill>
                  <a:srgbClr val="FFC000"/>
                </a:solidFill>
                <a:latin typeface="Calibri"/>
                <a:cs typeface="Calibri"/>
              </a:rPr>
              <a:t>i</a:t>
            </a:r>
            <a:r>
              <a:rPr sz="1800" dirty="0">
                <a:solidFill>
                  <a:srgbClr val="FFC000"/>
                </a:solidFill>
                <a:latin typeface="Calibri"/>
                <a:cs typeface="Calibri"/>
              </a:rPr>
              <a:t>t</a:t>
            </a:r>
            <a:r>
              <a:rPr sz="1800" spc="-10" dirty="0">
                <a:solidFill>
                  <a:srgbClr val="FFC000"/>
                </a:solidFill>
                <a:latin typeface="Calibri"/>
                <a:cs typeface="Calibri"/>
              </a:rPr>
              <a:t>i</a:t>
            </a:r>
            <a:r>
              <a:rPr sz="1800" spc="-5" dirty="0">
                <a:solidFill>
                  <a:srgbClr val="FFC000"/>
                </a:solidFill>
                <a:latin typeface="Calibri"/>
                <a:cs typeface="Calibri"/>
              </a:rPr>
              <a:t>on,  </a:t>
            </a:r>
            <a:r>
              <a:rPr sz="1800" spc="-10" dirty="0">
                <a:solidFill>
                  <a:srgbClr val="FFC000"/>
                </a:solidFill>
                <a:latin typeface="Calibri"/>
                <a:cs typeface="Calibri"/>
              </a:rPr>
              <a:t>Creation,</a:t>
            </a:r>
            <a:endParaRPr sz="1800">
              <a:latin typeface="Calibri"/>
              <a:cs typeface="Calibri"/>
            </a:endParaRPr>
          </a:p>
          <a:p>
            <a:pPr marL="12700" marR="502920">
              <a:lnSpc>
                <a:spcPct val="100000"/>
              </a:lnSpc>
            </a:pPr>
            <a:r>
              <a:rPr sz="1800" spc="-5" dirty="0">
                <a:solidFill>
                  <a:srgbClr val="FFC000"/>
                </a:solidFill>
                <a:latin typeface="Calibri"/>
                <a:cs typeface="Calibri"/>
              </a:rPr>
              <a:t>Accessing</a:t>
            </a:r>
            <a:r>
              <a:rPr sz="1800" spc="-70" dirty="0">
                <a:solidFill>
                  <a:srgbClr val="FFC000"/>
                </a:solidFill>
                <a:latin typeface="Calibri"/>
                <a:cs typeface="Calibri"/>
              </a:rPr>
              <a:t> </a:t>
            </a:r>
            <a:r>
              <a:rPr sz="1800" dirty="0">
                <a:solidFill>
                  <a:srgbClr val="FFC000"/>
                </a:solidFill>
                <a:latin typeface="Calibri"/>
                <a:cs typeface="Calibri"/>
              </a:rPr>
              <a:t>elements, </a:t>
            </a:r>
            <a:r>
              <a:rPr sz="1800" spc="-395" dirty="0">
                <a:solidFill>
                  <a:srgbClr val="FFC000"/>
                </a:solidFill>
                <a:latin typeface="Calibri"/>
                <a:cs typeface="Calibri"/>
              </a:rPr>
              <a:t> </a:t>
            </a:r>
            <a:r>
              <a:rPr sz="1800" dirty="0">
                <a:solidFill>
                  <a:srgbClr val="FFC000"/>
                </a:solidFill>
                <a:latin typeface="Calibri"/>
                <a:cs typeface="Calibri"/>
              </a:rPr>
              <a:t>Add</a:t>
            </a:r>
            <a:r>
              <a:rPr sz="1800" spc="110" dirty="0">
                <a:solidFill>
                  <a:srgbClr val="FFC000"/>
                </a:solidFill>
                <a:latin typeface="Calibri"/>
                <a:cs typeface="Calibri"/>
              </a:rPr>
              <a:t> </a:t>
            </a:r>
            <a:r>
              <a:rPr sz="1800" dirty="0">
                <a:solidFill>
                  <a:srgbClr val="FFC000"/>
                </a:solidFill>
                <a:latin typeface="Calibri"/>
                <a:cs typeface="Calibri"/>
              </a:rPr>
              <a:t>an</a:t>
            </a:r>
            <a:r>
              <a:rPr sz="1800" spc="120" dirty="0">
                <a:solidFill>
                  <a:srgbClr val="FFC000"/>
                </a:solidFill>
                <a:latin typeface="Calibri"/>
                <a:cs typeface="Calibri"/>
              </a:rPr>
              <a:t> </a:t>
            </a:r>
            <a:r>
              <a:rPr sz="1800" spc="-10" dirty="0">
                <a:solidFill>
                  <a:srgbClr val="FFC000"/>
                </a:solidFill>
                <a:latin typeface="Calibri"/>
                <a:cs typeface="Calibri"/>
              </a:rPr>
              <a:t>item, </a:t>
            </a:r>
            <a:r>
              <a:rPr sz="1800" spc="-5" dirty="0">
                <a:solidFill>
                  <a:srgbClr val="FFC000"/>
                </a:solidFill>
                <a:latin typeface="Calibri"/>
                <a:cs typeface="Calibri"/>
              </a:rPr>
              <a:t> </a:t>
            </a:r>
            <a:r>
              <a:rPr sz="1800" dirty="0">
                <a:solidFill>
                  <a:srgbClr val="FFC000"/>
                </a:solidFill>
                <a:latin typeface="Calibri"/>
                <a:cs typeface="Calibri"/>
              </a:rPr>
              <a:t>Modify an </a:t>
            </a:r>
            <a:r>
              <a:rPr sz="1800" spc="-10" dirty="0">
                <a:solidFill>
                  <a:srgbClr val="FFC000"/>
                </a:solidFill>
                <a:latin typeface="Calibri"/>
                <a:cs typeface="Calibri"/>
              </a:rPr>
              <a:t>item, </a:t>
            </a:r>
            <a:r>
              <a:rPr sz="1800" spc="-5" dirty="0">
                <a:solidFill>
                  <a:srgbClr val="FFC000"/>
                </a:solidFill>
                <a:latin typeface="Calibri"/>
                <a:cs typeface="Calibri"/>
              </a:rPr>
              <a:t> </a:t>
            </a:r>
            <a:r>
              <a:rPr sz="1800" spc="-25" dirty="0">
                <a:solidFill>
                  <a:srgbClr val="FFC000"/>
                </a:solidFill>
                <a:latin typeface="Calibri"/>
                <a:cs typeface="Calibri"/>
              </a:rPr>
              <a:t>Traversal,</a:t>
            </a:r>
            <a:endParaRPr sz="1800">
              <a:latin typeface="Calibri"/>
              <a:cs typeface="Calibri"/>
            </a:endParaRPr>
          </a:p>
          <a:p>
            <a:pPr marL="12700" marR="113030" indent="51435">
              <a:lnSpc>
                <a:spcPct val="100000"/>
              </a:lnSpc>
            </a:pPr>
            <a:r>
              <a:rPr sz="1800" spc="-5" dirty="0">
                <a:solidFill>
                  <a:srgbClr val="FFC000"/>
                </a:solidFill>
                <a:latin typeface="Calibri"/>
                <a:cs typeface="Calibri"/>
              </a:rPr>
              <a:t>Membership </a:t>
            </a:r>
            <a:r>
              <a:rPr sz="1800" spc="-15" dirty="0">
                <a:solidFill>
                  <a:srgbClr val="FFC000"/>
                </a:solidFill>
                <a:latin typeface="Calibri"/>
                <a:cs typeface="Calibri"/>
              </a:rPr>
              <a:t>operator </a:t>
            </a:r>
            <a:r>
              <a:rPr sz="1800" spc="-10" dirty="0">
                <a:solidFill>
                  <a:srgbClr val="FFC000"/>
                </a:solidFill>
                <a:latin typeface="Calibri"/>
                <a:cs typeface="Calibri"/>
              </a:rPr>
              <a:t> </a:t>
            </a:r>
            <a:r>
              <a:rPr sz="2000" b="1" u="heavy" spc="-5" dirty="0">
                <a:solidFill>
                  <a:srgbClr val="FFFF00"/>
                </a:solidFill>
                <a:uFill>
                  <a:solidFill>
                    <a:srgbClr val="FFFF00"/>
                  </a:solidFill>
                </a:uFill>
                <a:latin typeface="Calibri"/>
                <a:cs typeface="Calibri"/>
              </a:rPr>
              <a:t>Functions/Methods</a:t>
            </a:r>
            <a:r>
              <a:rPr sz="2000" b="1" spc="-45" dirty="0">
                <a:solidFill>
                  <a:srgbClr val="FFFF00"/>
                </a:solidFill>
                <a:latin typeface="Calibri"/>
                <a:cs typeface="Calibri"/>
              </a:rPr>
              <a:t> </a:t>
            </a:r>
            <a:r>
              <a:rPr sz="2000" dirty="0">
                <a:solidFill>
                  <a:srgbClr val="FFC000"/>
                </a:solidFill>
                <a:latin typeface="Calibri"/>
                <a:cs typeface="Calibri"/>
              </a:rPr>
              <a:t>– </a:t>
            </a:r>
            <a:r>
              <a:rPr sz="2000" spc="-440" dirty="0">
                <a:solidFill>
                  <a:srgbClr val="FFC000"/>
                </a:solidFill>
                <a:latin typeface="Calibri"/>
                <a:cs typeface="Calibri"/>
              </a:rPr>
              <a:t> </a:t>
            </a:r>
            <a:r>
              <a:rPr sz="1800" spc="-5" dirty="0">
                <a:solidFill>
                  <a:srgbClr val="FFC000"/>
                </a:solidFill>
                <a:latin typeface="Calibri"/>
                <a:cs typeface="Calibri"/>
              </a:rPr>
              <a:t>len(),</a:t>
            </a:r>
            <a:r>
              <a:rPr sz="1800" spc="20" dirty="0">
                <a:solidFill>
                  <a:srgbClr val="FFC000"/>
                </a:solidFill>
                <a:latin typeface="Calibri"/>
                <a:cs typeface="Calibri"/>
              </a:rPr>
              <a:t> </a:t>
            </a:r>
            <a:r>
              <a:rPr sz="1800" spc="-5" dirty="0">
                <a:solidFill>
                  <a:srgbClr val="FFC000"/>
                </a:solidFill>
                <a:latin typeface="Calibri"/>
                <a:cs typeface="Calibri"/>
              </a:rPr>
              <a:t>dict(),</a:t>
            </a:r>
            <a:r>
              <a:rPr sz="1800" spc="30" dirty="0">
                <a:solidFill>
                  <a:srgbClr val="FFC000"/>
                </a:solidFill>
                <a:latin typeface="Calibri"/>
                <a:cs typeface="Calibri"/>
              </a:rPr>
              <a:t> </a:t>
            </a:r>
            <a:r>
              <a:rPr sz="1800" spc="-20" dirty="0">
                <a:solidFill>
                  <a:srgbClr val="FFC000"/>
                </a:solidFill>
                <a:latin typeface="Calibri"/>
                <a:cs typeface="Calibri"/>
              </a:rPr>
              <a:t>keys(),</a:t>
            </a:r>
            <a:endParaRPr sz="1800">
              <a:latin typeface="Calibri"/>
              <a:cs typeface="Calibri"/>
            </a:endParaRPr>
          </a:p>
          <a:p>
            <a:pPr marL="12700">
              <a:lnSpc>
                <a:spcPct val="100000"/>
              </a:lnSpc>
              <a:spcBef>
                <a:spcPts val="5"/>
              </a:spcBef>
            </a:pPr>
            <a:r>
              <a:rPr sz="1800" spc="-5" dirty="0">
                <a:solidFill>
                  <a:srgbClr val="FFC000"/>
                </a:solidFill>
                <a:latin typeface="Calibri"/>
                <a:cs typeface="Calibri"/>
              </a:rPr>
              <a:t>values(),</a:t>
            </a:r>
            <a:r>
              <a:rPr sz="1800" dirty="0">
                <a:solidFill>
                  <a:srgbClr val="FFC000"/>
                </a:solidFill>
                <a:latin typeface="Calibri"/>
                <a:cs typeface="Calibri"/>
              </a:rPr>
              <a:t> </a:t>
            </a:r>
            <a:r>
              <a:rPr sz="1800" spc="-10" dirty="0">
                <a:solidFill>
                  <a:srgbClr val="FFC000"/>
                </a:solidFill>
                <a:latin typeface="Calibri"/>
                <a:cs typeface="Calibri"/>
              </a:rPr>
              <a:t>items(),</a:t>
            </a:r>
            <a:r>
              <a:rPr sz="1800" dirty="0">
                <a:solidFill>
                  <a:srgbClr val="FFC000"/>
                </a:solidFill>
                <a:latin typeface="Calibri"/>
                <a:cs typeface="Calibri"/>
              </a:rPr>
              <a:t> </a:t>
            </a:r>
            <a:r>
              <a:rPr sz="1800" spc="-10" dirty="0">
                <a:solidFill>
                  <a:srgbClr val="FFC000"/>
                </a:solidFill>
                <a:latin typeface="Calibri"/>
                <a:cs typeface="Calibri"/>
              </a:rPr>
              <a:t>get(),</a:t>
            </a:r>
            <a:endParaRPr sz="1800">
              <a:latin typeface="Calibri"/>
              <a:cs typeface="Calibri"/>
            </a:endParaRPr>
          </a:p>
          <a:p>
            <a:pPr marL="12700">
              <a:lnSpc>
                <a:spcPct val="100000"/>
              </a:lnSpc>
            </a:pPr>
            <a:r>
              <a:rPr sz="1800" spc="-10" dirty="0">
                <a:solidFill>
                  <a:srgbClr val="FFC000"/>
                </a:solidFill>
                <a:latin typeface="Calibri"/>
                <a:cs typeface="Calibri"/>
              </a:rPr>
              <a:t>update(),</a:t>
            </a:r>
            <a:r>
              <a:rPr sz="1800" spc="10" dirty="0">
                <a:solidFill>
                  <a:srgbClr val="FFC000"/>
                </a:solidFill>
                <a:latin typeface="Calibri"/>
                <a:cs typeface="Calibri"/>
              </a:rPr>
              <a:t> </a:t>
            </a:r>
            <a:r>
              <a:rPr sz="1800" spc="-5" dirty="0">
                <a:solidFill>
                  <a:srgbClr val="FFC000"/>
                </a:solidFill>
                <a:latin typeface="Calibri"/>
                <a:cs typeface="Calibri"/>
              </a:rPr>
              <a:t>del(),</a:t>
            </a:r>
            <a:r>
              <a:rPr sz="1800" spc="10" dirty="0">
                <a:solidFill>
                  <a:srgbClr val="FFC000"/>
                </a:solidFill>
                <a:latin typeface="Calibri"/>
                <a:cs typeface="Calibri"/>
              </a:rPr>
              <a:t> </a:t>
            </a:r>
            <a:r>
              <a:rPr sz="1800" spc="-5" dirty="0">
                <a:solidFill>
                  <a:srgbClr val="FFC000"/>
                </a:solidFill>
                <a:latin typeface="Calibri"/>
                <a:cs typeface="Calibri"/>
              </a:rPr>
              <a:t>del,</a:t>
            </a:r>
            <a:endParaRPr sz="1800">
              <a:latin typeface="Calibri"/>
              <a:cs typeface="Calibri"/>
            </a:endParaRPr>
          </a:p>
          <a:p>
            <a:pPr marL="12700">
              <a:lnSpc>
                <a:spcPct val="100000"/>
              </a:lnSpc>
            </a:pPr>
            <a:r>
              <a:rPr sz="1800" spc="-5" dirty="0">
                <a:solidFill>
                  <a:srgbClr val="FFC000"/>
                </a:solidFill>
                <a:latin typeface="Calibri"/>
                <a:cs typeface="Calibri"/>
              </a:rPr>
              <a:t>clear(), </a:t>
            </a:r>
            <a:r>
              <a:rPr sz="1800" spc="-15" dirty="0">
                <a:solidFill>
                  <a:srgbClr val="FFC000"/>
                </a:solidFill>
                <a:latin typeface="Calibri"/>
                <a:cs typeface="Calibri"/>
              </a:rPr>
              <a:t>fromkeys(),</a:t>
            </a:r>
            <a:endParaRPr sz="1800">
              <a:latin typeface="Calibri"/>
              <a:cs typeface="Calibri"/>
            </a:endParaRPr>
          </a:p>
          <a:p>
            <a:pPr marL="12700">
              <a:lnSpc>
                <a:spcPct val="100000"/>
              </a:lnSpc>
            </a:pPr>
            <a:r>
              <a:rPr sz="1800" spc="-10" dirty="0">
                <a:solidFill>
                  <a:srgbClr val="FFC000"/>
                </a:solidFill>
                <a:latin typeface="Calibri"/>
                <a:cs typeface="Calibri"/>
              </a:rPr>
              <a:t>copy(),</a:t>
            </a:r>
            <a:r>
              <a:rPr sz="1800" spc="5" dirty="0">
                <a:solidFill>
                  <a:srgbClr val="FFC000"/>
                </a:solidFill>
                <a:latin typeface="Calibri"/>
                <a:cs typeface="Calibri"/>
              </a:rPr>
              <a:t> </a:t>
            </a:r>
            <a:r>
              <a:rPr sz="1800" spc="-5" dirty="0">
                <a:solidFill>
                  <a:srgbClr val="FFC000"/>
                </a:solidFill>
                <a:latin typeface="Calibri"/>
                <a:cs typeface="Calibri"/>
              </a:rPr>
              <a:t>pop(),</a:t>
            </a:r>
            <a:r>
              <a:rPr sz="1800" spc="5" dirty="0">
                <a:solidFill>
                  <a:srgbClr val="FFC000"/>
                </a:solidFill>
                <a:latin typeface="Calibri"/>
                <a:cs typeface="Calibri"/>
              </a:rPr>
              <a:t> </a:t>
            </a:r>
            <a:r>
              <a:rPr sz="1800" spc="-10" dirty="0">
                <a:solidFill>
                  <a:srgbClr val="FFC000"/>
                </a:solidFill>
                <a:latin typeface="Calibri"/>
                <a:cs typeface="Calibri"/>
              </a:rPr>
              <a:t>popitem(),</a:t>
            </a:r>
            <a:endParaRPr sz="1800">
              <a:latin typeface="Calibri"/>
              <a:cs typeface="Calibri"/>
            </a:endParaRPr>
          </a:p>
          <a:p>
            <a:pPr marL="12700" marR="5080">
              <a:lnSpc>
                <a:spcPct val="99900"/>
              </a:lnSpc>
              <a:spcBef>
                <a:spcPts val="5"/>
              </a:spcBef>
            </a:pPr>
            <a:r>
              <a:rPr sz="1800" spc="-10" dirty="0">
                <a:solidFill>
                  <a:srgbClr val="FFC000"/>
                </a:solidFill>
                <a:latin typeface="Calibri"/>
                <a:cs typeface="Calibri"/>
              </a:rPr>
              <a:t>setdefault(),</a:t>
            </a:r>
            <a:r>
              <a:rPr sz="1800" spc="-5" dirty="0">
                <a:solidFill>
                  <a:srgbClr val="FFC000"/>
                </a:solidFill>
                <a:latin typeface="Calibri"/>
                <a:cs typeface="Calibri"/>
              </a:rPr>
              <a:t> </a:t>
            </a:r>
            <a:r>
              <a:rPr sz="1800" spc="-10" dirty="0">
                <a:solidFill>
                  <a:srgbClr val="FFC000"/>
                </a:solidFill>
                <a:latin typeface="Calibri"/>
                <a:cs typeface="Calibri"/>
              </a:rPr>
              <a:t>max(),</a:t>
            </a:r>
            <a:r>
              <a:rPr sz="1800" spc="-15" dirty="0">
                <a:solidFill>
                  <a:srgbClr val="FFC000"/>
                </a:solidFill>
                <a:latin typeface="Calibri"/>
                <a:cs typeface="Calibri"/>
              </a:rPr>
              <a:t> </a:t>
            </a:r>
            <a:r>
              <a:rPr sz="1800" spc="-5" dirty="0">
                <a:solidFill>
                  <a:srgbClr val="FFC000"/>
                </a:solidFill>
                <a:latin typeface="Calibri"/>
                <a:cs typeface="Calibri"/>
              </a:rPr>
              <a:t>min(), </a:t>
            </a:r>
            <a:r>
              <a:rPr sz="1800" spc="-390" dirty="0">
                <a:solidFill>
                  <a:srgbClr val="FFC000"/>
                </a:solidFill>
                <a:latin typeface="Calibri"/>
                <a:cs typeface="Calibri"/>
              </a:rPr>
              <a:t> </a:t>
            </a:r>
            <a:r>
              <a:rPr sz="3600" b="1" dirty="0">
                <a:solidFill>
                  <a:srgbClr val="FFFF00"/>
                </a:solidFill>
                <a:latin typeface="Calibri"/>
                <a:cs typeface="Calibri"/>
              </a:rPr>
              <a:t>sor</a:t>
            </a:r>
            <a:r>
              <a:rPr sz="3600" b="1" spc="-45" dirty="0">
                <a:solidFill>
                  <a:srgbClr val="FFFF00"/>
                </a:solidFill>
                <a:latin typeface="Calibri"/>
                <a:cs typeface="Calibri"/>
              </a:rPr>
              <a:t>t</a:t>
            </a:r>
            <a:r>
              <a:rPr sz="3600" b="1" spc="-5" dirty="0">
                <a:solidFill>
                  <a:srgbClr val="FFFF00"/>
                </a:solidFill>
                <a:latin typeface="Calibri"/>
                <a:cs typeface="Calibri"/>
              </a:rPr>
              <a:t>ed(</a:t>
            </a:r>
            <a:r>
              <a:rPr sz="3600" b="1" dirty="0">
                <a:solidFill>
                  <a:srgbClr val="FFFF00"/>
                </a:solidFill>
                <a:latin typeface="Calibri"/>
                <a:cs typeface="Calibri"/>
              </a:rPr>
              <a:t>)</a:t>
            </a:r>
            <a:r>
              <a:rPr sz="3600" b="1" spc="-390" dirty="0">
                <a:solidFill>
                  <a:srgbClr val="FFFF00"/>
                </a:solidFill>
                <a:latin typeface="Calibri"/>
                <a:cs typeface="Calibri"/>
              </a:rPr>
              <a:t> </a:t>
            </a:r>
            <a:r>
              <a:rPr sz="1800" dirty="0">
                <a:solidFill>
                  <a:srgbClr val="FFC000"/>
                </a:solidFill>
                <a:latin typeface="Calibri"/>
                <a:cs typeface="Calibri"/>
              </a:rPr>
              <a:t>;  </a:t>
            </a:r>
            <a:r>
              <a:rPr sz="2000" b="1" u="heavy" spc="-10" dirty="0">
                <a:solidFill>
                  <a:srgbClr val="FFC000"/>
                </a:solidFill>
                <a:uFill>
                  <a:solidFill>
                    <a:srgbClr val="FFC000"/>
                  </a:solidFill>
                </a:uFill>
                <a:latin typeface="Calibri"/>
                <a:cs typeface="Calibri"/>
              </a:rPr>
              <a:t>Suggested</a:t>
            </a:r>
            <a:r>
              <a:rPr sz="2000" b="1" u="heavy" spc="-15" dirty="0">
                <a:solidFill>
                  <a:srgbClr val="FFC000"/>
                </a:solidFill>
                <a:uFill>
                  <a:solidFill>
                    <a:srgbClr val="FFC000"/>
                  </a:solidFill>
                </a:uFill>
                <a:latin typeface="Calibri"/>
                <a:cs typeface="Calibri"/>
              </a:rPr>
              <a:t> </a:t>
            </a:r>
            <a:r>
              <a:rPr sz="2000" b="1" u="heavy" spc="-10" dirty="0">
                <a:solidFill>
                  <a:srgbClr val="FFC000"/>
                </a:solidFill>
                <a:uFill>
                  <a:solidFill>
                    <a:srgbClr val="FFC000"/>
                  </a:solidFill>
                </a:uFill>
                <a:latin typeface="Calibri"/>
                <a:cs typeface="Calibri"/>
              </a:rPr>
              <a:t>programs</a:t>
            </a:r>
            <a:r>
              <a:rPr sz="2000" b="1" u="heavy" spc="-25" dirty="0">
                <a:solidFill>
                  <a:srgbClr val="FFC000"/>
                </a:solidFill>
                <a:uFill>
                  <a:solidFill>
                    <a:srgbClr val="FFC000"/>
                  </a:solidFill>
                </a:uFill>
                <a:latin typeface="Calibri"/>
                <a:cs typeface="Calibri"/>
              </a:rPr>
              <a:t> </a:t>
            </a:r>
            <a:r>
              <a:rPr sz="2000" b="1" u="heavy" dirty="0">
                <a:solidFill>
                  <a:srgbClr val="FFC000"/>
                </a:solidFill>
                <a:uFill>
                  <a:solidFill>
                    <a:srgbClr val="FFC000"/>
                  </a:solidFill>
                </a:uFill>
                <a:latin typeface="Calibri"/>
                <a:cs typeface="Calibri"/>
              </a:rPr>
              <a:t>:</a:t>
            </a:r>
            <a:endParaRPr sz="2000">
              <a:latin typeface="Calibri"/>
              <a:cs typeface="Calibri"/>
            </a:endParaRPr>
          </a:p>
        </p:txBody>
      </p:sp>
      <p:grpSp>
        <p:nvGrpSpPr>
          <p:cNvPr id="8" name="object 8"/>
          <p:cNvGrpSpPr/>
          <p:nvPr/>
        </p:nvGrpSpPr>
        <p:grpSpPr>
          <a:xfrm>
            <a:off x="2614548" y="1971610"/>
            <a:ext cx="6486525" cy="4843780"/>
            <a:chOff x="2614548" y="1971610"/>
            <a:chExt cx="6486525" cy="4843780"/>
          </a:xfrm>
        </p:grpSpPr>
        <p:pic>
          <p:nvPicPr>
            <p:cNvPr id="9" name="object 9"/>
            <p:cNvPicPr/>
            <p:nvPr/>
          </p:nvPicPr>
          <p:blipFill>
            <a:blip r:embed="rId2" cstate="print"/>
            <a:stretch>
              <a:fillRect/>
            </a:stretch>
          </p:blipFill>
          <p:spPr>
            <a:xfrm>
              <a:off x="2740160" y="2050372"/>
              <a:ext cx="4756966" cy="1906983"/>
            </a:xfrm>
            <a:prstGeom prst="rect">
              <a:avLst/>
            </a:prstGeom>
          </p:spPr>
        </p:pic>
        <p:pic>
          <p:nvPicPr>
            <p:cNvPr id="10" name="object 10"/>
            <p:cNvPicPr/>
            <p:nvPr/>
          </p:nvPicPr>
          <p:blipFill>
            <a:blip r:embed="rId3" cstate="print"/>
            <a:stretch>
              <a:fillRect/>
            </a:stretch>
          </p:blipFill>
          <p:spPr>
            <a:xfrm>
              <a:off x="2760317" y="4104012"/>
              <a:ext cx="2499415" cy="712811"/>
            </a:xfrm>
            <a:prstGeom prst="rect">
              <a:avLst/>
            </a:prstGeom>
          </p:spPr>
        </p:pic>
        <p:sp>
          <p:nvSpPr>
            <p:cNvPr id="11" name="object 11"/>
            <p:cNvSpPr/>
            <p:nvPr/>
          </p:nvSpPr>
          <p:spPr>
            <a:xfrm>
              <a:off x="2643123" y="2000185"/>
              <a:ext cx="6429375" cy="4786630"/>
            </a:xfrm>
            <a:custGeom>
              <a:avLst/>
              <a:gdLst/>
              <a:ahLst/>
              <a:cxnLst/>
              <a:rect l="l" t="t" r="r" b="b"/>
              <a:pathLst>
                <a:path w="6429375" h="4786630">
                  <a:moveTo>
                    <a:pt x="0" y="4786376"/>
                  </a:moveTo>
                  <a:lnTo>
                    <a:pt x="6429375" y="4786376"/>
                  </a:lnTo>
                  <a:lnTo>
                    <a:pt x="6429375" y="0"/>
                  </a:lnTo>
                  <a:lnTo>
                    <a:pt x="0" y="0"/>
                  </a:lnTo>
                  <a:lnTo>
                    <a:pt x="0" y="4786376"/>
                  </a:lnTo>
                  <a:close/>
                </a:path>
              </a:pathLst>
            </a:custGeom>
            <a:ln w="57150">
              <a:solidFill>
                <a:srgbClr val="C00000"/>
              </a:solidFill>
            </a:ln>
          </p:spPr>
          <p:txBody>
            <a:bodyPr wrap="square" lIns="0" tIns="0" rIns="0" bIns="0" rtlCol="0"/>
            <a:lstStyle/>
            <a:p>
              <a:endParaRPr/>
            </a:p>
          </p:txBody>
        </p:sp>
        <p:pic>
          <p:nvPicPr>
            <p:cNvPr id="12" name="object 12"/>
            <p:cNvPicPr/>
            <p:nvPr/>
          </p:nvPicPr>
          <p:blipFill>
            <a:blip r:embed="rId4" cstate="print"/>
            <a:stretch>
              <a:fillRect/>
            </a:stretch>
          </p:blipFill>
          <p:spPr>
            <a:xfrm>
              <a:off x="2772243" y="4967519"/>
              <a:ext cx="5272050" cy="1671067"/>
            </a:xfrm>
            <a:prstGeom prst="rect">
              <a:avLst/>
            </a:prstGeom>
          </p:spPr>
        </p:pic>
      </p:gr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319062" y="1167383"/>
            <a:ext cx="8458200" cy="4371975"/>
            <a:chOff x="319062" y="1167383"/>
            <a:chExt cx="8458200" cy="4371975"/>
          </a:xfrm>
        </p:grpSpPr>
        <p:sp>
          <p:nvSpPr>
            <p:cNvPr id="3" name="object 3"/>
            <p:cNvSpPr/>
            <p:nvPr/>
          </p:nvSpPr>
          <p:spPr>
            <a:xfrm>
              <a:off x="357162" y="1561210"/>
              <a:ext cx="8382000" cy="3939540"/>
            </a:xfrm>
            <a:custGeom>
              <a:avLst/>
              <a:gdLst/>
              <a:ahLst/>
              <a:cxnLst/>
              <a:rect l="l" t="t" r="r" b="b"/>
              <a:pathLst>
                <a:path w="8382000" h="3939540">
                  <a:moveTo>
                    <a:pt x="8382000" y="0"/>
                  </a:moveTo>
                  <a:lnTo>
                    <a:pt x="0" y="0"/>
                  </a:lnTo>
                  <a:lnTo>
                    <a:pt x="0" y="3939540"/>
                  </a:lnTo>
                  <a:lnTo>
                    <a:pt x="8382000" y="3939540"/>
                  </a:lnTo>
                  <a:lnTo>
                    <a:pt x="8382000" y="0"/>
                  </a:lnTo>
                  <a:close/>
                </a:path>
              </a:pathLst>
            </a:custGeom>
            <a:solidFill>
              <a:srgbClr val="000000"/>
            </a:solidFill>
          </p:spPr>
          <p:txBody>
            <a:bodyPr wrap="square" lIns="0" tIns="0" rIns="0" bIns="0" rtlCol="0"/>
            <a:lstStyle/>
            <a:p>
              <a:endParaRPr/>
            </a:p>
          </p:txBody>
        </p:sp>
        <p:sp>
          <p:nvSpPr>
            <p:cNvPr id="4" name="object 4"/>
            <p:cNvSpPr/>
            <p:nvPr/>
          </p:nvSpPr>
          <p:spPr>
            <a:xfrm>
              <a:off x="357162" y="1561210"/>
              <a:ext cx="8382000" cy="3939540"/>
            </a:xfrm>
            <a:custGeom>
              <a:avLst/>
              <a:gdLst/>
              <a:ahLst/>
              <a:cxnLst/>
              <a:rect l="l" t="t" r="r" b="b"/>
              <a:pathLst>
                <a:path w="8382000" h="3939540">
                  <a:moveTo>
                    <a:pt x="0" y="3939540"/>
                  </a:moveTo>
                  <a:lnTo>
                    <a:pt x="8382000" y="3939540"/>
                  </a:lnTo>
                  <a:lnTo>
                    <a:pt x="8382000" y="0"/>
                  </a:lnTo>
                  <a:lnTo>
                    <a:pt x="0" y="0"/>
                  </a:lnTo>
                  <a:lnTo>
                    <a:pt x="0" y="3939540"/>
                  </a:lnTo>
                  <a:close/>
                </a:path>
              </a:pathLst>
            </a:custGeom>
            <a:ln w="76200">
              <a:solidFill>
                <a:srgbClr val="FFC000"/>
              </a:solidFill>
            </a:ln>
          </p:spPr>
          <p:txBody>
            <a:bodyPr wrap="square" lIns="0" tIns="0" rIns="0" bIns="0" rtlCol="0"/>
            <a:lstStyle/>
            <a:p>
              <a:endParaRPr/>
            </a:p>
          </p:txBody>
        </p:sp>
        <p:pic>
          <p:nvPicPr>
            <p:cNvPr id="5" name="object 5"/>
            <p:cNvPicPr/>
            <p:nvPr/>
          </p:nvPicPr>
          <p:blipFill>
            <a:blip r:embed="rId2" cstate="print"/>
            <a:stretch>
              <a:fillRect/>
            </a:stretch>
          </p:blipFill>
          <p:spPr>
            <a:xfrm>
              <a:off x="1324355" y="1167383"/>
              <a:ext cx="6446520" cy="3069336"/>
            </a:xfrm>
            <a:prstGeom prst="rect">
              <a:avLst/>
            </a:prstGeom>
          </p:spPr>
        </p:pic>
      </p:grpSp>
      <p:sp>
        <p:nvSpPr>
          <p:cNvPr id="6" name="object 6"/>
          <p:cNvSpPr txBox="1">
            <a:spLocks noGrp="1"/>
          </p:cNvSpPr>
          <p:nvPr>
            <p:ph type="title"/>
          </p:nvPr>
        </p:nvSpPr>
        <p:spPr>
          <a:xfrm>
            <a:off x="741375" y="1501647"/>
            <a:ext cx="7611745" cy="3531235"/>
          </a:xfrm>
          <a:prstGeom prst="rect">
            <a:avLst/>
          </a:prstGeom>
        </p:spPr>
        <p:txBody>
          <a:bodyPr vert="horz" wrap="square" lIns="0" tIns="12065" rIns="0" bIns="0" rtlCol="0">
            <a:spAutoFit/>
          </a:bodyPr>
          <a:lstStyle/>
          <a:p>
            <a:pPr marL="12700" marR="5080" indent="1447800">
              <a:lnSpc>
                <a:spcPct val="100000"/>
              </a:lnSpc>
              <a:spcBef>
                <a:spcPts val="95"/>
              </a:spcBef>
            </a:pPr>
            <a:r>
              <a:rPr sz="11500" i="0" spc="-40" dirty="0">
                <a:solidFill>
                  <a:srgbClr val="FFC000"/>
                </a:solidFill>
                <a:latin typeface="Calibri"/>
                <a:cs typeface="Calibri"/>
              </a:rPr>
              <a:t>NESTED </a:t>
            </a:r>
            <a:r>
              <a:rPr sz="11500" i="0" spc="-35" dirty="0">
                <a:solidFill>
                  <a:srgbClr val="FFC000"/>
                </a:solidFill>
                <a:latin typeface="Calibri"/>
                <a:cs typeface="Calibri"/>
              </a:rPr>
              <a:t> </a:t>
            </a:r>
            <a:r>
              <a:rPr sz="11500" i="0" spc="-5" dirty="0">
                <a:solidFill>
                  <a:srgbClr val="FFC000"/>
                </a:solidFill>
                <a:latin typeface="Calibri"/>
                <a:cs typeface="Calibri"/>
              </a:rPr>
              <a:t>DI</a:t>
            </a:r>
            <a:r>
              <a:rPr sz="11500" i="0" spc="40" dirty="0">
                <a:solidFill>
                  <a:srgbClr val="FFC000"/>
                </a:solidFill>
                <a:latin typeface="Calibri"/>
                <a:cs typeface="Calibri"/>
              </a:rPr>
              <a:t>C</a:t>
            </a:r>
            <a:r>
              <a:rPr sz="11500" i="0" spc="-5" dirty="0">
                <a:solidFill>
                  <a:srgbClr val="FFC000"/>
                </a:solidFill>
                <a:latin typeface="Calibri"/>
                <a:cs typeface="Calibri"/>
              </a:rPr>
              <a:t>TIONA</a:t>
            </a:r>
            <a:r>
              <a:rPr sz="11500" i="0" spc="-235" dirty="0">
                <a:solidFill>
                  <a:srgbClr val="FFC000"/>
                </a:solidFill>
                <a:latin typeface="Calibri"/>
                <a:cs typeface="Calibri"/>
              </a:rPr>
              <a:t>R</a:t>
            </a:r>
            <a:r>
              <a:rPr sz="11500" i="0" dirty="0">
                <a:solidFill>
                  <a:srgbClr val="FFC000"/>
                </a:solidFill>
                <a:latin typeface="Calibri"/>
                <a:cs typeface="Calibri"/>
              </a:rPr>
              <a:t>Y</a:t>
            </a:r>
            <a:endParaRPr sz="11500">
              <a:latin typeface="Calibri"/>
              <a:cs typeface="Calibri"/>
            </a:endParaRPr>
          </a:p>
        </p:txBody>
      </p:sp>
      <p:pic>
        <p:nvPicPr>
          <p:cNvPr id="7" name="object 7"/>
          <p:cNvPicPr/>
          <p:nvPr/>
        </p:nvPicPr>
        <p:blipFill>
          <a:blip r:embed="rId3" cstate="print"/>
          <a:stretch>
            <a:fillRect/>
          </a:stretch>
        </p:blipFill>
        <p:spPr>
          <a:xfrm>
            <a:off x="0" y="2919983"/>
            <a:ext cx="9144000" cy="3069336"/>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928624"/>
            <a:ext cx="9144000" cy="2072005"/>
            <a:chOff x="0" y="928624"/>
            <a:chExt cx="9144000" cy="2072005"/>
          </a:xfrm>
        </p:grpSpPr>
        <p:pic>
          <p:nvPicPr>
            <p:cNvPr id="3" name="object 3"/>
            <p:cNvPicPr/>
            <p:nvPr/>
          </p:nvPicPr>
          <p:blipFill>
            <a:blip r:embed="rId2" cstate="print"/>
            <a:stretch>
              <a:fillRect/>
            </a:stretch>
          </p:blipFill>
          <p:spPr>
            <a:xfrm>
              <a:off x="7069511" y="928624"/>
              <a:ext cx="2074489" cy="2071751"/>
            </a:xfrm>
            <a:prstGeom prst="rect">
              <a:avLst/>
            </a:prstGeom>
          </p:spPr>
        </p:pic>
        <p:sp>
          <p:nvSpPr>
            <p:cNvPr id="4" name="object 4"/>
            <p:cNvSpPr/>
            <p:nvPr/>
          </p:nvSpPr>
          <p:spPr>
            <a:xfrm>
              <a:off x="0" y="928624"/>
              <a:ext cx="7143750" cy="1960245"/>
            </a:xfrm>
            <a:custGeom>
              <a:avLst/>
              <a:gdLst/>
              <a:ahLst/>
              <a:cxnLst/>
              <a:rect l="l" t="t" r="r" b="b"/>
              <a:pathLst>
                <a:path w="7143750" h="1960245">
                  <a:moveTo>
                    <a:pt x="0" y="1959990"/>
                  </a:moveTo>
                  <a:lnTo>
                    <a:pt x="7143750" y="1959990"/>
                  </a:lnTo>
                  <a:lnTo>
                    <a:pt x="7143750" y="0"/>
                  </a:lnTo>
                  <a:lnTo>
                    <a:pt x="0" y="0"/>
                  </a:lnTo>
                  <a:lnTo>
                    <a:pt x="0" y="1959990"/>
                  </a:lnTo>
                  <a:close/>
                </a:path>
              </a:pathLst>
            </a:custGeom>
            <a:solidFill>
              <a:srgbClr val="FFFF99"/>
            </a:solidFill>
          </p:spPr>
          <p:txBody>
            <a:bodyPr wrap="square" lIns="0" tIns="0" rIns="0" bIns="0" rtlCol="0"/>
            <a:lstStyle/>
            <a:p>
              <a:endParaRPr/>
            </a:p>
          </p:txBody>
        </p:sp>
      </p:grpSp>
      <p:sp>
        <p:nvSpPr>
          <p:cNvPr id="5" name="object 5"/>
          <p:cNvSpPr txBox="1"/>
          <p:nvPr/>
        </p:nvSpPr>
        <p:spPr>
          <a:xfrm>
            <a:off x="103733" y="885825"/>
            <a:ext cx="6930390" cy="1946910"/>
          </a:xfrm>
          <a:prstGeom prst="rect">
            <a:avLst/>
          </a:prstGeom>
        </p:spPr>
        <p:txBody>
          <a:bodyPr vert="horz" wrap="square" lIns="0" tIns="12700" rIns="0" bIns="0" rtlCol="0">
            <a:spAutoFit/>
          </a:bodyPr>
          <a:lstStyle/>
          <a:p>
            <a:pPr marL="250190" indent="-238125">
              <a:lnSpc>
                <a:spcPct val="100000"/>
              </a:lnSpc>
              <a:spcBef>
                <a:spcPts val="100"/>
              </a:spcBef>
              <a:buFont typeface="Wingdings"/>
              <a:buChar char=""/>
              <a:tabLst>
                <a:tab pos="250825" algn="l"/>
              </a:tabLst>
            </a:pPr>
            <a:r>
              <a:rPr sz="1800" spc="95" dirty="0">
                <a:latin typeface="Arial MT"/>
                <a:cs typeface="Arial MT"/>
              </a:rPr>
              <a:t>Dictionary</a:t>
            </a:r>
            <a:r>
              <a:rPr sz="1800" spc="-50" dirty="0">
                <a:latin typeface="Arial MT"/>
                <a:cs typeface="Arial MT"/>
              </a:rPr>
              <a:t> </a:t>
            </a:r>
            <a:r>
              <a:rPr sz="1800" spc="105" dirty="0">
                <a:latin typeface="Arial MT"/>
                <a:cs typeface="Arial MT"/>
              </a:rPr>
              <a:t>within</a:t>
            </a:r>
            <a:r>
              <a:rPr sz="1800" spc="-60" dirty="0">
                <a:latin typeface="Arial MT"/>
                <a:cs typeface="Arial MT"/>
              </a:rPr>
              <a:t> </a:t>
            </a:r>
            <a:r>
              <a:rPr sz="1800" spc="65" dirty="0">
                <a:latin typeface="Arial MT"/>
                <a:cs typeface="Arial MT"/>
              </a:rPr>
              <a:t>a</a:t>
            </a:r>
            <a:r>
              <a:rPr sz="1800" spc="-45" dirty="0">
                <a:latin typeface="Arial MT"/>
                <a:cs typeface="Arial MT"/>
              </a:rPr>
              <a:t> </a:t>
            </a:r>
            <a:r>
              <a:rPr sz="1800" spc="100" dirty="0">
                <a:latin typeface="Arial MT"/>
                <a:cs typeface="Arial MT"/>
              </a:rPr>
              <a:t>Dictionary</a:t>
            </a:r>
            <a:r>
              <a:rPr sz="1800" spc="-50" dirty="0">
                <a:latin typeface="Arial MT"/>
                <a:cs typeface="Arial MT"/>
              </a:rPr>
              <a:t> </a:t>
            </a:r>
            <a:r>
              <a:rPr sz="1800" spc="80" dirty="0">
                <a:latin typeface="Arial MT"/>
                <a:cs typeface="Arial MT"/>
              </a:rPr>
              <a:t>is</a:t>
            </a:r>
            <a:r>
              <a:rPr sz="1800" spc="-50" dirty="0">
                <a:latin typeface="Arial MT"/>
                <a:cs typeface="Arial MT"/>
              </a:rPr>
              <a:t> </a:t>
            </a:r>
            <a:r>
              <a:rPr sz="1800" spc="95" dirty="0">
                <a:latin typeface="Arial MT"/>
                <a:cs typeface="Arial MT"/>
              </a:rPr>
              <a:t>called</a:t>
            </a:r>
            <a:r>
              <a:rPr sz="1800" spc="-45" dirty="0">
                <a:latin typeface="Arial MT"/>
                <a:cs typeface="Arial MT"/>
              </a:rPr>
              <a:t> </a:t>
            </a:r>
            <a:r>
              <a:rPr sz="1800" spc="65" dirty="0">
                <a:latin typeface="Arial MT"/>
                <a:cs typeface="Arial MT"/>
              </a:rPr>
              <a:t>as</a:t>
            </a:r>
            <a:r>
              <a:rPr sz="1800" spc="-35" dirty="0">
                <a:latin typeface="Arial MT"/>
                <a:cs typeface="Arial MT"/>
              </a:rPr>
              <a:t> </a:t>
            </a:r>
            <a:r>
              <a:rPr sz="1800" spc="85" dirty="0">
                <a:latin typeface="Arial MT"/>
                <a:cs typeface="Arial MT"/>
              </a:rPr>
              <a:t>Nested</a:t>
            </a:r>
            <a:r>
              <a:rPr sz="1800" spc="-45" dirty="0">
                <a:latin typeface="Arial MT"/>
                <a:cs typeface="Arial MT"/>
              </a:rPr>
              <a:t> </a:t>
            </a:r>
            <a:r>
              <a:rPr sz="1800" spc="80" dirty="0">
                <a:latin typeface="Arial MT"/>
                <a:cs typeface="Arial MT"/>
              </a:rPr>
              <a:t>Dictionary.</a:t>
            </a:r>
            <a:endParaRPr sz="1800">
              <a:latin typeface="Arial MT"/>
              <a:cs typeface="Arial MT"/>
            </a:endParaRPr>
          </a:p>
          <a:p>
            <a:pPr marL="428625" lvl="1" indent="-238760">
              <a:lnSpc>
                <a:spcPct val="100000"/>
              </a:lnSpc>
              <a:buFont typeface="Wingdings"/>
              <a:buChar char=""/>
              <a:tabLst>
                <a:tab pos="429259" algn="l"/>
              </a:tabLst>
            </a:pPr>
            <a:r>
              <a:rPr sz="1800" spc="50" dirty="0">
                <a:latin typeface="Arial MT"/>
                <a:cs typeface="Arial MT"/>
              </a:rPr>
              <a:t>The</a:t>
            </a:r>
            <a:r>
              <a:rPr sz="1800" spc="-50" dirty="0">
                <a:latin typeface="Arial MT"/>
                <a:cs typeface="Arial MT"/>
              </a:rPr>
              <a:t> </a:t>
            </a:r>
            <a:r>
              <a:rPr sz="1800" spc="114" dirty="0">
                <a:latin typeface="Arial MT"/>
                <a:cs typeface="Arial MT"/>
              </a:rPr>
              <a:t>outer</a:t>
            </a:r>
            <a:r>
              <a:rPr sz="1800" spc="-60" dirty="0">
                <a:latin typeface="Arial MT"/>
                <a:cs typeface="Arial MT"/>
              </a:rPr>
              <a:t> </a:t>
            </a:r>
            <a:r>
              <a:rPr sz="1800" spc="95" dirty="0">
                <a:latin typeface="Arial MT"/>
                <a:cs typeface="Arial MT"/>
              </a:rPr>
              <a:t>Dictionary</a:t>
            </a:r>
            <a:r>
              <a:rPr sz="1800" spc="-50" dirty="0">
                <a:latin typeface="Arial MT"/>
                <a:cs typeface="Arial MT"/>
              </a:rPr>
              <a:t> </a:t>
            </a:r>
            <a:r>
              <a:rPr sz="1800" spc="80" dirty="0">
                <a:latin typeface="Arial MT"/>
                <a:cs typeface="Arial MT"/>
              </a:rPr>
              <a:t>is</a:t>
            </a:r>
            <a:r>
              <a:rPr sz="1800" spc="-60" dirty="0">
                <a:latin typeface="Arial MT"/>
                <a:cs typeface="Arial MT"/>
              </a:rPr>
              <a:t> </a:t>
            </a:r>
            <a:r>
              <a:rPr sz="1800" spc="110" dirty="0">
                <a:latin typeface="Arial MT"/>
                <a:cs typeface="Arial MT"/>
              </a:rPr>
              <a:t>known</a:t>
            </a:r>
            <a:r>
              <a:rPr sz="1800" spc="-45" dirty="0">
                <a:latin typeface="Arial MT"/>
                <a:cs typeface="Arial MT"/>
              </a:rPr>
              <a:t> </a:t>
            </a:r>
            <a:r>
              <a:rPr sz="1800" spc="65" dirty="0">
                <a:latin typeface="Arial MT"/>
                <a:cs typeface="Arial MT"/>
              </a:rPr>
              <a:t>as</a:t>
            </a:r>
            <a:r>
              <a:rPr sz="1800" spc="-50" dirty="0">
                <a:latin typeface="Arial MT"/>
                <a:cs typeface="Arial MT"/>
              </a:rPr>
              <a:t> </a:t>
            </a:r>
            <a:r>
              <a:rPr sz="1800" spc="30" dirty="0">
                <a:latin typeface="Arial MT"/>
                <a:cs typeface="Arial MT"/>
              </a:rPr>
              <a:t>ENCLOSING</a:t>
            </a:r>
            <a:r>
              <a:rPr sz="1800" spc="-75" dirty="0">
                <a:latin typeface="Arial MT"/>
                <a:cs typeface="Arial MT"/>
              </a:rPr>
              <a:t> </a:t>
            </a:r>
            <a:r>
              <a:rPr sz="1800" spc="80" dirty="0">
                <a:latin typeface="Arial MT"/>
                <a:cs typeface="Arial MT"/>
              </a:rPr>
              <a:t>Dictionary.</a:t>
            </a:r>
            <a:endParaRPr sz="1800">
              <a:latin typeface="Arial MT"/>
              <a:cs typeface="Arial MT"/>
            </a:endParaRPr>
          </a:p>
          <a:p>
            <a:pPr marL="463550" lvl="1" indent="-238125">
              <a:lnSpc>
                <a:spcPct val="100000"/>
              </a:lnSpc>
              <a:buFont typeface="Wingdings"/>
              <a:buChar char=""/>
              <a:tabLst>
                <a:tab pos="464184" algn="l"/>
              </a:tabLst>
            </a:pPr>
            <a:r>
              <a:rPr sz="1800" spc="50" dirty="0">
                <a:latin typeface="Arial MT"/>
                <a:cs typeface="Arial MT"/>
              </a:rPr>
              <a:t>The</a:t>
            </a:r>
            <a:r>
              <a:rPr sz="1800" spc="-40" dirty="0">
                <a:latin typeface="Arial MT"/>
                <a:cs typeface="Arial MT"/>
              </a:rPr>
              <a:t> </a:t>
            </a:r>
            <a:r>
              <a:rPr sz="1800" spc="100" dirty="0">
                <a:latin typeface="Arial MT"/>
                <a:cs typeface="Arial MT"/>
              </a:rPr>
              <a:t>inner</a:t>
            </a:r>
            <a:r>
              <a:rPr sz="1800" spc="-50" dirty="0">
                <a:latin typeface="Arial MT"/>
                <a:cs typeface="Arial MT"/>
              </a:rPr>
              <a:t> </a:t>
            </a:r>
            <a:r>
              <a:rPr sz="1800" spc="95" dirty="0">
                <a:latin typeface="Arial MT"/>
                <a:cs typeface="Arial MT"/>
              </a:rPr>
              <a:t>Dictionary</a:t>
            </a:r>
            <a:r>
              <a:rPr sz="1800" spc="-55" dirty="0">
                <a:latin typeface="Arial MT"/>
                <a:cs typeface="Arial MT"/>
              </a:rPr>
              <a:t> </a:t>
            </a:r>
            <a:r>
              <a:rPr sz="1800" spc="80" dirty="0">
                <a:latin typeface="Arial MT"/>
                <a:cs typeface="Arial MT"/>
              </a:rPr>
              <a:t>is</a:t>
            </a:r>
            <a:r>
              <a:rPr sz="1800" spc="-40" dirty="0">
                <a:latin typeface="Arial MT"/>
                <a:cs typeface="Arial MT"/>
              </a:rPr>
              <a:t> </a:t>
            </a:r>
            <a:r>
              <a:rPr sz="1800" spc="105" dirty="0">
                <a:latin typeface="Arial MT"/>
                <a:cs typeface="Arial MT"/>
              </a:rPr>
              <a:t>known</a:t>
            </a:r>
            <a:r>
              <a:rPr sz="1800" spc="-55" dirty="0">
                <a:latin typeface="Arial MT"/>
                <a:cs typeface="Arial MT"/>
              </a:rPr>
              <a:t> </a:t>
            </a:r>
            <a:r>
              <a:rPr sz="1800" spc="65" dirty="0">
                <a:latin typeface="Arial MT"/>
                <a:cs typeface="Arial MT"/>
              </a:rPr>
              <a:t>as</a:t>
            </a:r>
            <a:r>
              <a:rPr sz="1800" spc="-40" dirty="0">
                <a:latin typeface="Arial MT"/>
                <a:cs typeface="Arial MT"/>
              </a:rPr>
              <a:t> </a:t>
            </a:r>
            <a:r>
              <a:rPr sz="1800" spc="95" dirty="0">
                <a:latin typeface="Arial MT"/>
                <a:cs typeface="Arial MT"/>
              </a:rPr>
              <a:t>the</a:t>
            </a:r>
            <a:r>
              <a:rPr sz="1800" spc="-50" dirty="0">
                <a:latin typeface="Arial MT"/>
                <a:cs typeface="Arial MT"/>
              </a:rPr>
              <a:t> </a:t>
            </a:r>
            <a:r>
              <a:rPr sz="1800" spc="20" dirty="0">
                <a:latin typeface="Arial MT"/>
                <a:cs typeface="Arial MT"/>
              </a:rPr>
              <a:t>NESTED</a:t>
            </a:r>
            <a:r>
              <a:rPr sz="1800" spc="-45" dirty="0">
                <a:latin typeface="Arial MT"/>
                <a:cs typeface="Arial MT"/>
              </a:rPr>
              <a:t> </a:t>
            </a:r>
            <a:r>
              <a:rPr sz="1800" spc="90" dirty="0">
                <a:latin typeface="Arial MT"/>
                <a:cs typeface="Arial MT"/>
              </a:rPr>
              <a:t>dictionary.</a:t>
            </a:r>
            <a:endParaRPr sz="1800">
              <a:latin typeface="Arial MT"/>
              <a:cs typeface="Arial MT"/>
            </a:endParaRPr>
          </a:p>
          <a:p>
            <a:pPr marL="781050" marR="584835" lvl="2" indent="-781050">
              <a:lnSpc>
                <a:spcPct val="100000"/>
              </a:lnSpc>
              <a:buSzPct val="94444"/>
              <a:buFont typeface="Wingdings"/>
              <a:buChar char=""/>
              <a:tabLst>
                <a:tab pos="781050" algn="l"/>
              </a:tabLst>
            </a:pPr>
            <a:r>
              <a:rPr sz="1800" spc="5" dirty="0">
                <a:latin typeface="Arial MT"/>
                <a:cs typeface="Arial MT"/>
              </a:rPr>
              <a:t>We</a:t>
            </a:r>
            <a:r>
              <a:rPr sz="1800" spc="-55" dirty="0">
                <a:latin typeface="Arial MT"/>
                <a:cs typeface="Arial MT"/>
              </a:rPr>
              <a:t> </a:t>
            </a:r>
            <a:r>
              <a:rPr sz="1800" b="1" spc="40" dirty="0">
                <a:latin typeface="Arial"/>
                <a:cs typeface="Arial"/>
              </a:rPr>
              <a:t>can</a:t>
            </a:r>
            <a:r>
              <a:rPr sz="1800" b="1" spc="-70" dirty="0">
                <a:latin typeface="Arial"/>
                <a:cs typeface="Arial"/>
              </a:rPr>
              <a:t> </a:t>
            </a:r>
            <a:r>
              <a:rPr sz="1800" b="1" spc="10" dirty="0">
                <a:latin typeface="Arial"/>
                <a:cs typeface="Arial"/>
              </a:rPr>
              <a:t>give</a:t>
            </a:r>
            <a:r>
              <a:rPr sz="1800" b="1" spc="-85" dirty="0">
                <a:latin typeface="Arial"/>
                <a:cs typeface="Arial"/>
              </a:rPr>
              <a:t> </a:t>
            </a:r>
            <a:r>
              <a:rPr sz="1800" b="1" spc="65" dirty="0">
                <a:latin typeface="Arial"/>
                <a:cs typeface="Arial"/>
              </a:rPr>
              <a:t>a</a:t>
            </a:r>
            <a:r>
              <a:rPr sz="1800" b="1" spc="-50" dirty="0">
                <a:latin typeface="Arial"/>
                <a:cs typeface="Arial"/>
              </a:rPr>
              <a:t> </a:t>
            </a:r>
            <a:r>
              <a:rPr sz="1800" b="1" spc="15" dirty="0">
                <a:latin typeface="Arial"/>
                <a:cs typeface="Arial"/>
              </a:rPr>
              <a:t>DICTIONARY</a:t>
            </a:r>
            <a:r>
              <a:rPr sz="1800" b="1" spc="-90" dirty="0">
                <a:latin typeface="Arial"/>
                <a:cs typeface="Arial"/>
              </a:rPr>
              <a:t> </a:t>
            </a:r>
            <a:r>
              <a:rPr sz="1800" b="1" spc="20" dirty="0">
                <a:latin typeface="Arial"/>
                <a:cs typeface="Arial"/>
              </a:rPr>
              <a:t>as</a:t>
            </a:r>
            <a:r>
              <a:rPr sz="1800" b="1" spc="-70" dirty="0">
                <a:latin typeface="Arial"/>
                <a:cs typeface="Arial"/>
              </a:rPr>
              <a:t> </a:t>
            </a:r>
            <a:r>
              <a:rPr sz="1800" b="1" spc="65" dirty="0">
                <a:latin typeface="Arial"/>
                <a:cs typeface="Arial"/>
              </a:rPr>
              <a:t>a</a:t>
            </a:r>
            <a:r>
              <a:rPr sz="1800" b="1" spc="-50" dirty="0">
                <a:latin typeface="Arial"/>
                <a:cs typeface="Arial"/>
              </a:rPr>
              <a:t> </a:t>
            </a:r>
            <a:r>
              <a:rPr sz="1800" b="1" spc="-15" dirty="0">
                <a:latin typeface="Arial"/>
                <a:cs typeface="Arial"/>
              </a:rPr>
              <a:t>VALUE</a:t>
            </a:r>
            <a:r>
              <a:rPr sz="1800" b="1" spc="-55" dirty="0">
                <a:latin typeface="Arial"/>
                <a:cs typeface="Arial"/>
              </a:rPr>
              <a:t> </a:t>
            </a:r>
            <a:r>
              <a:rPr sz="1800" spc="110" dirty="0">
                <a:latin typeface="Arial MT"/>
                <a:cs typeface="Arial MT"/>
              </a:rPr>
              <a:t>to</a:t>
            </a:r>
            <a:r>
              <a:rPr sz="1800" spc="-55" dirty="0">
                <a:latin typeface="Arial MT"/>
                <a:cs typeface="Arial MT"/>
              </a:rPr>
              <a:t> </a:t>
            </a:r>
            <a:r>
              <a:rPr sz="1800" spc="100" dirty="0">
                <a:latin typeface="Arial MT"/>
                <a:cs typeface="Arial MT"/>
              </a:rPr>
              <a:t>another </a:t>
            </a:r>
            <a:r>
              <a:rPr sz="1800" spc="-484" dirty="0">
                <a:latin typeface="Arial MT"/>
                <a:cs typeface="Arial MT"/>
              </a:rPr>
              <a:t> </a:t>
            </a:r>
            <a:r>
              <a:rPr sz="1800" spc="80" dirty="0">
                <a:latin typeface="Arial MT"/>
                <a:cs typeface="Arial MT"/>
              </a:rPr>
              <a:t>Dictionary.</a:t>
            </a:r>
            <a:endParaRPr sz="1800">
              <a:latin typeface="Arial MT"/>
              <a:cs typeface="Arial MT"/>
            </a:endParaRPr>
          </a:p>
          <a:p>
            <a:pPr marL="663575" indent="-238760">
              <a:lnSpc>
                <a:spcPct val="100000"/>
              </a:lnSpc>
              <a:buFont typeface="Wingdings"/>
              <a:buChar char=""/>
              <a:tabLst>
                <a:tab pos="664210" algn="l"/>
              </a:tabLst>
            </a:pPr>
            <a:r>
              <a:rPr sz="1800" spc="5" dirty="0">
                <a:latin typeface="Arial MT"/>
                <a:cs typeface="Arial MT"/>
              </a:rPr>
              <a:t>We</a:t>
            </a:r>
            <a:r>
              <a:rPr sz="1800" spc="-55" dirty="0">
                <a:latin typeface="Arial MT"/>
                <a:cs typeface="Arial MT"/>
              </a:rPr>
              <a:t> </a:t>
            </a:r>
            <a:r>
              <a:rPr sz="1800" b="1" spc="25" dirty="0">
                <a:latin typeface="Arial"/>
                <a:cs typeface="Arial"/>
              </a:rPr>
              <a:t>CANNOT</a:t>
            </a:r>
            <a:r>
              <a:rPr sz="1800" b="1" spc="-80" dirty="0">
                <a:latin typeface="Arial"/>
                <a:cs typeface="Arial"/>
              </a:rPr>
              <a:t> </a:t>
            </a:r>
            <a:r>
              <a:rPr sz="1800" b="1" spc="10" dirty="0">
                <a:latin typeface="Arial"/>
                <a:cs typeface="Arial"/>
              </a:rPr>
              <a:t>give</a:t>
            </a:r>
            <a:r>
              <a:rPr sz="1800" b="1" spc="-90" dirty="0">
                <a:latin typeface="Arial"/>
                <a:cs typeface="Arial"/>
              </a:rPr>
              <a:t> </a:t>
            </a:r>
            <a:r>
              <a:rPr sz="1800" b="1" spc="65" dirty="0">
                <a:latin typeface="Arial"/>
                <a:cs typeface="Arial"/>
              </a:rPr>
              <a:t>a</a:t>
            </a:r>
            <a:r>
              <a:rPr sz="1800" b="1" spc="-50" dirty="0">
                <a:latin typeface="Arial"/>
                <a:cs typeface="Arial"/>
              </a:rPr>
              <a:t> </a:t>
            </a:r>
            <a:r>
              <a:rPr sz="1800" b="1" spc="15" dirty="0">
                <a:latin typeface="Arial"/>
                <a:cs typeface="Arial"/>
              </a:rPr>
              <a:t>DICTIONARY</a:t>
            </a:r>
            <a:r>
              <a:rPr sz="1800" b="1" spc="-90" dirty="0">
                <a:latin typeface="Arial"/>
                <a:cs typeface="Arial"/>
              </a:rPr>
              <a:t> </a:t>
            </a:r>
            <a:r>
              <a:rPr sz="1800" b="1" spc="20" dirty="0">
                <a:latin typeface="Arial"/>
                <a:cs typeface="Arial"/>
              </a:rPr>
              <a:t>as</a:t>
            </a:r>
            <a:r>
              <a:rPr sz="1800" b="1" spc="-55" dirty="0">
                <a:latin typeface="Arial"/>
                <a:cs typeface="Arial"/>
              </a:rPr>
              <a:t> </a:t>
            </a:r>
            <a:r>
              <a:rPr sz="1800" b="1" spc="65" dirty="0">
                <a:latin typeface="Arial"/>
                <a:cs typeface="Arial"/>
              </a:rPr>
              <a:t>a</a:t>
            </a:r>
            <a:r>
              <a:rPr sz="1800" b="1" spc="-50" dirty="0">
                <a:latin typeface="Arial"/>
                <a:cs typeface="Arial"/>
              </a:rPr>
              <a:t> </a:t>
            </a:r>
            <a:r>
              <a:rPr sz="1800" b="1" spc="-10" dirty="0">
                <a:latin typeface="Arial"/>
                <a:cs typeface="Arial"/>
              </a:rPr>
              <a:t>KEY</a:t>
            </a:r>
            <a:r>
              <a:rPr sz="1800" b="1" spc="-45" dirty="0">
                <a:latin typeface="Arial"/>
                <a:cs typeface="Arial"/>
              </a:rPr>
              <a:t> </a:t>
            </a:r>
            <a:r>
              <a:rPr sz="1800" spc="110" dirty="0">
                <a:latin typeface="Arial MT"/>
                <a:cs typeface="Arial MT"/>
              </a:rPr>
              <a:t>to</a:t>
            </a:r>
            <a:r>
              <a:rPr sz="1800" spc="-55" dirty="0">
                <a:latin typeface="Arial MT"/>
                <a:cs typeface="Arial MT"/>
              </a:rPr>
              <a:t> </a:t>
            </a:r>
            <a:r>
              <a:rPr sz="1800" spc="100" dirty="0">
                <a:latin typeface="Arial MT"/>
                <a:cs typeface="Arial MT"/>
              </a:rPr>
              <a:t>another</a:t>
            </a:r>
            <a:endParaRPr sz="1800">
              <a:latin typeface="Arial MT"/>
              <a:cs typeface="Arial MT"/>
            </a:endParaRPr>
          </a:p>
          <a:p>
            <a:pPr marL="5715" algn="ctr">
              <a:lnSpc>
                <a:spcPct val="100000"/>
              </a:lnSpc>
              <a:spcBef>
                <a:spcPts val="5"/>
              </a:spcBef>
            </a:pPr>
            <a:r>
              <a:rPr sz="1800" spc="95" dirty="0">
                <a:latin typeface="Arial MT"/>
                <a:cs typeface="Arial MT"/>
              </a:rPr>
              <a:t>Dictionary</a:t>
            </a:r>
            <a:r>
              <a:rPr sz="1800" spc="-60" dirty="0">
                <a:latin typeface="Arial MT"/>
                <a:cs typeface="Arial MT"/>
              </a:rPr>
              <a:t> </a:t>
            </a:r>
            <a:r>
              <a:rPr sz="1800" spc="70" dirty="0">
                <a:latin typeface="Arial MT"/>
                <a:cs typeface="Arial MT"/>
              </a:rPr>
              <a:t>as</a:t>
            </a:r>
            <a:r>
              <a:rPr sz="1800" spc="-50" dirty="0">
                <a:latin typeface="Arial MT"/>
                <a:cs typeface="Arial MT"/>
              </a:rPr>
              <a:t> </a:t>
            </a:r>
            <a:r>
              <a:rPr sz="1800" b="1" spc="25" dirty="0">
                <a:latin typeface="Arial"/>
                <a:cs typeface="Arial"/>
              </a:rPr>
              <a:t>Dictionaries</a:t>
            </a:r>
            <a:r>
              <a:rPr sz="1800" b="1" spc="-95" dirty="0">
                <a:latin typeface="Arial"/>
                <a:cs typeface="Arial"/>
              </a:rPr>
              <a:t> </a:t>
            </a:r>
            <a:r>
              <a:rPr sz="1800" b="1" spc="65" dirty="0">
                <a:latin typeface="Arial"/>
                <a:cs typeface="Arial"/>
              </a:rPr>
              <a:t>are</a:t>
            </a:r>
            <a:r>
              <a:rPr sz="1800" b="1" spc="-80" dirty="0">
                <a:latin typeface="Arial"/>
                <a:cs typeface="Arial"/>
              </a:rPr>
              <a:t> </a:t>
            </a:r>
            <a:r>
              <a:rPr sz="1800" b="1" spc="15" dirty="0">
                <a:latin typeface="Arial"/>
                <a:cs typeface="Arial"/>
              </a:rPr>
              <a:t>mutable..</a:t>
            </a:r>
            <a:endParaRPr sz="1800">
              <a:latin typeface="Arial"/>
              <a:cs typeface="Arial"/>
            </a:endParaRPr>
          </a:p>
        </p:txBody>
      </p:sp>
      <p:sp>
        <p:nvSpPr>
          <p:cNvPr id="6" name="object 6"/>
          <p:cNvSpPr/>
          <p:nvPr/>
        </p:nvSpPr>
        <p:spPr>
          <a:xfrm>
            <a:off x="0" y="0"/>
            <a:ext cx="9144000" cy="929005"/>
          </a:xfrm>
          <a:custGeom>
            <a:avLst/>
            <a:gdLst/>
            <a:ahLst/>
            <a:cxnLst/>
            <a:rect l="l" t="t" r="r" b="b"/>
            <a:pathLst>
              <a:path w="9144000" h="929005">
                <a:moveTo>
                  <a:pt x="9144000" y="0"/>
                </a:moveTo>
                <a:lnTo>
                  <a:pt x="0" y="0"/>
                </a:lnTo>
                <a:lnTo>
                  <a:pt x="0" y="928700"/>
                </a:lnTo>
                <a:lnTo>
                  <a:pt x="9144000" y="928700"/>
                </a:lnTo>
                <a:lnTo>
                  <a:pt x="9144000" y="0"/>
                </a:lnTo>
                <a:close/>
              </a:path>
            </a:pathLst>
          </a:custGeom>
          <a:solidFill>
            <a:srgbClr val="252525"/>
          </a:solidFill>
        </p:spPr>
        <p:txBody>
          <a:bodyPr wrap="square" lIns="0" tIns="0" rIns="0" bIns="0" rtlCol="0"/>
          <a:lstStyle/>
          <a:p>
            <a:endParaRPr/>
          </a:p>
        </p:txBody>
      </p:sp>
      <p:sp>
        <p:nvSpPr>
          <p:cNvPr id="7" name="object 7"/>
          <p:cNvSpPr txBox="1">
            <a:spLocks noGrp="1"/>
          </p:cNvSpPr>
          <p:nvPr>
            <p:ph type="title"/>
          </p:nvPr>
        </p:nvSpPr>
        <p:spPr>
          <a:xfrm>
            <a:off x="1350644" y="0"/>
            <a:ext cx="6440805" cy="848994"/>
          </a:xfrm>
          <a:prstGeom prst="rect">
            <a:avLst/>
          </a:prstGeom>
        </p:spPr>
        <p:txBody>
          <a:bodyPr vert="horz" wrap="square" lIns="0" tIns="12700" rIns="0" bIns="0" rtlCol="0">
            <a:spAutoFit/>
          </a:bodyPr>
          <a:lstStyle/>
          <a:p>
            <a:pPr marL="12700">
              <a:lnSpc>
                <a:spcPct val="100000"/>
              </a:lnSpc>
              <a:spcBef>
                <a:spcPts val="100"/>
              </a:spcBef>
            </a:pPr>
            <a:r>
              <a:rPr i="0" u="heavy" spc="-20" dirty="0">
                <a:solidFill>
                  <a:srgbClr val="FFC000"/>
                </a:solidFill>
                <a:uFill>
                  <a:solidFill>
                    <a:srgbClr val="FFC000"/>
                  </a:solidFill>
                </a:uFill>
                <a:latin typeface="Calibri"/>
                <a:cs typeface="Calibri"/>
              </a:rPr>
              <a:t>NESTED</a:t>
            </a:r>
            <a:r>
              <a:rPr i="0" u="heavy" spc="-45" dirty="0">
                <a:solidFill>
                  <a:srgbClr val="FFC000"/>
                </a:solidFill>
                <a:uFill>
                  <a:solidFill>
                    <a:srgbClr val="FFC000"/>
                  </a:solidFill>
                </a:uFill>
                <a:latin typeface="Calibri"/>
                <a:cs typeface="Calibri"/>
              </a:rPr>
              <a:t> </a:t>
            </a:r>
            <a:r>
              <a:rPr i="0" u="heavy" spc="-10" dirty="0">
                <a:solidFill>
                  <a:srgbClr val="FFC000"/>
                </a:solidFill>
                <a:uFill>
                  <a:solidFill>
                    <a:srgbClr val="FFC000"/>
                  </a:solidFill>
                </a:uFill>
                <a:latin typeface="Calibri"/>
                <a:cs typeface="Calibri"/>
              </a:rPr>
              <a:t>DICTIONARIES</a:t>
            </a:r>
          </a:p>
        </p:txBody>
      </p:sp>
      <p:grpSp>
        <p:nvGrpSpPr>
          <p:cNvPr id="8" name="object 8"/>
          <p:cNvGrpSpPr/>
          <p:nvPr/>
        </p:nvGrpSpPr>
        <p:grpSpPr>
          <a:xfrm>
            <a:off x="14255" y="2871800"/>
            <a:ext cx="9044305" cy="3991610"/>
            <a:chOff x="14255" y="2871800"/>
            <a:chExt cx="9044305" cy="3991610"/>
          </a:xfrm>
        </p:grpSpPr>
        <p:pic>
          <p:nvPicPr>
            <p:cNvPr id="9" name="object 9"/>
            <p:cNvPicPr/>
            <p:nvPr/>
          </p:nvPicPr>
          <p:blipFill>
            <a:blip r:embed="rId3" cstate="print"/>
            <a:stretch>
              <a:fillRect/>
            </a:stretch>
          </p:blipFill>
          <p:spPr>
            <a:xfrm>
              <a:off x="71405" y="2928950"/>
              <a:ext cx="8929751" cy="3286125"/>
            </a:xfrm>
            <a:prstGeom prst="rect">
              <a:avLst/>
            </a:prstGeom>
          </p:spPr>
        </p:pic>
        <p:sp>
          <p:nvSpPr>
            <p:cNvPr id="10" name="object 10"/>
            <p:cNvSpPr/>
            <p:nvPr/>
          </p:nvSpPr>
          <p:spPr>
            <a:xfrm>
              <a:off x="42830" y="2900375"/>
              <a:ext cx="8987155" cy="3343275"/>
            </a:xfrm>
            <a:custGeom>
              <a:avLst/>
              <a:gdLst/>
              <a:ahLst/>
              <a:cxnLst/>
              <a:rect l="l" t="t" r="r" b="b"/>
              <a:pathLst>
                <a:path w="8987155" h="3343275">
                  <a:moveTo>
                    <a:pt x="0" y="3343275"/>
                  </a:moveTo>
                  <a:lnTo>
                    <a:pt x="8986901" y="3343275"/>
                  </a:lnTo>
                  <a:lnTo>
                    <a:pt x="8986901" y="0"/>
                  </a:lnTo>
                  <a:lnTo>
                    <a:pt x="0" y="0"/>
                  </a:lnTo>
                  <a:lnTo>
                    <a:pt x="0" y="3343275"/>
                  </a:lnTo>
                  <a:close/>
                </a:path>
              </a:pathLst>
            </a:custGeom>
            <a:ln w="57150">
              <a:solidFill>
                <a:srgbClr val="C00000"/>
              </a:solidFill>
            </a:ln>
          </p:spPr>
          <p:txBody>
            <a:bodyPr wrap="square" lIns="0" tIns="0" rIns="0" bIns="0" rtlCol="0"/>
            <a:lstStyle/>
            <a:p>
              <a:endParaRPr/>
            </a:p>
          </p:txBody>
        </p:sp>
        <p:pic>
          <p:nvPicPr>
            <p:cNvPr id="11" name="object 11"/>
            <p:cNvPicPr/>
            <p:nvPr/>
          </p:nvPicPr>
          <p:blipFill>
            <a:blip r:embed="rId4" cstate="print"/>
            <a:stretch>
              <a:fillRect/>
            </a:stretch>
          </p:blipFill>
          <p:spPr>
            <a:xfrm>
              <a:off x="6143625" y="3786186"/>
              <a:ext cx="2781300" cy="3000375"/>
            </a:xfrm>
            <a:prstGeom prst="rect">
              <a:avLst/>
            </a:prstGeom>
          </p:spPr>
        </p:pic>
        <p:sp>
          <p:nvSpPr>
            <p:cNvPr id="12" name="object 12"/>
            <p:cNvSpPr/>
            <p:nvPr/>
          </p:nvSpPr>
          <p:spPr>
            <a:xfrm>
              <a:off x="6115050" y="3757611"/>
              <a:ext cx="2838450" cy="3057525"/>
            </a:xfrm>
            <a:custGeom>
              <a:avLst/>
              <a:gdLst/>
              <a:ahLst/>
              <a:cxnLst/>
              <a:rect l="l" t="t" r="r" b="b"/>
              <a:pathLst>
                <a:path w="2838450" h="3057525">
                  <a:moveTo>
                    <a:pt x="0" y="3057524"/>
                  </a:moveTo>
                  <a:lnTo>
                    <a:pt x="2838450" y="3057524"/>
                  </a:lnTo>
                  <a:lnTo>
                    <a:pt x="2838450" y="0"/>
                  </a:lnTo>
                  <a:lnTo>
                    <a:pt x="0" y="0"/>
                  </a:lnTo>
                  <a:lnTo>
                    <a:pt x="0" y="3057524"/>
                  </a:lnTo>
                  <a:close/>
                </a:path>
              </a:pathLst>
            </a:custGeom>
            <a:ln w="57150">
              <a:solidFill>
                <a:srgbClr val="FFC000"/>
              </a:solidFill>
            </a:ln>
          </p:spPr>
          <p:txBody>
            <a:bodyPr wrap="square" lIns="0" tIns="0" rIns="0" bIns="0" rtlCol="0"/>
            <a:lstStyle/>
            <a:p>
              <a:endParaRPr/>
            </a:p>
          </p:txBody>
        </p:sp>
        <p:sp>
          <p:nvSpPr>
            <p:cNvPr id="13" name="object 13"/>
            <p:cNvSpPr/>
            <p:nvPr/>
          </p:nvSpPr>
          <p:spPr>
            <a:xfrm>
              <a:off x="4143375" y="6334808"/>
              <a:ext cx="1441450" cy="523240"/>
            </a:xfrm>
            <a:custGeom>
              <a:avLst/>
              <a:gdLst/>
              <a:ahLst/>
              <a:cxnLst/>
              <a:rect l="l" t="t" r="r" b="b"/>
              <a:pathLst>
                <a:path w="1441450" h="523240">
                  <a:moveTo>
                    <a:pt x="1441450" y="0"/>
                  </a:moveTo>
                  <a:lnTo>
                    <a:pt x="0" y="0"/>
                  </a:lnTo>
                  <a:lnTo>
                    <a:pt x="0" y="523214"/>
                  </a:lnTo>
                  <a:lnTo>
                    <a:pt x="1441450" y="523214"/>
                  </a:lnTo>
                  <a:lnTo>
                    <a:pt x="1441450" y="0"/>
                  </a:lnTo>
                  <a:close/>
                </a:path>
              </a:pathLst>
            </a:custGeom>
            <a:solidFill>
              <a:srgbClr val="FFFF00"/>
            </a:solidFill>
          </p:spPr>
          <p:txBody>
            <a:bodyPr wrap="square" lIns="0" tIns="0" rIns="0" bIns="0" rtlCol="0"/>
            <a:lstStyle/>
            <a:p>
              <a:endParaRPr/>
            </a:p>
          </p:txBody>
        </p:sp>
        <p:pic>
          <p:nvPicPr>
            <p:cNvPr id="14" name="object 14"/>
            <p:cNvPicPr/>
            <p:nvPr/>
          </p:nvPicPr>
          <p:blipFill>
            <a:blip r:embed="rId5" cstate="print"/>
            <a:stretch>
              <a:fillRect/>
            </a:stretch>
          </p:blipFill>
          <p:spPr>
            <a:xfrm>
              <a:off x="4014215" y="6266686"/>
              <a:ext cx="1712976" cy="596099"/>
            </a:xfrm>
            <a:prstGeom prst="rect">
              <a:avLst/>
            </a:prstGeom>
          </p:spPr>
        </p:pic>
        <p:pic>
          <p:nvPicPr>
            <p:cNvPr id="15" name="object 15"/>
            <p:cNvPicPr/>
            <p:nvPr/>
          </p:nvPicPr>
          <p:blipFill>
            <a:blip r:embed="rId6" cstate="print"/>
            <a:stretch>
              <a:fillRect/>
            </a:stretch>
          </p:blipFill>
          <p:spPr>
            <a:xfrm>
              <a:off x="4227576" y="6745222"/>
              <a:ext cx="1286255" cy="65532"/>
            </a:xfrm>
            <a:prstGeom prst="rect">
              <a:avLst/>
            </a:prstGeom>
          </p:spPr>
        </p:pic>
      </p:grpSp>
      <p:sp>
        <p:nvSpPr>
          <p:cNvPr id="16" name="object 16"/>
          <p:cNvSpPr txBox="1"/>
          <p:nvPr/>
        </p:nvSpPr>
        <p:spPr>
          <a:xfrm>
            <a:off x="4222750" y="6346342"/>
            <a:ext cx="1270635" cy="452120"/>
          </a:xfrm>
          <a:prstGeom prst="rect">
            <a:avLst/>
          </a:prstGeom>
        </p:spPr>
        <p:txBody>
          <a:bodyPr vert="horz" wrap="square" lIns="0" tIns="12065" rIns="0" bIns="0" rtlCol="0">
            <a:spAutoFit/>
          </a:bodyPr>
          <a:lstStyle/>
          <a:p>
            <a:pPr marL="12700">
              <a:lnSpc>
                <a:spcPct val="100000"/>
              </a:lnSpc>
              <a:spcBef>
                <a:spcPts val="95"/>
              </a:spcBef>
            </a:pPr>
            <a:r>
              <a:rPr sz="2800" b="1" u="heavy" spc="-10" dirty="0">
                <a:solidFill>
                  <a:srgbClr val="C00000"/>
                </a:solidFill>
                <a:uFill>
                  <a:solidFill>
                    <a:srgbClr val="C00000"/>
                  </a:solidFill>
                </a:uFill>
                <a:latin typeface="Calibri"/>
                <a:cs typeface="Calibri"/>
              </a:rPr>
              <a:t>OUTPUT</a:t>
            </a:r>
            <a:endParaRPr sz="2800">
              <a:latin typeface="Calibri"/>
              <a:cs typeface="Calibri"/>
            </a:endParaRPr>
          </a:p>
        </p:txBody>
      </p:sp>
      <p:grpSp>
        <p:nvGrpSpPr>
          <p:cNvPr id="17" name="object 17"/>
          <p:cNvGrpSpPr/>
          <p:nvPr/>
        </p:nvGrpSpPr>
        <p:grpSpPr>
          <a:xfrm>
            <a:off x="5630926" y="6393535"/>
            <a:ext cx="382905" cy="454659"/>
            <a:chOff x="5630926" y="6393535"/>
            <a:chExt cx="382905" cy="454659"/>
          </a:xfrm>
        </p:grpSpPr>
        <p:sp>
          <p:nvSpPr>
            <p:cNvPr id="18" name="object 18"/>
            <p:cNvSpPr/>
            <p:nvPr/>
          </p:nvSpPr>
          <p:spPr>
            <a:xfrm>
              <a:off x="5643626" y="6406235"/>
              <a:ext cx="357505" cy="429259"/>
            </a:xfrm>
            <a:custGeom>
              <a:avLst/>
              <a:gdLst/>
              <a:ahLst/>
              <a:cxnLst/>
              <a:rect l="l" t="t" r="r" b="b"/>
              <a:pathLst>
                <a:path w="357504" h="429259">
                  <a:moveTo>
                    <a:pt x="178562" y="0"/>
                  </a:moveTo>
                  <a:lnTo>
                    <a:pt x="178562" y="107162"/>
                  </a:lnTo>
                  <a:lnTo>
                    <a:pt x="0" y="107162"/>
                  </a:lnTo>
                  <a:lnTo>
                    <a:pt x="0" y="321475"/>
                  </a:lnTo>
                  <a:lnTo>
                    <a:pt x="178562" y="321475"/>
                  </a:lnTo>
                  <a:lnTo>
                    <a:pt x="178562" y="428633"/>
                  </a:lnTo>
                  <a:lnTo>
                    <a:pt x="357124" y="214325"/>
                  </a:lnTo>
                  <a:lnTo>
                    <a:pt x="178562" y="0"/>
                  </a:lnTo>
                  <a:close/>
                </a:path>
              </a:pathLst>
            </a:custGeom>
            <a:solidFill>
              <a:srgbClr val="FFFF00"/>
            </a:solidFill>
          </p:spPr>
          <p:txBody>
            <a:bodyPr wrap="square" lIns="0" tIns="0" rIns="0" bIns="0" rtlCol="0"/>
            <a:lstStyle/>
            <a:p>
              <a:endParaRPr/>
            </a:p>
          </p:txBody>
        </p:sp>
        <p:sp>
          <p:nvSpPr>
            <p:cNvPr id="19" name="object 19"/>
            <p:cNvSpPr/>
            <p:nvPr/>
          </p:nvSpPr>
          <p:spPr>
            <a:xfrm>
              <a:off x="5643626" y="6406235"/>
              <a:ext cx="357505" cy="429259"/>
            </a:xfrm>
            <a:custGeom>
              <a:avLst/>
              <a:gdLst/>
              <a:ahLst/>
              <a:cxnLst/>
              <a:rect l="l" t="t" r="r" b="b"/>
              <a:pathLst>
                <a:path w="357504" h="429259">
                  <a:moveTo>
                    <a:pt x="0" y="107162"/>
                  </a:moveTo>
                  <a:lnTo>
                    <a:pt x="178562" y="107162"/>
                  </a:lnTo>
                  <a:lnTo>
                    <a:pt x="178562" y="0"/>
                  </a:lnTo>
                  <a:lnTo>
                    <a:pt x="357124" y="214325"/>
                  </a:lnTo>
                  <a:lnTo>
                    <a:pt x="178562" y="428633"/>
                  </a:lnTo>
                  <a:lnTo>
                    <a:pt x="178562" y="321475"/>
                  </a:lnTo>
                  <a:lnTo>
                    <a:pt x="0" y="321475"/>
                  </a:lnTo>
                  <a:lnTo>
                    <a:pt x="0" y="107162"/>
                  </a:lnTo>
                  <a:close/>
                </a:path>
              </a:pathLst>
            </a:custGeom>
            <a:ln w="25400">
              <a:solidFill>
                <a:srgbClr val="C00000"/>
              </a:solidFill>
            </a:ln>
          </p:spPr>
          <p:txBody>
            <a:bodyPr wrap="square" lIns="0" tIns="0" rIns="0" bIns="0" rtlCol="0"/>
            <a:lstStyle/>
            <a:p>
              <a:endParaRPr/>
            </a:p>
          </p:txBody>
        </p:sp>
      </p:gr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319062" y="35051"/>
            <a:ext cx="8458200" cy="6608445"/>
            <a:chOff x="319062" y="35051"/>
            <a:chExt cx="8458200" cy="6608445"/>
          </a:xfrm>
        </p:grpSpPr>
        <p:sp>
          <p:nvSpPr>
            <p:cNvPr id="3" name="object 3"/>
            <p:cNvSpPr/>
            <p:nvPr/>
          </p:nvSpPr>
          <p:spPr>
            <a:xfrm>
              <a:off x="357162" y="357136"/>
              <a:ext cx="8382000" cy="6248400"/>
            </a:xfrm>
            <a:custGeom>
              <a:avLst/>
              <a:gdLst/>
              <a:ahLst/>
              <a:cxnLst/>
              <a:rect l="l" t="t" r="r" b="b"/>
              <a:pathLst>
                <a:path w="8382000" h="6248400">
                  <a:moveTo>
                    <a:pt x="8382000" y="0"/>
                  </a:moveTo>
                  <a:lnTo>
                    <a:pt x="0" y="0"/>
                  </a:lnTo>
                  <a:lnTo>
                    <a:pt x="0" y="6247892"/>
                  </a:lnTo>
                  <a:lnTo>
                    <a:pt x="8382000" y="6247892"/>
                  </a:lnTo>
                  <a:lnTo>
                    <a:pt x="8382000" y="0"/>
                  </a:lnTo>
                  <a:close/>
                </a:path>
              </a:pathLst>
            </a:custGeom>
            <a:solidFill>
              <a:srgbClr val="000000"/>
            </a:solidFill>
          </p:spPr>
          <p:txBody>
            <a:bodyPr wrap="square" lIns="0" tIns="0" rIns="0" bIns="0" rtlCol="0"/>
            <a:lstStyle/>
            <a:p>
              <a:endParaRPr/>
            </a:p>
          </p:txBody>
        </p:sp>
        <p:sp>
          <p:nvSpPr>
            <p:cNvPr id="4" name="object 4"/>
            <p:cNvSpPr/>
            <p:nvPr/>
          </p:nvSpPr>
          <p:spPr>
            <a:xfrm>
              <a:off x="357162" y="357136"/>
              <a:ext cx="8382000" cy="6248400"/>
            </a:xfrm>
            <a:custGeom>
              <a:avLst/>
              <a:gdLst/>
              <a:ahLst/>
              <a:cxnLst/>
              <a:rect l="l" t="t" r="r" b="b"/>
              <a:pathLst>
                <a:path w="8382000" h="6248400">
                  <a:moveTo>
                    <a:pt x="0" y="6247892"/>
                  </a:moveTo>
                  <a:lnTo>
                    <a:pt x="8382000" y="6247892"/>
                  </a:lnTo>
                  <a:lnTo>
                    <a:pt x="8382000" y="0"/>
                  </a:lnTo>
                  <a:lnTo>
                    <a:pt x="0" y="0"/>
                  </a:lnTo>
                  <a:lnTo>
                    <a:pt x="0" y="6247892"/>
                  </a:lnTo>
                  <a:close/>
                </a:path>
              </a:pathLst>
            </a:custGeom>
            <a:ln w="76200">
              <a:solidFill>
                <a:srgbClr val="FFC000"/>
              </a:solidFill>
            </a:ln>
          </p:spPr>
          <p:txBody>
            <a:bodyPr wrap="square" lIns="0" tIns="0" rIns="0" bIns="0" rtlCol="0"/>
            <a:lstStyle/>
            <a:p>
              <a:endParaRPr/>
            </a:p>
          </p:txBody>
        </p:sp>
        <p:pic>
          <p:nvPicPr>
            <p:cNvPr id="5" name="object 5"/>
            <p:cNvPicPr/>
            <p:nvPr/>
          </p:nvPicPr>
          <p:blipFill>
            <a:blip r:embed="rId2" cstate="print"/>
            <a:stretch>
              <a:fillRect/>
            </a:stretch>
          </p:blipFill>
          <p:spPr>
            <a:xfrm>
              <a:off x="2284476" y="35051"/>
              <a:ext cx="4803648" cy="2563368"/>
            </a:xfrm>
            <a:prstGeom prst="rect">
              <a:avLst/>
            </a:prstGeom>
          </p:spPr>
        </p:pic>
        <p:pic>
          <p:nvPicPr>
            <p:cNvPr id="6" name="object 6"/>
            <p:cNvPicPr/>
            <p:nvPr/>
          </p:nvPicPr>
          <p:blipFill>
            <a:blip r:embed="rId3" cstate="print"/>
            <a:stretch>
              <a:fillRect/>
            </a:stretch>
          </p:blipFill>
          <p:spPr>
            <a:xfrm>
              <a:off x="819911" y="1498091"/>
              <a:ext cx="7731252" cy="2563367"/>
            </a:xfrm>
            <a:prstGeom prst="rect">
              <a:avLst/>
            </a:prstGeom>
          </p:spPr>
        </p:pic>
        <p:pic>
          <p:nvPicPr>
            <p:cNvPr id="7" name="object 7"/>
            <p:cNvPicPr/>
            <p:nvPr/>
          </p:nvPicPr>
          <p:blipFill>
            <a:blip r:embed="rId4" cstate="print"/>
            <a:stretch>
              <a:fillRect/>
            </a:stretch>
          </p:blipFill>
          <p:spPr>
            <a:xfrm>
              <a:off x="3250692" y="2961131"/>
              <a:ext cx="2871216" cy="2563368"/>
            </a:xfrm>
            <a:prstGeom prst="rect">
              <a:avLst/>
            </a:prstGeom>
          </p:spPr>
        </p:pic>
      </p:grpSp>
      <p:sp>
        <p:nvSpPr>
          <p:cNvPr id="8" name="object 8"/>
          <p:cNvSpPr txBox="1"/>
          <p:nvPr/>
        </p:nvSpPr>
        <p:spPr>
          <a:xfrm>
            <a:off x="1368044" y="312496"/>
            <a:ext cx="6358255" cy="5879465"/>
          </a:xfrm>
          <a:prstGeom prst="rect">
            <a:avLst/>
          </a:prstGeom>
        </p:spPr>
        <p:txBody>
          <a:bodyPr vert="horz" wrap="square" lIns="0" tIns="12700" rIns="0" bIns="0" rtlCol="0">
            <a:spAutoFit/>
          </a:bodyPr>
          <a:lstStyle/>
          <a:p>
            <a:pPr marL="12700" marR="5080" indent="6350" algn="ctr">
              <a:lnSpc>
                <a:spcPct val="100000"/>
              </a:lnSpc>
              <a:spcBef>
                <a:spcPts val="100"/>
              </a:spcBef>
            </a:pPr>
            <a:r>
              <a:rPr sz="9600" b="1" spc="5" dirty="0">
                <a:solidFill>
                  <a:srgbClr val="FFC000"/>
                </a:solidFill>
                <a:latin typeface="Calibri"/>
                <a:cs typeface="Calibri"/>
              </a:rPr>
              <a:t>SOME </a:t>
            </a:r>
            <a:r>
              <a:rPr sz="9600" b="1" spc="10" dirty="0">
                <a:solidFill>
                  <a:srgbClr val="FFC000"/>
                </a:solidFill>
                <a:latin typeface="Calibri"/>
                <a:cs typeface="Calibri"/>
              </a:rPr>
              <a:t> </a:t>
            </a:r>
            <a:r>
              <a:rPr sz="9600" b="1" spc="-20" dirty="0">
                <a:solidFill>
                  <a:srgbClr val="FFC000"/>
                </a:solidFill>
                <a:latin typeface="Calibri"/>
                <a:cs typeface="Calibri"/>
              </a:rPr>
              <a:t>PROGRAMS </a:t>
            </a:r>
            <a:r>
              <a:rPr sz="9600" b="1" spc="-15" dirty="0">
                <a:solidFill>
                  <a:srgbClr val="FFC000"/>
                </a:solidFill>
                <a:latin typeface="Calibri"/>
                <a:cs typeface="Calibri"/>
              </a:rPr>
              <a:t> </a:t>
            </a:r>
            <a:r>
              <a:rPr sz="9600" b="1" spc="5" dirty="0">
                <a:solidFill>
                  <a:srgbClr val="FFC000"/>
                </a:solidFill>
                <a:latin typeface="Calibri"/>
                <a:cs typeface="Calibri"/>
              </a:rPr>
              <a:t>IN </a:t>
            </a:r>
            <a:r>
              <a:rPr sz="9600" b="1" spc="10" dirty="0">
                <a:solidFill>
                  <a:srgbClr val="FFC000"/>
                </a:solidFill>
                <a:latin typeface="Calibri"/>
                <a:cs typeface="Calibri"/>
              </a:rPr>
              <a:t> </a:t>
            </a:r>
            <a:r>
              <a:rPr sz="9600" b="1" spc="-5" dirty="0">
                <a:solidFill>
                  <a:srgbClr val="FFC000"/>
                </a:solidFill>
                <a:latin typeface="Calibri"/>
                <a:cs typeface="Calibri"/>
              </a:rPr>
              <a:t>DI</a:t>
            </a:r>
            <a:r>
              <a:rPr sz="9600" b="1" spc="25" dirty="0">
                <a:solidFill>
                  <a:srgbClr val="FFC000"/>
                </a:solidFill>
                <a:latin typeface="Calibri"/>
                <a:cs typeface="Calibri"/>
              </a:rPr>
              <a:t>C</a:t>
            </a:r>
            <a:r>
              <a:rPr sz="9600" b="1" spc="-5" dirty="0">
                <a:solidFill>
                  <a:srgbClr val="FFC000"/>
                </a:solidFill>
                <a:latin typeface="Calibri"/>
                <a:cs typeface="Calibri"/>
              </a:rPr>
              <a:t>TIONA</a:t>
            </a:r>
            <a:r>
              <a:rPr sz="9600" b="1" spc="-195" dirty="0">
                <a:solidFill>
                  <a:srgbClr val="FFC000"/>
                </a:solidFill>
                <a:latin typeface="Calibri"/>
                <a:cs typeface="Calibri"/>
              </a:rPr>
              <a:t>R</a:t>
            </a:r>
            <a:r>
              <a:rPr sz="9600" b="1" dirty="0">
                <a:solidFill>
                  <a:srgbClr val="FFC000"/>
                </a:solidFill>
                <a:latin typeface="Calibri"/>
                <a:cs typeface="Calibri"/>
              </a:rPr>
              <a:t>Y</a:t>
            </a:r>
            <a:endParaRPr sz="9600">
              <a:latin typeface="Calibri"/>
              <a:cs typeface="Calibri"/>
            </a:endParaRPr>
          </a:p>
        </p:txBody>
      </p:sp>
      <p:pic>
        <p:nvPicPr>
          <p:cNvPr id="9" name="object 9"/>
          <p:cNvPicPr/>
          <p:nvPr/>
        </p:nvPicPr>
        <p:blipFill>
          <a:blip r:embed="rId5" cstate="print"/>
          <a:stretch>
            <a:fillRect/>
          </a:stretch>
        </p:blipFill>
        <p:spPr>
          <a:xfrm>
            <a:off x="647700" y="4424170"/>
            <a:ext cx="7801356" cy="2433828"/>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1557020"/>
          </a:xfrm>
          <a:custGeom>
            <a:avLst/>
            <a:gdLst/>
            <a:ahLst/>
            <a:cxnLst/>
            <a:rect l="l" t="t" r="r" b="b"/>
            <a:pathLst>
              <a:path w="9144000" h="1557020">
                <a:moveTo>
                  <a:pt x="9144000" y="0"/>
                </a:moveTo>
                <a:lnTo>
                  <a:pt x="0" y="0"/>
                </a:lnTo>
                <a:lnTo>
                  <a:pt x="0" y="1556765"/>
                </a:lnTo>
                <a:lnTo>
                  <a:pt x="9144000" y="1556765"/>
                </a:lnTo>
                <a:lnTo>
                  <a:pt x="9144000" y="0"/>
                </a:lnTo>
                <a:close/>
              </a:path>
            </a:pathLst>
          </a:custGeom>
          <a:solidFill>
            <a:srgbClr val="000000"/>
          </a:solidFill>
        </p:spPr>
        <p:txBody>
          <a:bodyPr wrap="square" lIns="0" tIns="0" rIns="0" bIns="0" rtlCol="0"/>
          <a:lstStyle/>
          <a:p>
            <a:endParaRPr/>
          </a:p>
        </p:txBody>
      </p:sp>
      <p:sp>
        <p:nvSpPr>
          <p:cNvPr id="3" name="object 3"/>
          <p:cNvSpPr txBox="1">
            <a:spLocks noGrp="1"/>
          </p:cNvSpPr>
          <p:nvPr>
            <p:ph type="title"/>
          </p:nvPr>
        </p:nvSpPr>
        <p:spPr>
          <a:xfrm>
            <a:off x="117449" y="0"/>
            <a:ext cx="8907780" cy="1553845"/>
          </a:xfrm>
          <a:prstGeom prst="rect">
            <a:avLst/>
          </a:prstGeom>
        </p:spPr>
        <p:txBody>
          <a:bodyPr vert="horz" wrap="square" lIns="0" tIns="12700" rIns="0" bIns="0" rtlCol="0">
            <a:spAutoFit/>
          </a:bodyPr>
          <a:lstStyle/>
          <a:p>
            <a:pPr algn="ctr">
              <a:lnSpc>
                <a:spcPct val="100000"/>
              </a:lnSpc>
              <a:spcBef>
                <a:spcPts val="100"/>
              </a:spcBef>
            </a:pPr>
            <a:r>
              <a:rPr sz="3600" i="0" u="heavy" spc="-10" dirty="0">
                <a:solidFill>
                  <a:schemeClr val="bg1"/>
                </a:solidFill>
                <a:uFill>
                  <a:solidFill>
                    <a:srgbClr val="FF0000"/>
                  </a:solidFill>
                </a:uFill>
                <a:latin typeface="Calibri"/>
                <a:cs typeface="Calibri"/>
              </a:rPr>
              <a:t>PROGRAM</a:t>
            </a:r>
            <a:r>
              <a:rPr sz="3600" i="0" u="heavy" spc="-40" dirty="0">
                <a:solidFill>
                  <a:schemeClr val="bg1"/>
                </a:solidFill>
                <a:uFill>
                  <a:solidFill>
                    <a:srgbClr val="FF0000"/>
                  </a:solidFill>
                </a:uFill>
                <a:latin typeface="Calibri"/>
                <a:cs typeface="Calibri"/>
              </a:rPr>
              <a:t> </a:t>
            </a:r>
            <a:r>
              <a:rPr sz="3600" i="0" u="heavy" dirty="0">
                <a:solidFill>
                  <a:schemeClr val="bg1"/>
                </a:solidFill>
                <a:uFill>
                  <a:solidFill>
                    <a:srgbClr val="FF0000"/>
                  </a:solidFill>
                </a:uFill>
                <a:latin typeface="Calibri"/>
                <a:cs typeface="Calibri"/>
              </a:rPr>
              <a:t>1:</a:t>
            </a:r>
            <a:endParaRPr sz="3600">
              <a:solidFill>
                <a:schemeClr val="bg1"/>
              </a:solidFill>
              <a:latin typeface="Calibri"/>
              <a:cs typeface="Calibri"/>
            </a:endParaRPr>
          </a:p>
          <a:p>
            <a:pPr marL="12700" marR="5080" algn="ctr">
              <a:lnSpc>
                <a:spcPct val="100000"/>
              </a:lnSpc>
              <a:spcBef>
                <a:spcPts val="30"/>
              </a:spcBef>
            </a:pPr>
            <a:r>
              <a:rPr sz="3200" i="0" u="heavy" spc="-10" dirty="0">
                <a:solidFill>
                  <a:schemeClr val="bg1"/>
                </a:solidFill>
                <a:uFill>
                  <a:solidFill>
                    <a:srgbClr val="FF0000"/>
                  </a:solidFill>
                </a:uFill>
                <a:latin typeface="Calibri"/>
                <a:cs typeface="Calibri"/>
              </a:rPr>
              <a:t>Count </a:t>
            </a:r>
            <a:r>
              <a:rPr sz="3200" i="0" u="heavy" dirty="0">
                <a:solidFill>
                  <a:schemeClr val="bg1"/>
                </a:solidFill>
                <a:uFill>
                  <a:solidFill>
                    <a:srgbClr val="FF0000"/>
                  </a:solidFill>
                </a:uFill>
                <a:latin typeface="Calibri"/>
                <a:cs typeface="Calibri"/>
              </a:rPr>
              <a:t>the </a:t>
            </a:r>
            <a:r>
              <a:rPr sz="3200" i="0" u="heavy" spc="-5" dirty="0">
                <a:solidFill>
                  <a:schemeClr val="bg1"/>
                </a:solidFill>
                <a:uFill>
                  <a:solidFill>
                    <a:srgbClr val="FF0000"/>
                  </a:solidFill>
                </a:uFill>
                <a:latin typeface="Calibri"/>
                <a:cs typeface="Calibri"/>
              </a:rPr>
              <a:t>number </a:t>
            </a:r>
            <a:r>
              <a:rPr sz="3200" i="0" u="heavy" dirty="0">
                <a:solidFill>
                  <a:schemeClr val="bg1"/>
                </a:solidFill>
                <a:uFill>
                  <a:solidFill>
                    <a:srgbClr val="FF0000"/>
                  </a:solidFill>
                </a:uFill>
                <a:latin typeface="Calibri"/>
                <a:cs typeface="Calibri"/>
              </a:rPr>
              <a:t>of times a </a:t>
            </a:r>
            <a:r>
              <a:rPr sz="3200" i="0" u="heavy" spc="-10" dirty="0">
                <a:solidFill>
                  <a:schemeClr val="bg1"/>
                </a:solidFill>
                <a:uFill>
                  <a:solidFill>
                    <a:srgbClr val="FF0000"/>
                  </a:solidFill>
                </a:uFill>
                <a:latin typeface="Calibri"/>
                <a:cs typeface="Calibri"/>
              </a:rPr>
              <a:t>character/digit appears </a:t>
            </a:r>
            <a:r>
              <a:rPr sz="3200" i="0" spc="-710" dirty="0">
                <a:solidFill>
                  <a:schemeClr val="bg1"/>
                </a:solidFill>
                <a:latin typeface="Calibri"/>
                <a:cs typeface="Calibri"/>
              </a:rPr>
              <a:t> </a:t>
            </a:r>
            <a:r>
              <a:rPr sz="3200" i="0" u="heavy" dirty="0">
                <a:solidFill>
                  <a:schemeClr val="bg1"/>
                </a:solidFill>
                <a:uFill>
                  <a:solidFill>
                    <a:srgbClr val="FF0000"/>
                  </a:solidFill>
                </a:uFill>
                <a:latin typeface="Calibri"/>
                <a:cs typeface="Calibri"/>
              </a:rPr>
              <a:t>in</a:t>
            </a:r>
            <a:r>
              <a:rPr sz="3200" i="0" u="heavy" spc="-5" dirty="0">
                <a:solidFill>
                  <a:schemeClr val="bg1"/>
                </a:solidFill>
                <a:uFill>
                  <a:solidFill>
                    <a:srgbClr val="FF0000"/>
                  </a:solidFill>
                </a:uFill>
                <a:latin typeface="Calibri"/>
                <a:cs typeface="Calibri"/>
              </a:rPr>
              <a:t> </a:t>
            </a:r>
            <a:r>
              <a:rPr sz="3200" i="0" u="heavy" dirty="0">
                <a:solidFill>
                  <a:schemeClr val="bg1"/>
                </a:solidFill>
                <a:uFill>
                  <a:solidFill>
                    <a:srgbClr val="FF0000"/>
                  </a:solidFill>
                </a:uFill>
                <a:latin typeface="Calibri"/>
                <a:cs typeface="Calibri"/>
              </a:rPr>
              <a:t>a</a:t>
            </a:r>
            <a:r>
              <a:rPr sz="3200" i="0" u="heavy" spc="-20" dirty="0">
                <a:solidFill>
                  <a:schemeClr val="bg1"/>
                </a:solidFill>
                <a:uFill>
                  <a:solidFill>
                    <a:srgbClr val="FF0000"/>
                  </a:solidFill>
                </a:uFill>
                <a:latin typeface="Calibri"/>
                <a:cs typeface="Calibri"/>
              </a:rPr>
              <a:t> </a:t>
            </a:r>
            <a:r>
              <a:rPr sz="3200" i="0" u="heavy" spc="-10" dirty="0">
                <a:solidFill>
                  <a:schemeClr val="bg1"/>
                </a:solidFill>
                <a:uFill>
                  <a:solidFill>
                    <a:srgbClr val="FF0000"/>
                  </a:solidFill>
                </a:uFill>
                <a:latin typeface="Calibri"/>
                <a:cs typeface="Calibri"/>
              </a:rPr>
              <a:t>given</a:t>
            </a:r>
            <a:r>
              <a:rPr sz="3200" i="0" u="heavy" spc="-30" dirty="0">
                <a:solidFill>
                  <a:schemeClr val="bg1"/>
                </a:solidFill>
                <a:uFill>
                  <a:solidFill>
                    <a:srgbClr val="FF0000"/>
                  </a:solidFill>
                </a:uFill>
                <a:latin typeface="Calibri"/>
                <a:cs typeface="Calibri"/>
              </a:rPr>
              <a:t> </a:t>
            </a:r>
            <a:r>
              <a:rPr sz="3200" i="0" u="heavy" spc="-5" dirty="0">
                <a:solidFill>
                  <a:schemeClr val="bg1"/>
                </a:solidFill>
                <a:uFill>
                  <a:solidFill>
                    <a:srgbClr val="FF0000"/>
                  </a:solidFill>
                </a:uFill>
                <a:latin typeface="Calibri"/>
                <a:cs typeface="Calibri"/>
              </a:rPr>
              <a:t>string</a:t>
            </a:r>
            <a:r>
              <a:rPr sz="3200" i="0" u="heavy" spc="-30" dirty="0">
                <a:solidFill>
                  <a:schemeClr val="bg1"/>
                </a:solidFill>
                <a:uFill>
                  <a:solidFill>
                    <a:srgbClr val="FF0000"/>
                  </a:solidFill>
                </a:uFill>
                <a:latin typeface="Calibri"/>
                <a:cs typeface="Calibri"/>
              </a:rPr>
              <a:t> </a:t>
            </a:r>
            <a:r>
              <a:rPr sz="3200" i="0" u="heavy" dirty="0">
                <a:solidFill>
                  <a:schemeClr val="bg1"/>
                </a:solidFill>
                <a:uFill>
                  <a:solidFill>
                    <a:srgbClr val="FF0000"/>
                  </a:solidFill>
                </a:uFill>
                <a:latin typeface="Calibri"/>
                <a:cs typeface="Calibri"/>
              </a:rPr>
              <a:t>using</a:t>
            </a:r>
            <a:r>
              <a:rPr sz="3200" i="0" u="heavy" spc="-35" dirty="0">
                <a:solidFill>
                  <a:schemeClr val="bg1"/>
                </a:solidFill>
                <a:uFill>
                  <a:solidFill>
                    <a:srgbClr val="FF0000"/>
                  </a:solidFill>
                </a:uFill>
                <a:latin typeface="Calibri"/>
                <a:cs typeface="Calibri"/>
              </a:rPr>
              <a:t> </a:t>
            </a:r>
            <a:r>
              <a:rPr sz="3200" i="0" u="heavy" dirty="0">
                <a:solidFill>
                  <a:schemeClr val="bg1"/>
                </a:solidFill>
                <a:uFill>
                  <a:solidFill>
                    <a:srgbClr val="FF0000"/>
                  </a:solidFill>
                </a:uFill>
                <a:latin typeface="Calibri"/>
                <a:cs typeface="Calibri"/>
              </a:rPr>
              <a:t>a dictionary</a:t>
            </a:r>
            <a:endParaRPr sz="3200">
              <a:solidFill>
                <a:schemeClr val="bg1"/>
              </a:solidFill>
              <a:latin typeface="Calibri"/>
              <a:cs typeface="Calibri"/>
            </a:endParaRPr>
          </a:p>
        </p:txBody>
      </p:sp>
      <p:grpSp>
        <p:nvGrpSpPr>
          <p:cNvPr id="4" name="object 4"/>
          <p:cNvGrpSpPr/>
          <p:nvPr/>
        </p:nvGrpSpPr>
        <p:grpSpPr>
          <a:xfrm>
            <a:off x="338391" y="1571703"/>
            <a:ext cx="8467725" cy="5227320"/>
            <a:chOff x="338391" y="1571703"/>
            <a:chExt cx="8467725" cy="5227320"/>
          </a:xfrm>
        </p:grpSpPr>
        <p:pic>
          <p:nvPicPr>
            <p:cNvPr id="5" name="object 5"/>
            <p:cNvPicPr/>
            <p:nvPr/>
          </p:nvPicPr>
          <p:blipFill>
            <a:blip r:embed="rId2" cstate="print"/>
            <a:stretch>
              <a:fillRect/>
            </a:stretch>
          </p:blipFill>
          <p:spPr>
            <a:xfrm>
              <a:off x="395541" y="1628853"/>
              <a:ext cx="8352917" cy="5009019"/>
            </a:xfrm>
            <a:prstGeom prst="rect">
              <a:avLst/>
            </a:prstGeom>
          </p:spPr>
        </p:pic>
        <p:sp>
          <p:nvSpPr>
            <p:cNvPr id="6" name="object 6"/>
            <p:cNvSpPr/>
            <p:nvPr/>
          </p:nvSpPr>
          <p:spPr>
            <a:xfrm>
              <a:off x="366966" y="1600278"/>
              <a:ext cx="8410575" cy="5170170"/>
            </a:xfrm>
            <a:custGeom>
              <a:avLst/>
              <a:gdLst/>
              <a:ahLst/>
              <a:cxnLst/>
              <a:rect l="l" t="t" r="r" b="b"/>
              <a:pathLst>
                <a:path w="8410575" h="5170170">
                  <a:moveTo>
                    <a:pt x="0" y="5169662"/>
                  </a:moveTo>
                  <a:lnTo>
                    <a:pt x="8410067" y="5169662"/>
                  </a:lnTo>
                  <a:lnTo>
                    <a:pt x="8410067" y="0"/>
                  </a:lnTo>
                  <a:lnTo>
                    <a:pt x="0" y="0"/>
                  </a:lnTo>
                  <a:lnTo>
                    <a:pt x="0" y="5169662"/>
                  </a:lnTo>
                  <a:close/>
                </a:path>
              </a:pathLst>
            </a:custGeom>
            <a:ln w="57150">
              <a:solidFill>
                <a:srgbClr val="C00000"/>
              </a:solidFill>
            </a:ln>
          </p:spPr>
          <p:txBody>
            <a:bodyPr wrap="square" lIns="0" tIns="0" rIns="0" bIns="0" rtlCol="0"/>
            <a:lstStyle/>
            <a:p>
              <a:endParaRPr/>
            </a:p>
          </p:txBody>
        </p:sp>
        <p:sp>
          <p:nvSpPr>
            <p:cNvPr id="7" name="object 7"/>
            <p:cNvSpPr/>
            <p:nvPr/>
          </p:nvSpPr>
          <p:spPr>
            <a:xfrm>
              <a:off x="395541" y="4797196"/>
              <a:ext cx="8353425" cy="523240"/>
            </a:xfrm>
            <a:custGeom>
              <a:avLst/>
              <a:gdLst/>
              <a:ahLst/>
              <a:cxnLst/>
              <a:rect l="l" t="t" r="r" b="b"/>
              <a:pathLst>
                <a:path w="8353425" h="523239">
                  <a:moveTo>
                    <a:pt x="8352917" y="0"/>
                  </a:moveTo>
                  <a:lnTo>
                    <a:pt x="0" y="0"/>
                  </a:lnTo>
                  <a:lnTo>
                    <a:pt x="0" y="523214"/>
                  </a:lnTo>
                  <a:lnTo>
                    <a:pt x="8352917" y="523214"/>
                  </a:lnTo>
                  <a:lnTo>
                    <a:pt x="8352917" y="0"/>
                  </a:lnTo>
                  <a:close/>
                </a:path>
              </a:pathLst>
            </a:custGeom>
            <a:solidFill>
              <a:srgbClr val="FFC000"/>
            </a:solidFill>
          </p:spPr>
          <p:txBody>
            <a:bodyPr wrap="square" lIns="0" tIns="0" rIns="0" bIns="0" rtlCol="0"/>
            <a:lstStyle/>
            <a:p>
              <a:endParaRPr/>
            </a:p>
          </p:txBody>
        </p:sp>
        <p:sp>
          <p:nvSpPr>
            <p:cNvPr id="8" name="object 8"/>
            <p:cNvSpPr/>
            <p:nvPr/>
          </p:nvSpPr>
          <p:spPr>
            <a:xfrm>
              <a:off x="395541" y="4797196"/>
              <a:ext cx="8353425" cy="523240"/>
            </a:xfrm>
            <a:custGeom>
              <a:avLst/>
              <a:gdLst/>
              <a:ahLst/>
              <a:cxnLst/>
              <a:rect l="l" t="t" r="r" b="b"/>
              <a:pathLst>
                <a:path w="8353425" h="523239">
                  <a:moveTo>
                    <a:pt x="0" y="523214"/>
                  </a:moveTo>
                  <a:lnTo>
                    <a:pt x="8352917" y="523214"/>
                  </a:lnTo>
                  <a:lnTo>
                    <a:pt x="8352917" y="0"/>
                  </a:lnTo>
                  <a:lnTo>
                    <a:pt x="0" y="0"/>
                  </a:lnTo>
                  <a:lnTo>
                    <a:pt x="0" y="523214"/>
                  </a:lnTo>
                  <a:close/>
                </a:path>
              </a:pathLst>
            </a:custGeom>
            <a:ln w="9525">
              <a:solidFill>
                <a:srgbClr val="C00000"/>
              </a:solidFill>
            </a:ln>
          </p:spPr>
          <p:txBody>
            <a:bodyPr wrap="square" lIns="0" tIns="0" rIns="0" bIns="0" rtlCol="0"/>
            <a:lstStyle/>
            <a:p>
              <a:endParaRPr/>
            </a:p>
          </p:txBody>
        </p:sp>
        <p:pic>
          <p:nvPicPr>
            <p:cNvPr id="9" name="object 9"/>
            <p:cNvPicPr/>
            <p:nvPr/>
          </p:nvPicPr>
          <p:blipFill>
            <a:blip r:embed="rId3" cstate="print"/>
            <a:stretch>
              <a:fillRect/>
            </a:stretch>
          </p:blipFill>
          <p:spPr>
            <a:xfrm>
              <a:off x="3729227" y="4728972"/>
              <a:ext cx="1712976" cy="789431"/>
            </a:xfrm>
            <a:prstGeom prst="rect">
              <a:avLst/>
            </a:prstGeom>
          </p:spPr>
        </p:pic>
        <p:pic>
          <p:nvPicPr>
            <p:cNvPr id="10" name="object 10"/>
            <p:cNvPicPr/>
            <p:nvPr/>
          </p:nvPicPr>
          <p:blipFill>
            <a:blip r:embed="rId4" cstate="print"/>
            <a:stretch>
              <a:fillRect/>
            </a:stretch>
          </p:blipFill>
          <p:spPr>
            <a:xfrm>
              <a:off x="3942588" y="5207508"/>
              <a:ext cx="1286256" cy="65532"/>
            </a:xfrm>
            <a:prstGeom prst="rect">
              <a:avLst/>
            </a:prstGeom>
          </p:spPr>
        </p:pic>
      </p:grpSp>
      <p:sp>
        <p:nvSpPr>
          <p:cNvPr id="11" name="object 11"/>
          <p:cNvSpPr txBox="1"/>
          <p:nvPr/>
        </p:nvSpPr>
        <p:spPr>
          <a:xfrm>
            <a:off x="3937761" y="4808296"/>
            <a:ext cx="1270635" cy="452120"/>
          </a:xfrm>
          <a:prstGeom prst="rect">
            <a:avLst/>
          </a:prstGeom>
        </p:spPr>
        <p:txBody>
          <a:bodyPr vert="horz" wrap="square" lIns="0" tIns="12065" rIns="0" bIns="0" rtlCol="0">
            <a:spAutoFit/>
          </a:bodyPr>
          <a:lstStyle/>
          <a:p>
            <a:pPr marL="12700">
              <a:lnSpc>
                <a:spcPct val="100000"/>
              </a:lnSpc>
              <a:spcBef>
                <a:spcPts val="95"/>
              </a:spcBef>
            </a:pPr>
            <a:r>
              <a:rPr sz="2800" b="1" u="heavy" spc="-10" dirty="0">
                <a:solidFill>
                  <a:srgbClr val="C00000"/>
                </a:solidFill>
                <a:uFill>
                  <a:solidFill>
                    <a:srgbClr val="C00000"/>
                  </a:solidFill>
                </a:uFill>
                <a:latin typeface="Calibri"/>
                <a:cs typeface="Calibri"/>
              </a:rPr>
              <a:t>OUTPUT</a:t>
            </a:r>
            <a:endParaRPr sz="2800">
              <a:latin typeface="Calibri"/>
              <a:cs typeface="Calibri"/>
            </a:endParaRPr>
          </a:p>
        </p:txBody>
      </p:sp>
      <p:sp>
        <p:nvSpPr>
          <p:cNvPr id="12" name="object 12"/>
          <p:cNvSpPr/>
          <p:nvPr/>
        </p:nvSpPr>
        <p:spPr>
          <a:xfrm>
            <a:off x="395541" y="4797123"/>
            <a:ext cx="8353425" cy="1944370"/>
          </a:xfrm>
          <a:custGeom>
            <a:avLst/>
            <a:gdLst/>
            <a:ahLst/>
            <a:cxnLst/>
            <a:rect l="l" t="t" r="r" b="b"/>
            <a:pathLst>
              <a:path w="8353425" h="1944370">
                <a:moveTo>
                  <a:pt x="0" y="1944242"/>
                </a:moveTo>
                <a:lnTo>
                  <a:pt x="8352917" y="1944242"/>
                </a:lnTo>
                <a:lnTo>
                  <a:pt x="8352917" y="0"/>
                </a:lnTo>
                <a:lnTo>
                  <a:pt x="0" y="0"/>
                </a:lnTo>
                <a:lnTo>
                  <a:pt x="0" y="1944242"/>
                </a:lnTo>
                <a:close/>
              </a:path>
            </a:pathLst>
          </a:custGeom>
          <a:ln w="76199">
            <a:solidFill>
              <a:srgbClr val="00AF50"/>
            </a:solidFill>
          </a:ln>
        </p:spPr>
        <p:txBody>
          <a:bodyPr wrap="square" lIns="0" tIns="0" rIns="0" bIns="0" rtlCol="0"/>
          <a:lstStyle/>
          <a:p>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1196975"/>
          </a:xfrm>
          <a:custGeom>
            <a:avLst/>
            <a:gdLst/>
            <a:ahLst/>
            <a:cxnLst/>
            <a:rect l="l" t="t" r="r" b="b"/>
            <a:pathLst>
              <a:path w="9144000" h="1196975">
                <a:moveTo>
                  <a:pt x="9144000" y="0"/>
                </a:moveTo>
                <a:lnTo>
                  <a:pt x="0" y="0"/>
                </a:lnTo>
                <a:lnTo>
                  <a:pt x="0" y="1196771"/>
                </a:lnTo>
                <a:lnTo>
                  <a:pt x="9144000" y="1196771"/>
                </a:lnTo>
                <a:lnTo>
                  <a:pt x="9144000" y="0"/>
                </a:lnTo>
                <a:close/>
              </a:path>
            </a:pathLst>
          </a:custGeom>
          <a:solidFill>
            <a:srgbClr val="000000"/>
          </a:solidFill>
        </p:spPr>
        <p:txBody>
          <a:bodyPr wrap="square" lIns="0" tIns="0" rIns="0" bIns="0" rtlCol="0"/>
          <a:lstStyle/>
          <a:p>
            <a:endParaRPr/>
          </a:p>
        </p:txBody>
      </p:sp>
      <p:sp>
        <p:nvSpPr>
          <p:cNvPr id="3" name="object 3"/>
          <p:cNvSpPr txBox="1">
            <a:spLocks noGrp="1"/>
          </p:cNvSpPr>
          <p:nvPr>
            <p:ph type="title"/>
          </p:nvPr>
        </p:nvSpPr>
        <p:spPr>
          <a:xfrm>
            <a:off x="198221" y="0"/>
            <a:ext cx="8742680" cy="1281430"/>
          </a:xfrm>
          <a:prstGeom prst="rect">
            <a:avLst/>
          </a:prstGeom>
        </p:spPr>
        <p:txBody>
          <a:bodyPr vert="horz" wrap="square" lIns="0" tIns="12700" rIns="0" bIns="0" rtlCol="0">
            <a:spAutoFit/>
          </a:bodyPr>
          <a:lstStyle/>
          <a:p>
            <a:pPr marL="4445" algn="ctr">
              <a:lnSpc>
                <a:spcPct val="100000"/>
              </a:lnSpc>
              <a:spcBef>
                <a:spcPts val="100"/>
              </a:spcBef>
            </a:pPr>
            <a:r>
              <a:rPr sz="3200" i="0" u="heavy" spc="-10" dirty="0">
                <a:solidFill>
                  <a:schemeClr val="bg1"/>
                </a:solidFill>
                <a:uFill>
                  <a:solidFill>
                    <a:srgbClr val="FF0000"/>
                  </a:solidFill>
                </a:uFill>
                <a:latin typeface="Calibri"/>
                <a:cs typeface="Calibri"/>
              </a:rPr>
              <a:t>PROGRAM</a:t>
            </a:r>
            <a:r>
              <a:rPr sz="3200" i="0" u="heavy" spc="-55" dirty="0">
                <a:solidFill>
                  <a:schemeClr val="bg1"/>
                </a:solidFill>
                <a:uFill>
                  <a:solidFill>
                    <a:srgbClr val="FF0000"/>
                  </a:solidFill>
                </a:uFill>
                <a:latin typeface="Calibri"/>
                <a:cs typeface="Calibri"/>
              </a:rPr>
              <a:t> </a:t>
            </a:r>
            <a:r>
              <a:rPr sz="3200" i="0" u="heavy" dirty="0">
                <a:solidFill>
                  <a:schemeClr val="bg1"/>
                </a:solidFill>
                <a:uFill>
                  <a:solidFill>
                    <a:srgbClr val="FF0000"/>
                  </a:solidFill>
                </a:uFill>
                <a:latin typeface="Calibri"/>
                <a:cs typeface="Calibri"/>
              </a:rPr>
              <a:t>2:</a:t>
            </a:r>
            <a:endParaRPr sz="3200">
              <a:solidFill>
                <a:schemeClr val="bg1"/>
              </a:solidFill>
              <a:latin typeface="Calibri"/>
              <a:cs typeface="Calibri"/>
            </a:endParaRPr>
          </a:p>
          <a:p>
            <a:pPr marL="12065" marR="5080" algn="ctr">
              <a:lnSpc>
                <a:spcPct val="100000"/>
              </a:lnSpc>
              <a:spcBef>
                <a:spcPts val="45"/>
              </a:spcBef>
            </a:pPr>
            <a:r>
              <a:rPr sz="2500" i="0" u="heavy" spc="-20" dirty="0">
                <a:solidFill>
                  <a:schemeClr val="bg1"/>
                </a:solidFill>
                <a:uFill>
                  <a:solidFill>
                    <a:srgbClr val="FF0000"/>
                  </a:solidFill>
                </a:uFill>
                <a:latin typeface="Calibri"/>
                <a:cs typeface="Calibri"/>
              </a:rPr>
              <a:t>Create</a:t>
            </a:r>
            <a:r>
              <a:rPr sz="2500" i="0" u="heavy" spc="15" dirty="0">
                <a:solidFill>
                  <a:schemeClr val="bg1"/>
                </a:solidFill>
                <a:uFill>
                  <a:solidFill>
                    <a:srgbClr val="FF0000"/>
                  </a:solidFill>
                </a:uFill>
                <a:latin typeface="Calibri"/>
                <a:cs typeface="Calibri"/>
              </a:rPr>
              <a:t> </a:t>
            </a:r>
            <a:r>
              <a:rPr sz="2500" i="0" u="heavy" spc="-5" dirty="0">
                <a:solidFill>
                  <a:schemeClr val="bg1"/>
                </a:solidFill>
                <a:uFill>
                  <a:solidFill>
                    <a:srgbClr val="FF0000"/>
                  </a:solidFill>
                </a:uFill>
                <a:latin typeface="Calibri"/>
                <a:cs typeface="Calibri"/>
              </a:rPr>
              <a:t>a</a:t>
            </a:r>
            <a:r>
              <a:rPr sz="2500" i="0" u="heavy" spc="10" dirty="0">
                <a:solidFill>
                  <a:schemeClr val="bg1"/>
                </a:solidFill>
                <a:uFill>
                  <a:solidFill>
                    <a:srgbClr val="FF0000"/>
                  </a:solidFill>
                </a:uFill>
                <a:latin typeface="Calibri"/>
                <a:cs typeface="Calibri"/>
              </a:rPr>
              <a:t> </a:t>
            </a:r>
            <a:r>
              <a:rPr sz="2500" i="0" u="heavy" spc="-5" dirty="0">
                <a:solidFill>
                  <a:schemeClr val="bg1"/>
                </a:solidFill>
                <a:uFill>
                  <a:solidFill>
                    <a:srgbClr val="FF0000"/>
                  </a:solidFill>
                </a:uFill>
                <a:latin typeface="Calibri"/>
                <a:cs typeface="Calibri"/>
              </a:rPr>
              <a:t>dictionary</a:t>
            </a:r>
            <a:r>
              <a:rPr sz="2500" i="0" u="heavy" spc="10" dirty="0">
                <a:solidFill>
                  <a:schemeClr val="bg1"/>
                </a:solidFill>
                <a:uFill>
                  <a:solidFill>
                    <a:srgbClr val="FF0000"/>
                  </a:solidFill>
                </a:uFill>
                <a:latin typeface="Calibri"/>
                <a:cs typeface="Calibri"/>
              </a:rPr>
              <a:t> </a:t>
            </a:r>
            <a:r>
              <a:rPr sz="2500" i="0" u="heavy" spc="-10" dirty="0">
                <a:solidFill>
                  <a:schemeClr val="bg1"/>
                </a:solidFill>
                <a:uFill>
                  <a:solidFill>
                    <a:srgbClr val="FF0000"/>
                  </a:solidFill>
                </a:uFill>
                <a:latin typeface="Calibri"/>
                <a:cs typeface="Calibri"/>
              </a:rPr>
              <a:t>with</a:t>
            </a:r>
            <a:r>
              <a:rPr sz="2500" i="0" u="heavy" spc="5" dirty="0">
                <a:solidFill>
                  <a:schemeClr val="bg1"/>
                </a:solidFill>
                <a:uFill>
                  <a:solidFill>
                    <a:srgbClr val="FF0000"/>
                  </a:solidFill>
                </a:uFill>
                <a:latin typeface="Calibri"/>
                <a:cs typeface="Calibri"/>
              </a:rPr>
              <a:t> </a:t>
            </a:r>
            <a:r>
              <a:rPr sz="2500" i="0" u="heavy" spc="-10" dirty="0">
                <a:solidFill>
                  <a:schemeClr val="bg1"/>
                </a:solidFill>
                <a:uFill>
                  <a:solidFill>
                    <a:srgbClr val="FF0000"/>
                  </a:solidFill>
                </a:uFill>
                <a:latin typeface="Calibri"/>
                <a:cs typeface="Calibri"/>
              </a:rPr>
              <a:t>employee</a:t>
            </a:r>
            <a:r>
              <a:rPr sz="2500" i="0" u="heavy" spc="25" dirty="0">
                <a:solidFill>
                  <a:schemeClr val="bg1"/>
                </a:solidFill>
                <a:uFill>
                  <a:solidFill>
                    <a:srgbClr val="FF0000"/>
                  </a:solidFill>
                </a:uFill>
                <a:latin typeface="Calibri"/>
                <a:cs typeface="Calibri"/>
              </a:rPr>
              <a:t> </a:t>
            </a:r>
            <a:r>
              <a:rPr sz="2500" i="0" u="heavy" spc="-10" dirty="0">
                <a:solidFill>
                  <a:schemeClr val="bg1"/>
                </a:solidFill>
                <a:uFill>
                  <a:solidFill>
                    <a:srgbClr val="FF0000"/>
                  </a:solidFill>
                </a:uFill>
                <a:latin typeface="Calibri"/>
                <a:cs typeface="Calibri"/>
              </a:rPr>
              <a:t>numbers,</a:t>
            </a:r>
            <a:r>
              <a:rPr sz="2500" i="0" u="heavy" spc="5" dirty="0">
                <a:solidFill>
                  <a:schemeClr val="bg1"/>
                </a:solidFill>
                <a:uFill>
                  <a:solidFill>
                    <a:srgbClr val="FF0000"/>
                  </a:solidFill>
                </a:uFill>
                <a:latin typeface="Calibri"/>
                <a:cs typeface="Calibri"/>
              </a:rPr>
              <a:t> </a:t>
            </a:r>
            <a:r>
              <a:rPr sz="2500" i="0" u="heavy" spc="-5" dirty="0">
                <a:solidFill>
                  <a:schemeClr val="bg1"/>
                </a:solidFill>
                <a:uFill>
                  <a:solidFill>
                    <a:srgbClr val="FF0000"/>
                  </a:solidFill>
                </a:uFill>
                <a:latin typeface="Calibri"/>
                <a:cs typeface="Calibri"/>
              </a:rPr>
              <a:t>names</a:t>
            </a:r>
            <a:r>
              <a:rPr sz="2500" i="0" u="heavy" spc="25" dirty="0">
                <a:solidFill>
                  <a:schemeClr val="bg1"/>
                </a:solidFill>
                <a:uFill>
                  <a:solidFill>
                    <a:srgbClr val="FF0000"/>
                  </a:solidFill>
                </a:uFill>
                <a:latin typeface="Calibri"/>
                <a:cs typeface="Calibri"/>
              </a:rPr>
              <a:t> </a:t>
            </a:r>
            <a:r>
              <a:rPr sz="2500" i="0" u="heavy" spc="-5" dirty="0">
                <a:solidFill>
                  <a:schemeClr val="bg1"/>
                </a:solidFill>
                <a:uFill>
                  <a:solidFill>
                    <a:srgbClr val="FF0000"/>
                  </a:solidFill>
                </a:uFill>
                <a:latin typeface="Calibri"/>
                <a:cs typeface="Calibri"/>
              </a:rPr>
              <a:t>of</a:t>
            </a:r>
            <a:r>
              <a:rPr sz="2500" i="0" u="heavy" spc="5" dirty="0">
                <a:solidFill>
                  <a:schemeClr val="bg1"/>
                </a:solidFill>
                <a:uFill>
                  <a:solidFill>
                    <a:srgbClr val="FF0000"/>
                  </a:solidFill>
                </a:uFill>
                <a:latin typeface="Calibri"/>
                <a:cs typeface="Calibri"/>
              </a:rPr>
              <a:t> </a:t>
            </a:r>
            <a:r>
              <a:rPr sz="2500" i="0" u="heavy" spc="-10" dirty="0">
                <a:solidFill>
                  <a:schemeClr val="bg1"/>
                </a:solidFill>
                <a:uFill>
                  <a:solidFill>
                    <a:srgbClr val="FF0000"/>
                  </a:solidFill>
                </a:uFill>
                <a:latin typeface="Calibri"/>
                <a:cs typeface="Calibri"/>
              </a:rPr>
              <a:t>employees, </a:t>
            </a:r>
            <a:r>
              <a:rPr sz="2500" i="0" spc="-550" dirty="0">
                <a:solidFill>
                  <a:schemeClr val="bg1"/>
                </a:solidFill>
                <a:latin typeface="Calibri"/>
                <a:cs typeface="Calibri"/>
              </a:rPr>
              <a:t> </a:t>
            </a:r>
            <a:r>
              <a:rPr sz="2500" i="0" u="heavy" spc="-5" dirty="0">
                <a:solidFill>
                  <a:schemeClr val="bg1"/>
                </a:solidFill>
                <a:uFill>
                  <a:solidFill>
                    <a:srgbClr val="FF0000"/>
                  </a:solidFill>
                </a:uFill>
                <a:latin typeface="Calibri"/>
                <a:cs typeface="Calibri"/>
              </a:rPr>
              <a:t>their </a:t>
            </a:r>
            <a:r>
              <a:rPr sz="2500" i="0" u="heavy" dirty="0">
                <a:solidFill>
                  <a:schemeClr val="bg1"/>
                </a:solidFill>
                <a:uFill>
                  <a:solidFill>
                    <a:srgbClr val="FF0000"/>
                  </a:solidFill>
                </a:uFill>
                <a:latin typeface="Calibri"/>
                <a:cs typeface="Calibri"/>
              </a:rPr>
              <a:t>salary</a:t>
            </a:r>
            <a:r>
              <a:rPr sz="2500" i="0" u="heavy" spc="15" dirty="0">
                <a:solidFill>
                  <a:schemeClr val="bg1"/>
                </a:solidFill>
                <a:uFill>
                  <a:solidFill>
                    <a:srgbClr val="FF0000"/>
                  </a:solidFill>
                </a:uFill>
                <a:latin typeface="Calibri"/>
                <a:cs typeface="Calibri"/>
              </a:rPr>
              <a:t> </a:t>
            </a:r>
            <a:r>
              <a:rPr sz="2500" i="0" u="heavy" spc="-5" dirty="0">
                <a:solidFill>
                  <a:schemeClr val="bg1"/>
                </a:solidFill>
                <a:uFill>
                  <a:solidFill>
                    <a:srgbClr val="FF0000"/>
                  </a:solidFill>
                </a:uFill>
                <a:latin typeface="Calibri"/>
                <a:cs typeface="Calibri"/>
              </a:rPr>
              <a:t>and</a:t>
            </a:r>
            <a:r>
              <a:rPr sz="2500" i="0" u="heavy" spc="-10" dirty="0">
                <a:solidFill>
                  <a:schemeClr val="bg1"/>
                </a:solidFill>
                <a:uFill>
                  <a:solidFill>
                    <a:srgbClr val="FF0000"/>
                  </a:solidFill>
                </a:uFill>
                <a:latin typeface="Calibri"/>
                <a:cs typeface="Calibri"/>
              </a:rPr>
              <a:t> display</a:t>
            </a:r>
            <a:r>
              <a:rPr sz="2500" i="0" u="heavy" dirty="0">
                <a:solidFill>
                  <a:schemeClr val="bg1"/>
                </a:solidFill>
                <a:uFill>
                  <a:solidFill>
                    <a:srgbClr val="FF0000"/>
                  </a:solidFill>
                </a:uFill>
                <a:latin typeface="Calibri"/>
                <a:cs typeface="Calibri"/>
              </a:rPr>
              <a:t> </a:t>
            </a:r>
            <a:r>
              <a:rPr sz="2500" i="0" u="heavy" spc="-5" dirty="0">
                <a:solidFill>
                  <a:schemeClr val="bg1"/>
                </a:solidFill>
                <a:uFill>
                  <a:solidFill>
                    <a:srgbClr val="FF0000"/>
                  </a:solidFill>
                </a:uFill>
                <a:latin typeface="Calibri"/>
                <a:cs typeface="Calibri"/>
              </a:rPr>
              <a:t>them.</a:t>
            </a:r>
            <a:endParaRPr sz="2500">
              <a:solidFill>
                <a:schemeClr val="bg1"/>
              </a:solidFill>
              <a:latin typeface="Calibri"/>
              <a:cs typeface="Calibri"/>
            </a:endParaRPr>
          </a:p>
        </p:txBody>
      </p:sp>
      <p:grpSp>
        <p:nvGrpSpPr>
          <p:cNvPr id="4" name="object 4"/>
          <p:cNvGrpSpPr/>
          <p:nvPr/>
        </p:nvGrpSpPr>
        <p:grpSpPr>
          <a:xfrm>
            <a:off x="50354" y="1280413"/>
            <a:ext cx="8971280" cy="5563235"/>
            <a:chOff x="50354" y="1280413"/>
            <a:chExt cx="8971280" cy="5563235"/>
          </a:xfrm>
        </p:grpSpPr>
        <p:pic>
          <p:nvPicPr>
            <p:cNvPr id="5" name="object 5"/>
            <p:cNvPicPr/>
            <p:nvPr/>
          </p:nvPicPr>
          <p:blipFill>
            <a:blip r:embed="rId2" cstate="print"/>
            <a:stretch>
              <a:fillRect/>
            </a:stretch>
          </p:blipFill>
          <p:spPr>
            <a:xfrm>
              <a:off x="107504" y="1337563"/>
              <a:ext cx="8856980" cy="3099562"/>
            </a:xfrm>
            <a:prstGeom prst="rect">
              <a:avLst/>
            </a:prstGeom>
          </p:spPr>
        </p:pic>
        <p:sp>
          <p:nvSpPr>
            <p:cNvPr id="6" name="object 6"/>
            <p:cNvSpPr/>
            <p:nvPr/>
          </p:nvSpPr>
          <p:spPr>
            <a:xfrm>
              <a:off x="78929" y="1308988"/>
              <a:ext cx="8914130" cy="3157220"/>
            </a:xfrm>
            <a:custGeom>
              <a:avLst/>
              <a:gdLst/>
              <a:ahLst/>
              <a:cxnLst/>
              <a:rect l="l" t="t" r="r" b="b"/>
              <a:pathLst>
                <a:path w="8914130" h="3157220">
                  <a:moveTo>
                    <a:pt x="0" y="3156712"/>
                  </a:moveTo>
                  <a:lnTo>
                    <a:pt x="8914130" y="3156712"/>
                  </a:lnTo>
                  <a:lnTo>
                    <a:pt x="8914130" y="0"/>
                  </a:lnTo>
                  <a:lnTo>
                    <a:pt x="0" y="0"/>
                  </a:lnTo>
                  <a:lnTo>
                    <a:pt x="0" y="3156712"/>
                  </a:lnTo>
                  <a:close/>
                </a:path>
              </a:pathLst>
            </a:custGeom>
            <a:ln w="57150">
              <a:solidFill>
                <a:srgbClr val="C00000"/>
              </a:solidFill>
            </a:ln>
          </p:spPr>
          <p:txBody>
            <a:bodyPr wrap="square" lIns="0" tIns="0" rIns="0" bIns="0" rtlCol="0"/>
            <a:lstStyle/>
            <a:p>
              <a:endParaRPr/>
            </a:p>
          </p:txBody>
        </p:sp>
        <p:pic>
          <p:nvPicPr>
            <p:cNvPr id="7" name="object 7"/>
            <p:cNvPicPr/>
            <p:nvPr/>
          </p:nvPicPr>
          <p:blipFill>
            <a:blip r:embed="rId3" cstate="print"/>
            <a:stretch>
              <a:fillRect/>
            </a:stretch>
          </p:blipFill>
          <p:spPr>
            <a:xfrm>
              <a:off x="899591" y="4581143"/>
              <a:ext cx="7196244" cy="2204847"/>
            </a:xfrm>
            <a:prstGeom prst="rect">
              <a:avLst/>
            </a:prstGeom>
          </p:spPr>
        </p:pic>
        <p:sp>
          <p:nvSpPr>
            <p:cNvPr id="8" name="object 8"/>
            <p:cNvSpPr/>
            <p:nvPr/>
          </p:nvSpPr>
          <p:spPr>
            <a:xfrm>
              <a:off x="871016" y="4552568"/>
              <a:ext cx="7402195" cy="2262505"/>
            </a:xfrm>
            <a:custGeom>
              <a:avLst/>
              <a:gdLst/>
              <a:ahLst/>
              <a:cxnLst/>
              <a:rect l="l" t="t" r="r" b="b"/>
              <a:pathLst>
                <a:path w="7402195" h="2262504">
                  <a:moveTo>
                    <a:pt x="0" y="2261997"/>
                  </a:moveTo>
                  <a:lnTo>
                    <a:pt x="7401940" y="2261997"/>
                  </a:lnTo>
                  <a:lnTo>
                    <a:pt x="7401940" y="0"/>
                  </a:lnTo>
                  <a:lnTo>
                    <a:pt x="0" y="0"/>
                  </a:lnTo>
                  <a:lnTo>
                    <a:pt x="0" y="2261997"/>
                  </a:lnTo>
                  <a:close/>
                </a:path>
              </a:pathLst>
            </a:custGeom>
            <a:ln w="57150">
              <a:solidFill>
                <a:srgbClr val="00AF50"/>
              </a:solidFill>
            </a:ln>
          </p:spPr>
          <p:txBody>
            <a:bodyPr wrap="square" lIns="0" tIns="0" rIns="0" bIns="0" rtlCol="0"/>
            <a:lstStyle/>
            <a:p>
              <a:endParaRPr/>
            </a:p>
          </p:txBody>
        </p:sp>
        <p:sp>
          <p:nvSpPr>
            <p:cNvPr id="9" name="object 9"/>
            <p:cNvSpPr/>
            <p:nvPr/>
          </p:nvSpPr>
          <p:spPr>
            <a:xfrm>
              <a:off x="5364098" y="4743602"/>
              <a:ext cx="2520315" cy="523240"/>
            </a:xfrm>
            <a:custGeom>
              <a:avLst/>
              <a:gdLst/>
              <a:ahLst/>
              <a:cxnLst/>
              <a:rect l="l" t="t" r="r" b="b"/>
              <a:pathLst>
                <a:path w="2520315" h="523239">
                  <a:moveTo>
                    <a:pt x="2520314" y="0"/>
                  </a:moveTo>
                  <a:lnTo>
                    <a:pt x="0" y="0"/>
                  </a:lnTo>
                  <a:lnTo>
                    <a:pt x="0" y="523214"/>
                  </a:lnTo>
                  <a:lnTo>
                    <a:pt x="2520314" y="523214"/>
                  </a:lnTo>
                  <a:lnTo>
                    <a:pt x="2520314" y="0"/>
                  </a:lnTo>
                  <a:close/>
                </a:path>
              </a:pathLst>
            </a:custGeom>
            <a:solidFill>
              <a:srgbClr val="FFC000"/>
            </a:solidFill>
          </p:spPr>
          <p:txBody>
            <a:bodyPr wrap="square" lIns="0" tIns="0" rIns="0" bIns="0" rtlCol="0"/>
            <a:lstStyle/>
            <a:p>
              <a:endParaRPr/>
            </a:p>
          </p:txBody>
        </p:sp>
        <p:pic>
          <p:nvPicPr>
            <p:cNvPr id="10" name="object 10"/>
            <p:cNvPicPr/>
            <p:nvPr/>
          </p:nvPicPr>
          <p:blipFill>
            <a:blip r:embed="rId4" cstate="print"/>
            <a:stretch>
              <a:fillRect/>
            </a:stretch>
          </p:blipFill>
          <p:spPr>
            <a:xfrm>
              <a:off x="5780531" y="4674108"/>
              <a:ext cx="1712975" cy="789431"/>
            </a:xfrm>
            <a:prstGeom prst="rect">
              <a:avLst/>
            </a:prstGeom>
          </p:spPr>
        </p:pic>
        <p:pic>
          <p:nvPicPr>
            <p:cNvPr id="11" name="object 11"/>
            <p:cNvPicPr/>
            <p:nvPr/>
          </p:nvPicPr>
          <p:blipFill>
            <a:blip r:embed="rId5" cstate="print"/>
            <a:stretch>
              <a:fillRect/>
            </a:stretch>
          </p:blipFill>
          <p:spPr>
            <a:xfrm>
              <a:off x="5993891" y="5152643"/>
              <a:ext cx="1286256" cy="65531"/>
            </a:xfrm>
            <a:prstGeom prst="rect">
              <a:avLst/>
            </a:prstGeom>
          </p:spPr>
        </p:pic>
      </p:grpSp>
      <p:sp>
        <p:nvSpPr>
          <p:cNvPr id="12" name="object 12"/>
          <p:cNvSpPr txBox="1"/>
          <p:nvPr/>
        </p:nvSpPr>
        <p:spPr>
          <a:xfrm>
            <a:off x="5364098" y="4743602"/>
            <a:ext cx="2520315" cy="523240"/>
          </a:xfrm>
          <a:prstGeom prst="rect">
            <a:avLst/>
          </a:prstGeom>
          <a:ln w="9525">
            <a:solidFill>
              <a:srgbClr val="C00000"/>
            </a:solidFill>
          </a:ln>
        </p:spPr>
        <p:txBody>
          <a:bodyPr vert="horz" wrap="square" lIns="0" tIns="23495" rIns="0" bIns="0" rtlCol="0">
            <a:spAutoFit/>
          </a:bodyPr>
          <a:lstStyle/>
          <a:p>
            <a:pPr marL="638175">
              <a:lnSpc>
                <a:spcPct val="100000"/>
              </a:lnSpc>
              <a:spcBef>
                <a:spcPts val="185"/>
              </a:spcBef>
            </a:pPr>
            <a:r>
              <a:rPr sz="2800" b="1" u="heavy" spc="-10" dirty="0">
                <a:solidFill>
                  <a:srgbClr val="C00000"/>
                </a:solidFill>
                <a:uFill>
                  <a:solidFill>
                    <a:srgbClr val="C00000"/>
                  </a:solidFill>
                </a:uFill>
                <a:latin typeface="Calibri"/>
                <a:cs typeface="Calibri"/>
              </a:rPr>
              <a:t>OUTPUT</a:t>
            </a:r>
            <a:endParaRPr sz="2800">
              <a:latin typeface="Calibri"/>
              <a:cs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9144000" cy="6955750"/>
          </a:xfrm>
        </p:spPr>
        <p:txBody>
          <a:bodyPr/>
          <a:lstStyle/>
          <a:p>
            <a:r>
              <a:rPr lang="en-US" sz="4000" dirty="0" smtClean="0"/>
              <a:t>Create a dictionary whose keys are month names and whose values are the same number of days in the corresponding month:</a:t>
            </a:r>
            <a:br>
              <a:rPr lang="en-US" sz="4000" dirty="0" smtClean="0"/>
            </a:br>
            <a:r>
              <a:rPr lang="en-US" sz="4000" dirty="0" smtClean="0"/>
              <a:t/>
            </a:r>
            <a:br>
              <a:rPr lang="en-US" sz="4000" dirty="0" smtClean="0"/>
            </a:br>
            <a:r>
              <a:rPr lang="en-US" sz="3600" dirty="0" smtClean="0">
                <a:solidFill>
                  <a:srgbClr val="00B050"/>
                </a:solidFill>
              </a:rPr>
              <a:t>1) ask the user to enter a month name and use the dictionary to tell them how many days are in the month.</a:t>
            </a:r>
            <a:br>
              <a:rPr lang="en-US" sz="3600" dirty="0" smtClean="0">
                <a:solidFill>
                  <a:srgbClr val="00B050"/>
                </a:solidFill>
              </a:rPr>
            </a:br>
            <a:r>
              <a:rPr lang="en-US" sz="3600" dirty="0" smtClean="0">
                <a:solidFill>
                  <a:srgbClr val="00B050"/>
                </a:solidFill>
              </a:rPr>
              <a:t>2) print out all of the keys in alphabetical order.</a:t>
            </a:r>
            <a:br>
              <a:rPr lang="en-US" sz="3600" dirty="0" smtClean="0">
                <a:solidFill>
                  <a:srgbClr val="00B050"/>
                </a:solidFill>
              </a:rPr>
            </a:br>
            <a:r>
              <a:rPr lang="en-US" sz="3600" dirty="0" smtClean="0">
                <a:solidFill>
                  <a:srgbClr val="00B050"/>
                </a:solidFill>
              </a:rPr>
              <a:t>3) print out all of the months with 31 days.</a:t>
            </a:r>
            <a:br>
              <a:rPr lang="en-US" sz="3600" dirty="0" smtClean="0">
                <a:solidFill>
                  <a:srgbClr val="00B050"/>
                </a:solidFill>
              </a:rPr>
            </a:br>
            <a:r>
              <a:rPr lang="en-US" sz="3600" dirty="0" smtClean="0">
                <a:solidFill>
                  <a:srgbClr val="00B050"/>
                </a:solidFill>
              </a:rPr>
              <a:t>4) print out the elements sorted by the number of days in each month.</a:t>
            </a:r>
            <a:endParaRPr lang="en-US" sz="4000" dirty="0">
              <a:solidFill>
                <a:srgbClr val="00B05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643255"/>
          </a:xfrm>
          <a:custGeom>
            <a:avLst/>
            <a:gdLst/>
            <a:ahLst/>
            <a:cxnLst/>
            <a:rect l="l" t="t" r="r" b="b"/>
            <a:pathLst>
              <a:path w="9144000" h="643255">
                <a:moveTo>
                  <a:pt x="9144000" y="0"/>
                </a:moveTo>
                <a:lnTo>
                  <a:pt x="0" y="0"/>
                </a:lnTo>
                <a:lnTo>
                  <a:pt x="0" y="642937"/>
                </a:lnTo>
                <a:lnTo>
                  <a:pt x="9144000" y="642937"/>
                </a:lnTo>
                <a:lnTo>
                  <a:pt x="9144000" y="0"/>
                </a:lnTo>
                <a:close/>
              </a:path>
            </a:pathLst>
          </a:custGeom>
          <a:solidFill>
            <a:srgbClr val="252525"/>
          </a:solidFill>
        </p:spPr>
        <p:txBody>
          <a:bodyPr wrap="square" lIns="0" tIns="0" rIns="0" bIns="0" rtlCol="0"/>
          <a:lstStyle/>
          <a:p>
            <a:endParaRPr/>
          </a:p>
        </p:txBody>
      </p:sp>
      <p:sp>
        <p:nvSpPr>
          <p:cNvPr id="3" name="object 3"/>
          <p:cNvSpPr txBox="1">
            <a:spLocks noGrp="1"/>
          </p:cNvSpPr>
          <p:nvPr>
            <p:ph type="title"/>
          </p:nvPr>
        </p:nvSpPr>
        <p:spPr>
          <a:xfrm>
            <a:off x="2079117" y="0"/>
            <a:ext cx="4982845" cy="635000"/>
          </a:xfrm>
          <a:prstGeom prst="rect">
            <a:avLst/>
          </a:prstGeom>
        </p:spPr>
        <p:txBody>
          <a:bodyPr vert="horz" wrap="square" lIns="0" tIns="12065" rIns="0" bIns="0" rtlCol="0">
            <a:spAutoFit/>
          </a:bodyPr>
          <a:lstStyle/>
          <a:p>
            <a:pPr marL="12700">
              <a:lnSpc>
                <a:spcPct val="100000"/>
              </a:lnSpc>
              <a:spcBef>
                <a:spcPts val="95"/>
              </a:spcBef>
            </a:pPr>
            <a:r>
              <a:rPr sz="4000" i="0" u="heavy" spc="-40" dirty="0">
                <a:solidFill>
                  <a:srgbClr val="FFC000"/>
                </a:solidFill>
                <a:uFill>
                  <a:solidFill>
                    <a:srgbClr val="FFC000"/>
                  </a:solidFill>
                </a:uFill>
                <a:latin typeface="Calibri"/>
                <a:cs typeface="Calibri"/>
              </a:rPr>
              <a:t>DICTIONARY:</a:t>
            </a:r>
            <a:r>
              <a:rPr sz="4000" i="0" u="heavy" spc="-35" dirty="0">
                <a:solidFill>
                  <a:srgbClr val="FFC000"/>
                </a:solidFill>
                <a:uFill>
                  <a:solidFill>
                    <a:srgbClr val="FFC000"/>
                  </a:solidFill>
                </a:uFill>
                <a:latin typeface="Calibri"/>
                <a:cs typeface="Calibri"/>
              </a:rPr>
              <a:t> </a:t>
            </a:r>
            <a:r>
              <a:rPr sz="4000" i="0" u="heavy" spc="-10" dirty="0">
                <a:solidFill>
                  <a:srgbClr val="FFFF00"/>
                </a:solidFill>
                <a:uFill>
                  <a:solidFill>
                    <a:srgbClr val="FFC000"/>
                  </a:solidFill>
                </a:uFill>
                <a:latin typeface="Calibri"/>
                <a:cs typeface="Calibri"/>
              </a:rPr>
              <a:t>Definition</a:t>
            </a:r>
            <a:endParaRPr sz="4000">
              <a:latin typeface="Calibri"/>
              <a:cs typeface="Calibri"/>
            </a:endParaRPr>
          </a:p>
        </p:txBody>
      </p:sp>
      <p:sp>
        <p:nvSpPr>
          <p:cNvPr id="4" name="object 4"/>
          <p:cNvSpPr/>
          <p:nvPr/>
        </p:nvSpPr>
        <p:spPr>
          <a:xfrm>
            <a:off x="-32" y="1000760"/>
            <a:ext cx="2143125" cy="3970654"/>
          </a:xfrm>
          <a:custGeom>
            <a:avLst/>
            <a:gdLst/>
            <a:ahLst/>
            <a:cxnLst/>
            <a:rect l="l" t="t" r="r" b="b"/>
            <a:pathLst>
              <a:path w="2143125" h="3970654">
                <a:moveTo>
                  <a:pt x="2143125" y="0"/>
                </a:moveTo>
                <a:lnTo>
                  <a:pt x="0" y="0"/>
                </a:lnTo>
                <a:lnTo>
                  <a:pt x="0" y="3970274"/>
                </a:lnTo>
                <a:lnTo>
                  <a:pt x="2143125" y="3970274"/>
                </a:lnTo>
                <a:lnTo>
                  <a:pt x="2143125" y="0"/>
                </a:lnTo>
                <a:close/>
              </a:path>
            </a:pathLst>
          </a:custGeom>
          <a:solidFill>
            <a:srgbClr val="252525"/>
          </a:solidFill>
        </p:spPr>
        <p:txBody>
          <a:bodyPr wrap="square" lIns="0" tIns="0" rIns="0" bIns="0" rtlCol="0"/>
          <a:lstStyle/>
          <a:p>
            <a:endParaRPr/>
          </a:p>
        </p:txBody>
      </p:sp>
      <p:sp>
        <p:nvSpPr>
          <p:cNvPr id="5" name="object 5"/>
          <p:cNvSpPr txBox="1"/>
          <p:nvPr/>
        </p:nvSpPr>
        <p:spPr>
          <a:xfrm>
            <a:off x="78739" y="1018794"/>
            <a:ext cx="1957070" cy="3869690"/>
          </a:xfrm>
          <a:prstGeom prst="rect">
            <a:avLst/>
          </a:prstGeom>
        </p:spPr>
        <p:txBody>
          <a:bodyPr vert="horz" wrap="square" lIns="0" tIns="12700" rIns="0" bIns="0" rtlCol="0">
            <a:spAutoFit/>
          </a:bodyPr>
          <a:lstStyle/>
          <a:p>
            <a:pPr marL="12700">
              <a:lnSpc>
                <a:spcPts val="2155"/>
              </a:lnSpc>
              <a:spcBef>
                <a:spcPts val="100"/>
              </a:spcBef>
            </a:pPr>
            <a:r>
              <a:rPr sz="1800" b="1" u="heavy" spc="-10" dirty="0">
                <a:solidFill>
                  <a:srgbClr val="FFFF00"/>
                </a:solidFill>
                <a:uFill>
                  <a:solidFill>
                    <a:srgbClr val="FFFF00"/>
                  </a:solidFill>
                </a:uFill>
                <a:latin typeface="Calibri"/>
                <a:cs typeface="Calibri"/>
              </a:rPr>
              <a:t>Introduction</a:t>
            </a:r>
            <a:r>
              <a:rPr sz="1800" b="1" u="heavy" spc="-60" dirty="0">
                <a:solidFill>
                  <a:srgbClr val="FFFF00"/>
                </a:solidFill>
                <a:uFill>
                  <a:solidFill>
                    <a:srgbClr val="FFFF00"/>
                  </a:solidFill>
                </a:uFill>
                <a:latin typeface="Calibri"/>
                <a:cs typeface="Calibri"/>
              </a:rPr>
              <a:t> </a:t>
            </a:r>
            <a:r>
              <a:rPr sz="1800" b="1" u="heavy" dirty="0">
                <a:solidFill>
                  <a:srgbClr val="FFFF00"/>
                </a:solidFill>
                <a:uFill>
                  <a:solidFill>
                    <a:srgbClr val="FFFF00"/>
                  </a:solidFill>
                </a:uFill>
                <a:latin typeface="Calibri"/>
                <a:cs typeface="Calibri"/>
              </a:rPr>
              <a:t>:</a:t>
            </a:r>
            <a:endParaRPr sz="1800">
              <a:latin typeface="Calibri"/>
              <a:cs typeface="Calibri"/>
            </a:endParaRPr>
          </a:p>
          <a:p>
            <a:pPr marL="12700">
              <a:lnSpc>
                <a:spcPts val="2395"/>
              </a:lnSpc>
            </a:pPr>
            <a:r>
              <a:rPr sz="2000" b="1" spc="-5" dirty="0">
                <a:solidFill>
                  <a:srgbClr val="FFFF00"/>
                </a:solidFill>
                <a:latin typeface="Calibri"/>
                <a:cs typeface="Calibri"/>
              </a:rPr>
              <a:t>Definition</a:t>
            </a:r>
            <a:r>
              <a:rPr sz="1400" spc="-5" dirty="0">
                <a:solidFill>
                  <a:srgbClr val="FFC000"/>
                </a:solidFill>
                <a:latin typeface="Calibri"/>
                <a:cs typeface="Calibri"/>
              </a:rPr>
              <a:t>,</a:t>
            </a:r>
            <a:endParaRPr sz="1400">
              <a:latin typeface="Calibri"/>
              <a:cs typeface="Calibri"/>
            </a:endParaRPr>
          </a:p>
          <a:p>
            <a:pPr marL="12700">
              <a:lnSpc>
                <a:spcPct val="100000"/>
              </a:lnSpc>
              <a:spcBef>
                <a:spcPts val="35"/>
              </a:spcBef>
            </a:pPr>
            <a:r>
              <a:rPr sz="1400" spc="-5" dirty="0">
                <a:solidFill>
                  <a:srgbClr val="FFC000"/>
                </a:solidFill>
                <a:latin typeface="Calibri"/>
                <a:cs typeface="Calibri"/>
              </a:rPr>
              <a:t>Creation,</a:t>
            </a:r>
            <a:endParaRPr sz="1400">
              <a:latin typeface="Calibri"/>
              <a:cs typeface="Calibri"/>
            </a:endParaRPr>
          </a:p>
          <a:p>
            <a:pPr marL="12700" marR="483234">
              <a:lnSpc>
                <a:spcPct val="100000"/>
              </a:lnSpc>
            </a:pPr>
            <a:r>
              <a:rPr sz="1400" spc="-5" dirty="0">
                <a:solidFill>
                  <a:srgbClr val="FFC000"/>
                </a:solidFill>
                <a:latin typeface="Calibri"/>
                <a:cs typeface="Calibri"/>
              </a:rPr>
              <a:t>Accessing</a:t>
            </a:r>
            <a:r>
              <a:rPr sz="1400" spc="-55" dirty="0">
                <a:solidFill>
                  <a:srgbClr val="FFC000"/>
                </a:solidFill>
                <a:latin typeface="Calibri"/>
                <a:cs typeface="Calibri"/>
              </a:rPr>
              <a:t> </a:t>
            </a:r>
            <a:r>
              <a:rPr sz="1400" spc="-5" dirty="0">
                <a:solidFill>
                  <a:srgbClr val="FFC000"/>
                </a:solidFill>
                <a:latin typeface="Calibri"/>
                <a:cs typeface="Calibri"/>
              </a:rPr>
              <a:t>elements, </a:t>
            </a:r>
            <a:r>
              <a:rPr sz="1400" spc="-300" dirty="0">
                <a:solidFill>
                  <a:srgbClr val="FFC000"/>
                </a:solidFill>
                <a:latin typeface="Calibri"/>
                <a:cs typeface="Calibri"/>
              </a:rPr>
              <a:t> </a:t>
            </a:r>
            <a:r>
              <a:rPr sz="1400" dirty="0">
                <a:solidFill>
                  <a:srgbClr val="FFC000"/>
                </a:solidFill>
                <a:latin typeface="Calibri"/>
                <a:cs typeface="Calibri"/>
              </a:rPr>
              <a:t>Add</a:t>
            </a:r>
            <a:r>
              <a:rPr sz="1400" spc="75" dirty="0">
                <a:solidFill>
                  <a:srgbClr val="FFC000"/>
                </a:solidFill>
                <a:latin typeface="Calibri"/>
                <a:cs typeface="Calibri"/>
              </a:rPr>
              <a:t> </a:t>
            </a:r>
            <a:r>
              <a:rPr sz="1400" dirty="0">
                <a:solidFill>
                  <a:srgbClr val="FFC000"/>
                </a:solidFill>
                <a:latin typeface="Calibri"/>
                <a:cs typeface="Calibri"/>
              </a:rPr>
              <a:t>an</a:t>
            </a:r>
            <a:r>
              <a:rPr sz="1400" spc="65" dirty="0">
                <a:solidFill>
                  <a:srgbClr val="FFC000"/>
                </a:solidFill>
                <a:latin typeface="Calibri"/>
                <a:cs typeface="Calibri"/>
              </a:rPr>
              <a:t> </a:t>
            </a:r>
            <a:r>
              <a:rPr sz="1400" spc="-5" dirty="0">
                <a:solidFill>
                  <a:srgbClr val="FFC000"/>
                </a:solidFill>
                <a:latin typeface="Calibri"/>
                <a:cs typeface="Calibri"/>
              </a:rPr>
              <a:t>item, </a:t>
            </a:r>
            <a:r>
              <a:rPr sz="1400" dirty="0">
                <a:solidFill>
                  <a:srgbClr val="FFC000"/>
                </a:solidFill>
                <a:latin typeface="Calibri"/>
                <a:cs typeface="Calibri"/>
              </a:rPr>
              <a:t> Modify an </a:t>
            </a:r>
            <a:r>
              <a:rPr sz="1400" spc="-5" dirty="0">
                <a:solidFill>
                  <a:srgbClr val="FFC000"/>
                </a:solidFill>
                <a:latin typeface="Calibri"/>
                <a:cs typeface="Calibri"/>
              </a:rPr>
              <a:t>item, </a:t>
            </a:r>
            <a:r>
              <a:rPr sz="1400" dirty="0">
                <a:solidFill>
                  <a:srgbClr val="FFC000"/>
                </a:solidFill>
                <a:latin typeface="Calibri"/>
                <a:cs typeface="Calibri"/>
              </a:rPr>
              <a:t> </a:t>
            </a:r>
            <a:r>
              <a:rPr sz="1400" spc="-20" dirty="0">
                <a:solidFill>
                  <a:srgbClr val="FFC000"/>
                </a:solidFill>
                <a:latin typeface="Calibri"/>
                <a:cs typeface="Calibri"/>
              </a:rPr>
              <a:t>Traversal,</a:t>
            </a:r>
            <a:endParaRPr sz="1400">
              <a:latin typeface="Calibri"/>
              <a:cs typeface="Calibri"/>
            </a:endParaRPr>
          </a:p>
          <a:p>
            <a:pPr marL="12700" marR="172720">
              <a:lnSpc>
                <a:spcPct val="100000"/>
              </a:lnSpc>
            </a:pPr>
            <a:r>
              <a:rPr sz="1400" spc="-5" dirty="0">
                <a:solidFill>
                  <a:srgbClr val="FFC000"/>
                </a:solidFill>
                <a:latin typeface="Calibri"/>
                <a:cs typeface="Calibri"/>
              </a:rPr>
              <a:t>Membership </a:t>
            </a:r>
            <a:r>
              <a:rPr sz="1400" spc="-10" dirty="0">
                <a:solidFill>
                  <a:srgbClr val="FFC000"/>
                </a:solidFill>
                <a:latin typeface="Calibri"/>
                <a:cs typeface="Calibri"/>
              </a:rPr>
              <a:t>operator </a:t>
            </a:r>
            <a:r>
              <a:rPr sz="1400" spc="-5" dirty="0">
                <a:solidFill>
                  <a:srgbClr val="FFC000"/>
                </a:solidFill>
                <a:latin typeface="Calibri"/>
                <a:cs typeface="Calibri"/>
              </a:rPr>
              <a:t> </a:t>
            </a:r>
            <a:r>
              <a:rPr sz="1600" b="1" u="heavy" spc="-10" dirty="0">
                <a:solidFill>
                  <a:srgbClr val="FFC000"/>
                </a:solidFill>
                <a:uFill>
                  <a:solidFill>
                    <a:srgbClr val="FFC000"/>
                  </a:solidFill>
                </a:uFill>
                <a:latin typeface="Calibri"/>
                <a:cs typeface="Calibri"/>
              </a:rPr>
              <a:t>Functions/Methods</a:t>
            </a:r>
            <a:r>
              <a:rPr sz="1600" b="1" spc="50" dirty="0">
                <a:solidFill>
                  <a:srgbClr val="FFC000"/>
                </a:solidFill>
                <a:latin typeface="Calibri"/>
                <a:cs typeface="Calibri"/>
              </a:rPr>
              <a:t> </a:t>
            </a:r>
            <a:r>
              <a:rPr sz="1600" spc="-5" dirty="0">
                <a:solidFill>
                  <a:srgbClr val="FFC000"/>
                </a:solidFill>
                <a:latin typeface="Calibri"/>
                <a:cs typeface="Calibri"/>
              </a:rPr>
              <a:t>: </a:t>
            </a:r>
            <a:r>
              <a:rPr sz="1600" spc="-345" dirty="0">
                <a:solidFill>
                  <a:srgbClr val="FFC000"/>
                </a:solidFill>
                <a:latin typeface="Calibri"/>
                <a:cs typeface="Calibri"/>
              </a:rPr>
              <a:t> </a:t>
            </a:r>
            <a:r>
              <a:rPr sz="1400" spc="-5" dirty="0">
                <a:solidFill>
                  <a:srgbClr val="FFC000"/>
                </a:solidFill>
                <a:latin typeface="Calibri"/>
                <a:cs typeface="Calibri"/>
              </a:rPr>
              <a:t>len(),</a:t>
            </a:r>
            <a:r>
              <a:rPr sz="1400" spc="5" dirty="0">
                <a:solidFill>
                  <a:srgbClr val="FFC000"/>
                </a:solidFill>
                <a:latin typeface="Calibri"/>
                <a:cs typeface="Calibri"/>
              </a:rPr>
              <a:t> </a:t>
            </a:r>
            <a:r>
              <a:rPr sz="1400" spc="-5" dirty="0">
                <a:solidFill>
                  <a:srgbClr val="FFC000"/>
                </a:solidFill>
                <a:latin typeface="Calibri"/>
                <a:cs typeface="Calibri"/>
              </a:rPr>
              <a:t>dict(),</a:t>
            </a:r>
            <a:r>
              <a:rPr sz="1400" spc="10" dirty="0">
                <a:solidFill>
                  <a:srgbClr val="FFC000"/>
                </a:solidFill>
                <a:latin typeface="Calibri"/>
                <a:cs typeface="Calibri"/>
              </a:rPr>
              <a:t> </a:t>
            </a:r>
            <a:r>
              <a:rPr sz="1400" spc="-15" dirty="0">
                <a:solidFill>
                  <a:srgbClr val="FFC000"/>
                </a:solidFill>
                <a:latin typeface="Calibri"/>
                <a:cs typeface="Calibri"/>
              </a:rPr>
              <a:t>keys(),</a:t>
            </a:r>
            <a:endParaRPr sz="1400">
              <a:latin typeface="Calibri"/>
              <a:cs typeface="Calibri"/>
            </a:endParaRPr>
          </a:p>
          <a:p>
            <a:pPr marL="12700">
              <a:lnSpc>
                <a:spcPct val="100000"/>
              </a:lnSpc>
            </a:pPr>
            <a:r>
              <a:rPr sz="1400" spc="-5" dirty="0">
                <a:solidFill>
                  <a:srgbClr val="FFC000"/>
                </a:solidFill>
                <a:latin typeface="Calibri"/>
                <a:cs typeface="Calibri"/>
              </a:rPr>
              <a:t>values(), items(), </a:t>
            </a:r>
            <a:r>
              <a:rPr sz="1400" spc="-10" dirty="0">
                <a:solidFill>
                  <a:srgbClr val="FFC000"/>
                </a:solidFill>
                <a:latin typeface="Calibri"/>
                <a:cs typeface="Calibri"/>
              </a:rPr>
              <a:t>get(),</a:t>
            </a:r>
            <a:endParaRPr sz="1400">
              <a:latin typeface="Calibri"/>
              <a:cs typeface="Calibri"/>
            </a:endParaRPr>
          </a:p>
          <a:p>
            <a:pPr marL="12700">
              <a:lnSpc>
                <a:spcPct val="100000"/>
              </a:lnSpc>
            </a:pPr>
            <a:r>
              <a:rPr sz="1400" spc="-10" dirty="0">
                <a:solidFill>
                  <a:srgbClr val="FFC000"/>
                </a:solidFill>
                <a:latin typeface="Calibri"/>
                <a:cs typeface="Calibri"/>
              </a:rPr>
              <a:t>update(),</a:t>
            </a:r>
            <a:r>
              <a:rPr sz="1400" spc="15" dirty="0">
                <a:solidFill>
                  <a:srgbClr val="FFC000"/>
                </a:solidFill>
                <a:latin typeface="Calibri"/>
                <a:cs typeface="Calibri"/>
              </a:rPr>
              <a:t> </a:t>
            </a:r>
            <a:r>
              <a:rPr sz="1400" spc="-5" dirty="0">
                <a:solidFill>
                  <a:srgbClr val="FFC000"/>
                </a:solidFill>
                <a:latin typeface="Calibri"/>
                <a:cs typeface="Calibri"/>
              </a:rPr>
              <a:t>del(),</a:t>
            </a:r>
            <a:r>
              <a:rPr sz="1400" spc="10" dirty="0">
                <a:solidFill>
                  <a:srgbClr val="FFC000"/>
                </a:solidFill>
                <a:latin typeface="Calibri"/>
                <a:cs typeface="Calibri"/>
              </a:rPr>
              <a:t> </a:t>
            </a:r>
            <a:r>
              <a:rPr sz="1400" spc="-5" dirty="0">
                <a:solidFill>
                  <a:srgbClr val="FFC000"/>
                </a:solidFill>
                <a:latin typeface="Calibri"/>
                <a:cs typeface="Calibri"/>
              </a:rPr>
              <a:t>del,</a:t>
            </a:r>
            <a:r>
              <a:rPr sz="1400" spc="-10" dirty="0">
                <a:solidFill>
                  <a:srgbClr val="FFC000"/>
                </a:solidFill>
                <a:latin typeface="Calibri"/>
                <a:cs typeface="Calibri"/>
              </a:rPr>
              <a:t> </a:t>
            </a:r>
            <a:r>
              <a:rPr sz="1400" spc="-5" dirty="0">
                <a:solidFill>
                  <a:srgbClr val="FFC000"/>
                </a:solidFill>
                <a:latin typeface="Calibri"/>
                <a:cs typeface="Calibri"/>
              </a:rPr>
              <a:t>clear(),</a:t>
            </a:r>
            <a:endParaRPr sz="1400">
              <a:latin typeface="Calibri"/>
              <a:cs typeface="Calibri"/>
            </a:endParaRPr>
          </a:p>
          <a:p>
            <a:pPr marL="12700" marR="119380">
              <a:lnSpc>
                <a:spcPct val="100000"/>
              </a:lnSpc>
            </a:pPr>
            <a:r>
              <a:rPr sz="1400" spc="-15" dirty="0">
                <a:solidFill>
                  <a:srgbClr val="FFC000"/>
                </a:solidFill>
                <a:latin typeface="Calibri"/>
                <a:cs typeface="Calibri"/>
              </a:rPr>
              <a:t>fromkeys(), </a:t>
            </a:r>
            <a:r>
              <a:rPr sz="1400" spc="-10" dirty="0">
                <a:solidFill>
                  <a:srgbClr val="FFC000"/>
                </a:solidFill>
                <a:latin typeface="Calibri"/>
                <a:cs typeface="Calibri"/>
              </a:rPr>
              <a:t>copy(), </a:t>
            </a:r>
            <a:r>
              <a:rPr sz="1400" spc="-5" dirty="0">
                <a:solidFill>
                  <a:srgbClr val="FFC000"/>
                </a:solidFill>
                <a:latin typeface="Calibri"/>
                <a:cs typeface="Calibri"/>
              </a:rPr>
              <a:t>pop(), </a:t>
            </a:r>
            <a:r>
              <a:rPr sz="1400" spc="-305" dirty="0">
                <a:solidFill>
                  <a:srgbClr val="FFC000"/>
                </a:solidFill>
                <a:latin typeface="Calibri"/>
                <a:cs typeface="Calibri"/>
              </a:rPr>
              <a:t> </a:t>
            </a:r>
            <a:r>
              <a:rPr sz="1400" spc="-10" dirty="0">
                <a:solidFill>
                  <a:srgbClr val="FFC000"/>
                </a:solidFill>
                <a:latin typeface="Calibri"/>
                <a:cs typeface="Calibri"/>
              </a:rPr>
              <a:t>popitem(),</a:t>
            </a:r>
            <a:r>
              <a:rPr sz="1400" spc="10" dirty="0">
                <a:solidFill>
                  <a:srgbClr val="FFC000"/>
                </a:solidFill>
                <a:latin typeface="Calibri"/>
                <a:cs typeface="Calibri"/>
              </a:rPr>
              <a:t> </a:t>
            </a:r>
            <a:r>
              <a:rPr sz="1400" spc="-10" dirty="0">
                <a:solidFill>
                  <a:srgbClr val="FFC000"/>
                </a:solidFill>
                <a:latin typeface="Calibri"/>
                <a:cs typeface="Calibri"/>
              </a:rPr>
              <a:t>setdefault(), </a:t>
            </a:r>
            <a:r>
              <a:rPr sz="1400" spc="-5" dirty="0">
                <a:solidFill>
                  <a:srgbClr val="FFC000"/>
                </a:solidFill>
                <a:latin typeface="Calibri"/>
                <a:cs typeface="Calibri"/>
              </a:rPr>
              <a:t> </a:t>
            </a:r>
            <a:r>
              <a:rPr sz="1400" spc="-10" dirty="0">
                <a:solidFill>
                  <a:srgbClr val="FFC000"/>
                </a:solidFill>
                <a:latin typeface="Calibri"/>
                <a:cs typeface="Calibri"/>
              </a:rPr>
              <a:t>max(), </a:t>
            </a:r>
            <a:r>
              <a:rPr sz="1400" spc="-5" dirty="0">
                <a:solidFill>
                  <a:srgbClr val="FFC000"/>
                </a:solidFill>
                <a:latin typeface="Calibri"/>
                <a:cs typeface="Calibri"/>
              </a:rPr>
              <a:t>min(), sorted() </a:t>
            </a:r>
            <a:r>
              <a:rPr sz="1400" dirty="0">
                <a:solidFill>
                  <a:srgbClr val="FFC000"/>
                </a:solidFill>
                <a:latin typeface="Calibri"/>
                <a:cs typeface="Calibri"/>
              </a:rPr>
              <a:t> </a:t>
            </a:r>
            <a:r>
              <a:rPr sz="1400" spc="-10" dirty="0">
                <a:solidFill>
                  <a:srgbClr val="FFC000"/>
                </a:solidFill>
                <a:latin typeface="Calibri"/>
                <a:cs typeface="Calibri"/>
              </a:rPr>
              <a:t>copy();</a:t>
            </a:r>
            <a:endParaRPr sz="1400">
              <a:latin typeface="Calibri"/>
              <a:cs typeface="Calibri"/>
            </a:endParaRPr>
          </a:p>
          <a:p>
            <a:pPr marL="12700">
              <a:lnSpc>
                <a:spcPts val="1914"/>
              </a:lnSpc>
            </a:pPr>
            <a:r>
              <a:rPr sz="1600" b="1" u="heavy" spc="-10" dirty="0">
                <a:solidFill>
                  <a:srgbClr val="FFC000"/>
                </a:solidFill>
                <a:uFill>
                  <a:solidFill>
                    <a:srgbClr val="FFC000"/>
                  </a:solidFill>
                </a:uFill>
                <a:latin typeface="Calibri"/>
                <a:cs typeface="Calibri"/>
              </a:rPr>
              <a:t>Suggested</a:t>
            </a:r>
            <a:r>
              <a:rPr sz="1600" b="1" u="heavy" spc="-15" dirty="0">
                <a:solidFill>
                  <a:srgbClr val="FFC000"/>
                </a:solidFill>
                <a:uFill>
                  <a:solidFill>
                    <a:srgbClr val="FFC000"/>
                  </a:solidFill>
                </a:uFill>
                <a:latin typeface="Calibri"/>
                <a:cs typeface="Calibri"/>
              </a:rPr>
              <a:t> programs</a:t>
            </a:r>
            <a:endParaRPr sz="1600">
              <a:latin typeface="Calibri"/>
              <a:cs typeface="Calibri"/>
            </a:endParaRPr>
          </a:p>
        </p:txBody>
      </p:sp>
      <p:sp>
        <p:nvSpPr>
          <p:cNvPr id="6" name="object 6"/>
          <p:cNvSpPr txBox="1"/>
          <p:nvPr/>
        </p:nvSpPr>
        <p:spPr>
          <a:xfrm>
            <a:off x="78739" y="598373"/>
            <a:ext cx="2027555" cy="452120"/>
          </a:xfrm>
          <a:prstGeom prst="rect">
            <a:avLst/>
          </a:prstGeom>
        </p:spPr>
        <p:txBody>
          <a:bodyPr vert="horz" wrap="square" lIns="0" tIns="12065" rIns="0" bIns="0" rtlCol="0">
            <a:spAutoFit/>
          </a:bodyPr>
          <a:lstStyle/>
          <a:p>
            <a:pPr marL="12700">
              <a:lnSpc>
                <a:spcPct val="100000"/>
              </a:lnSpc>
              <a:spcBef>
                <a:spcPts val="95"/>
              </a:spcBef>
            </a:pPr>
            <a:r>
              <a:rPr sz="2800" u="heavy" spc="40" dirty="0">
                <a:uFill>
                  <a:solidFill>
                    <a:srgbClr val="000000"/>
                  </a:solidFill>
                </a:uFill>
                <a:latin typeface="Arial MT"/>
                <a:cs typeface="Arial MT"/>
              </a:rPr>
              <a:t>CONTENTS</a:t>
            </a:r>
            <a:endParaRPr sz="2800">
              <a:latin typeface="Arial MT"/>
              <a:cs typeface="Arial MT"/>
            </a:endParaRPr>
          </a:p>
        </p:txBody>
      </p:sp>
      <p:sp>
        <p:nvSpPr>
          <p:cNvPr id="22" name="object 22"/>
          <p:cNvSpPr txBox="1"/>
          <p:nvPr/>
        </p:nvSpPr>
        <p:spPr>
          <a:xfrm>
            <a:off x="2286000" y="762000"/>
            <a:ext cx="3448050" cy="3044190"/>
          </a:xfrm>
          <a:prstGeom prst="rect">
            <a:avLst/>
          </a:prstGeom>
        </p:spPr>
        <p:txBody>
          <a:bodyPr vert="horz" wrap="square" lIns="0" tIns="12700" rIns="0" bIns="0" rtlCol="0">
            <a:spAutoFit/>
          </a:bodyPr>
          <a:lstStyle/>
          <a:p>
            <a:pPr marL="12700" marR="5080">
              <a:lnSpc>
                <a:spcPct val="100000"/>
              </a:lnSpc>
              <a:spcBef>
                <a:spcPts val="100"/>
              </a:spcBef>
              <a:buSzPct val="94444"/>
              <a:buFont typeface="Wingdings"/>
              <a:buChar char=""/>
              <a:tabLst>
                <a:tab pos="194945" algn="l"/>
              </a:tabLst>
            </a:pPr>
            <a:r>
              <a:rPr sz="1800" spc="-5" dirty="0">
                <a:latin typeface="Calibri"/>
                <a:cs typeface="Calibri"/>
              </a:rPr>
              <a:t>Dictionary</a:t>
            </a:r>
            <a:r>
              <a:rPr sz="1800" spc="15" dirty="0">
                <a:latin typeface="Calibri"/>
                <a:cs typeface="Calibri"/>
              </a:rPr>
              <a:t> </a:t>
            </a:r>
            <a:r>
              <a:rPr sz="1800" spc="-15" dirty="0">
                <a:latin typeface="Calibri"/>
                <a:cs typeface="Calibri"/>
              </a:rPr>
              <a:t>data</a:t>
            </a:r>
            <a:r>
              <a:rPr sz="1800" spc="-10" dirty="0">
                <a:latin typeface="Calibri"/>
                <a:cs typeface="Calibri"/>
              </a:rPr>
              <a:t> </a:t>
            </a:r>
            <a:r>
              <a:rPr sz="1800" dirty="0">
                <a:latin typeface="Calibri"/>
                <a:cs typeface="Calibri"/>
              </a:rPr>
              <a:t>type is</a:t>
            </a:r>
            <a:r>
              <a:rPr sz="1800" spc="10" dirty="0">
                <a:latin typeface="Calibri"/>
                <a:cs typeface="Calibri"/>
              </a:rPr>
              <a:t> </a:t>
            </a:r>
            <a:r>
              <a:rPr sz="1800" dirty="0">
                <a:latin typeface="Calibri"/>
                <a:cs typeface="Calibri"/>
              </a:rPr>
              <a:t>an </a:t>
            </a:r>
            <a:r>
              <a:rPr sz="1800" spc="5" dirty="0">
                <a:latin typeface="Calibri"/>
                <a:cs typeface="Calibri"/>
              </a:rPr>
              <a:t> </a:t>
            </a:r>
            <a:r>
              <a:rPr sz="1800" b="1" spc="-5" dirty="0">
                <a:latin typeface="Calibri"/>
                <a:cs typeface="Calibri"/>
              </a:rPr>
              <a:t>unordered set </a:t>
            </a:r>
            <a:r>
              <a:rPr sz="1800" b="1" dirty="0">
                <a:latin typeface="Calibri"/>
                <a:cs typeface="Calibri"/>
              </a:rPr>
              <a:t>of </a:t>
            </a:r>
            <a:r>
              <a:rPr sz="1800" b="1" spc="-10" dirty="0">
                <a:latin typeface="Calibri"/>
                <a:cs typeface="Calibri"/>
              </a:rPr>
              <a:t>comma-separated </a:t>
            </a:r>
            <a:r>
              <a:rPr sz="1800" b="1" spc="-5" dirty="0">
                <a:latin typeface="Calibri"/>
                <a:cs typeface="Calibri"/>
              </a:rPr>
              <a:t> </a:t>
            </a:r>
            <a:r>
              <a:rPr sz="1800" b="1" spc="-15" dirty="0">
                <a:solidFill>
                  <a:srgbClr val="FF0000"/>
                </a:solidFill>
                <a:latin typeface="Calibri"/>
                <a:cs typeface="Calibri"/>
              </a:rPr>
              <a:t>key: </a:t>
            </a:r>
            <a:r>
              <a:rPr sz="1800" b="1" spc="-5" dirty="0">
                <a:solidFill>
                  <a:srgbClr val="FF0000"/>
                </a:solidFill>
                <a:latin typeface="Calibri"/>
                <a:cs typeface="Calibri"/>
              </a:rPr>
              <a:t>value </a:t>
            </a:r>
            <a:r>
              <a:rPr sz="1800" b="1" spc="-5" dirty="0">
                <a:latin typeface="Calibri"/>
                <a:cs typeface="Calibri"/>
              </a:rPr>
              <a:t>pairs, within </a:t>
            </a:r>
            <a:r>
              <a:rPr sz="1800" b="1" dirty="0">
                <a:solidFill>
                  <a:srgbClr val="FF0000"/>
                </a:solidFill>
                <a:latin typeface="Calibri"/>
                <a:cs typeface="Calibri"/>
              </a:rPr>
              <a:t>{ } </a:t>
            </a:r>
            <a:r>
              <a:rPr sz="1800" dirty="0">
                <a:latin typeface="Calibri"/>
                <a:cs typeface="Calibri"/>
              </a:rPr>
              <a:t>, </a:t>
            </a:r>
            <a:r>
              <a:rPr sz="1800" spc="-5" dirty="0">
                <a:latin typeface="Calibri"/>
                <a:cs typeface="Calibri"/>
              </a:rPr>
              <a:t>with </a:t>
            </a:r>
            <a:r>
              <a:rPr sz="1800" dirty="0">
                <a:latin typeface="Calibri"/>
                <a:cs typeface="Calibri"/>
              </a:rPr>
              <a:t>the </a:t>
            </a:r>
            <a:r>
              <a:rPr sz="1800" spc="-395" dirty="0">
                <a:latin typeface="Calibri"/>
                <a:cs typeface="Calibri"/>
              </a:rPr>
              <a:t> </a:t>
            </a:r>
            <a:r>
              <a:rPr sz="1800" spc="-10" dirty="0">
                <a:latin typeface="Calibri"/>
                <a:cs typeface="Calibri"/>
              </a:rPr>
              <a:t>requirement </a:t>
            </a:r>
            <a:r>
              <a:rPr sz="1800" spc="-5" dirty="0">
                <a:latin typeface="Calibri"/>
                <a:cs typeface="Calibri"/>
              </a:rPr>
              <a:t>that within </a:t>
            </a:r>
            <a:r>
              <a:rPr sz="1800" dirty="0">
                <a:latin typeface="Calibri"/>
                <a:cs typeface="Calibri"/>
              </a:rPr>
              <a:t>a </a:t>
            </a:r>
            <a:r>
              <a:rPr sz="1800" spc="-15" dirty="0">
                <a:latin typeface="Calibri"/>
                <a:cs typeface="Calibri"/>
              </a:rPr>
              <a:t>dictionary, </a:t>
            </a:r>
            <a:r>
              <a:rPr sz="1800" spc="-395" dirty="0">
                <a:latin typeface="Calibri"/>
                <a:cs typeface="Calibri"/>
              </a:rPr>
              <a:t> </a:t>
            </a:r>
            <a:r>
              <a:rPr sz="1800" spc="-5" dirty="0">
                <a:latin typeface="Calibri"/>
                <a:cs typeface="Calibri"/>
              </a:rPr>
              <a:t>no</a:t>
            </a:r>
            <a:r>
              <a:rPr sz="1800" spc="5" dirty="0">
                <a:latin typeface="Calibri"/>
                <a:cs typeface="Calibri"/>
              </a:rPr>
              <a:t> </a:t>
            </a:r>
            <a:r>
              <a:rPr sz="1800" spc="-10" dirty="0">
                <a:latin typeface="Calibri"/>
                <a:cs typeface="Calibri"/>
              </a:rPr>
              <a:t>two </a:t>
            </a:r>
            <a:r>
              <a:rPr sz="1800" spc="-25" dirty="0">
                <a:latin typeface="Calibri"/>
                <a:cs typeface="Calibri"/>
              </a:rPr>
              <a:t>keys</a:t>
            </a:r>
            <a:r>
              <a:rPr sz="1800" spc="-10" dirty="0">
                <a:latin typeface="Calibri"/>
                <a:cs typeface="Calibri"/>
              </a:rPr>
              <a:t> can</a:t>
            </a:r>
            <a:r>
              <a:rPr sz="1800" spc="10" dirty="0">
                <a:latin typeface="Calibri"/>
                <a:cs typeface="Calibri"/>
              </a:rPr>
              <a:t> </a:t>
            </a:r>
            <a:r>
              <a:rPr sz="1800" spc="-5" dirty="0">
                <a:latin typeface="Calibri"/>
                <a:cs typeface="Calibri"/>
              </a:rPr>
              <a:t>be </a:t>
            </a:r>
            <a:r>
              <a:rPr sz="1800" dirty="0">
                <a:latin typeface="Calibri"/>
                <a:cs typeface="Calibri"/>
              </a:rPr>
              <a:t>the</a:t>
            </a:r>
            <a:r>
              <a:rPr sz="1800" spc="15" dirty="0">
                <a:latin typeface="Calibri"/>
                <a:cs typeface="Calibri"/>
              </a:rPr>
              <a:t> </a:t>
            </a:r>
            <a:r>
              <a:rPr sz="1800" spc="-5" dirty="0">
                <a:latin typeface="Calibri"/>
                <a:cs typeface="Calibri"/>
              </a:rPr>
              <a:t>same</a:t>
            </a:r>
            <a:r>
              <a:rPr sz="1800" spc="-15" dirty="0">
                <a:latin typeface="Calibri"/>
                <a:cs typeface="Calibri"/>
              </a:rPr>
              <a:t> </a:t>
            </a:r>
            <a:r>
              <a:rPr sz="1800" spc="-5" dirty="0">
                <a:latin typeface="Calibri"/>
                <a:cs typeface="Calibri"/>
              </a:rPr>
              <a:t>(i.e. </a:t>
            </a:r>
            <a:r>
              <a:rPr sz="1800" dirty="0">
                <a:latin typeface="Calibri"/>
                <a:cs typeface="Calibri"/>
              </a:rPr>
              <a:t> </a:t>
            </a:r>
            <a:r>
              <a:rPr sz="1800" spc="-10" dirty="0">
                <a:latin typeface="Calibri"/>
                <a:cs typeface="Calibri"/>
              </a:rPr>
              <a:t>there</a:t>
            </a:r>
            <a:r>
              <a:rPr sz="1800" spc="10" dirty="0">
                <a:latin typeface="Calibri"/>
                <a:cs typeface="Calibri"/>
              </a:rPr>
              <a:t> </a:t>
            </a:r>
            <a:r>
              <a:rPr sz="1800" spc="-10" dirty="0">
                <a:latin typeface="Calibri"/>
                <a:cs typeface="Calibri"/>
              </a:rPr>
              <a:t>are</a:t>
            </a:r>
            <a:r>
              <a:rPr sz="1800" spc="-5" dirty="0">
                <a:latin typeface="Calibri"/>
                <a:cs typeface="Calibri"/>
              </a:rPr>
              <a:t> unique</a:t>
            </a:r>
            <a:r>
              <a:rPr sz="1800" spc="15" dirty="0">
                <a:latin typeface="Calibri"/>
                <a:cs typeface="Calibri"/>
              </a:rPr>
              <a:t> </a:t>
            </a:r>
            <a:r>
              <a:rPr sz="1800" spc="-25" dirty="0">
                <a:latin typeface="Calibri"/>
                <a:cs typeface="Calibri"/>
              </a:rPr>
              <a:t>keys</a:t>
            </a:r>
            <a:r>
              <a:rPr sz="1800" spc="-15" dirty="0">
                <a:latin typeface="Calibri"/>
                <a:cs typeface="Calibri"/>
              </a:rPr>
              <a:t> </a:t>
            </a:r>
            <a:r>
              <a:rPr sz="1800" spc="-5" dirty="0">
                <a:latin typeface="Calibri"/>
                <a:cs typeface="Calibri"/>
              </a:rPr>
              <a:t>within</a:t>
            </a:r>
            <a:r>
              <a:rPr sz="1800" spc="25" dirty="0">
                <a:latin typeface="Calibri"/>
                <a:cs typeface="Calibri"/>
              </a:rPr>
              <a:t> </a:t>
            </a:r>
            <a:r>
              <a:rPr sz="1800" dirty="0">
                <a:latin typeface="Calibri"/>
                <a:cs typeface="Calibri"/>
              </a:rPr>
              <a:t>a </a:t>
            </a:r>
            <a:r>
              <a:rPr sz="1800" spc="5" dirty="0">
                <a:latin typeface="Calibri"/>
                <a:cs typeface="Calibri"/>
              </a:rPr>
              <a:t> </a:t>
            </a:r>
            <a:r>
              <a:rPr sz="1800" spc="-5" dirty="0">
                <a:latin typeface="Calibri"/>
                <a:cs typeface="Calibri"/>
              </a:rPr>
              <a:t>dictionary).</a:t>
            </a:r>
            <a:endParaRPr sz="1800">
              <a:latin typeface="Calibri"/>
              <a:cs typeface="Calibri"/>
            </a:endParaRPr>
          </a:p>
          <a:p>
            <a:pPr marL="12700" marR="855344">
              <a:lnSpc>
                <a:spcPct val="100000"/>
              </a:lnSpc>
              <a:buSzPct val="94444"/>
              <a:buFont typeface="Wingdings"/>
              <a:buChar char=""/>
              <a:tabLst>
                <a:tab pos="194945" algn="l"/>
              </a:tabLst>
            </a:pPr>
            <a:r>
              <a:rPr sz="1800" spc="-35" dirty="0">
                <a:latin typeface="Calibri"/>
                <a:cs typeface="Calibri"/>
              </a:rPr>
              <a:t>We </a:t>
            </a:r>
            <a:r>
              <a:rPr sz="1800" spc="-5" dirty="0">
                <a:latin typeface="Calibri"/>
                <a:cs typeface="Calibri"/>
              </a:rPr>
              <a:t>can change dictionary </a:t>
            </a:r>
            <a:r>
              <a:rPr sz="1800" spc="-395" dirty="0">
                <a:latin typeface="Calibri"/>
                <a:cs typeface="Calibri"/>
              </a:rPr>
              <a:t> </a:t>
            </a:r>
            <a:r>
              <a:rPr sz="1800" spc="-5" dirty="0">
                <a:latin typeface="Calibri"/>
                <a:cs typeface="Calibri"/>
              </a:rPr>
              <a:t>elements.</a:t>
            </a:r>
            <a:endParaRPr sz="1800">
              <a:latin typeface="Calibri"/>
              <a:cs typeface="Calibri"/>
            </a:endParaRPr>
          </a:p>
          <a:p>
            <a:pPr marL="194945" indent="-182245">
              <a:lnSpc>
                <a:spcPct val="100000"/>
              </a:lnSpc>
              <a:spcBef>
                <a:spcPts val="5"/>
              </a:spcBef>
              <a:buSzPct val="94444"/>
              <a:buFont typeface="Wingdings"/>
              <a:buChar char=""/>
              <a:tabLst>
                <a:tab pos="194945" algn="l"/>
              </a:tabLst>
            </a:pPr>
            <a:r>
              <a:rPr sz="1800" dirty="0">
                <a:latin typeface="Calibri"/>
                <a:cs typeface="Calibri"/>
              </a:rPr>
              <a:t>It</a:t>
            </a:r>
            <a:r>
              <a:rPr sz="1800" spc="-10" dirty="0">
                <a:latin typeface="Calibri"/>
                <a:cs typeface="Calibri"/>
              </a:rPr>
              <a:t> can</a:t>
            </a:r>
            <a:r>
              <a:rPr sz="1800" spc="5" dirty="0">
                <a:latin typeface="Calibri"/>
                <a:cs typeface="Calibri"/>
              </a:rPr>
              <a:t> </a:t>
            </a:r>
            <a:r>
              <a:rPr sz="1800" spc="-10" dirty="0">
                <a:latin typeface="Calibri"/>
                <a:cs typeface="Calibri"/>
              </a:rPr>
              <a:t>contain</a:t>
            </a:r>
            <a:r>
              <a:rPr sz="1800" dirty="0">
                <a:latin typeface="Calibri"/>
                <a:cs typeface="Calibri"/>
              </a:rPr>
              <a:t> </a:t>
            </a:r>
            <a:r>
              <a:rPr sz="1800" spc="-5" dirty="0">
                <a:latin typeface="Calibri"/>
                <a:cs typeface="Calibri"/>
              </a:rPr>
              <a:t>values</a:t>
            </a:r>
            <a:r>
              <a:rPr sz="1800" spc="-15" dirty="0">
                <a:latin typeface="Calibri"/>
                <a:cs typeface="Calibri"/>
              </a:rPr>
              <a:t> </a:t>
            </a:r>
            <a:r>
              <a:rPr sz="1800" spc="-5" dirty="0">
                <a:latin typeface="Calibri"/>
                <a:cs typeface="Calibri"/>
              </a:rPr>
              <a:t>of</a:t>
            </a:r>
            <a:r>
              <a:rPr sz="1800" dirty="0">
                <a:latin typeface="Calibri"/>
                <a:cs typeface="Calibri"/>
              </a:rPr>
              <a:t> </a:t>
            </a:r>
            <a:r>
              <a:rPr sz="1800" spc="-10" dirty="0">
                <a:latin typeface="Calibri"/>
                <a:cs typeface="Calibri"/>
              </a:rPr>
              <a:t>mixed</a:t>
            </a:r>
            <a:r>
              <a:rPr sz="1800" spc="-5" dirty="0">
                <a:latin typeface="Calibri"/>
                <a:cs typeface="Calibri"/>
              </a:rPr>
              <a:t> </a:t>
            </a:r>
            <a:r>
              <a:rPr sz="1800" spc="-15" dirty="0">
                <a:latin typeface="Calibri"/>
                <a:cs typeface="Calibri"/>
              </a:rPr>
              <a:t>data</a:t>
            </a:r>
            <a:endParaRPr sz="1800">
              <a:latin typeface="Calibri"/>
              <a:cs typeface="Calibri"/>
            </a:endParaRPr>
          </a:p>
          <a:p>
            <a:pPr marL="12700">
              <a:lnSpc>
                <a:spcPct val="100000"/>
              </a:lnSpc>
            </a:pPr>
            <a:r>
              <a:rPr sz="1800" dirty="0">
                <a:latin typeface="Calibri"/>
                <a:cs typeface="Calibri"/>
              </a:rPr>
              <a:t>types.</a:t>
            </a:r>
            <a:endParaRPr sz="1800">
              <a:latin typeface="Calibri"/>
              <a:cs typeface="Calibri"/>
            </a:endParaRPr>
          </a:p>
        </p:txBody>
      </p:sp>
      <p:grpSp>
        <p:nvGrpSpPr>
          <p:cNvPr id="23" name="object 23"/>
          <p:cNvGrpSpPr/>
          <p:nvPr/>
        </p:nvGrpSpPr>
        <p:grpSpPr>
          <a:xfrm>
            <a:off x="0" y="685800"/>
            <a:ext cx="9172575" cy="6172200"/>
            <a:chOff x="0" y="685800"/>
            <a:chExt cx="9172575" cy="6172200"/>
          </a:xfrm>
        </p:grpSpPr>
        <p:sp>
          <p:nvSpPr>
            <p:cNvPr id="24" name="object 24"/>
            <p:cNvSpPr/>
            <p:nvPr/>
          </p:nvSpPr>
          <p:spPr>
            <a:xfrm>
              <a:off x="5857875" y="714375"/>
              <a:ext cx="3286125" cy="3216275"/>
            </a:xfrm>
            <a:custGeom>
              <a:avLst/>
              <a:gdLst/>
              <a:ahLst/>
              <a:cxnLst/>
              <a:rect l="l" t="t" r="r" b="b"/>
              <a:pathLst>
                <a:path w="3286125" h="3216275">
                  <a:moveTo>
                    <a:pt x="3286125" y="0"/>
                  </a:moveTo>
                  <a:lnTo>
                    <a:pt x="0" y="0"/>
                  </a:lnTo>
                  <a:lnTo>
                    <a:pt x="0" y="3216275"/>
                  </a:lnTo>
                  <a:lnTo>
                    <a:pt x="3286125" y="3216275"/>
                  </a:lnTo>
                  <a:lnTo>
                    <a:pt x="3286125" y="0"/>
                  </a:lnTo>
                  <a:close/>
                </a:path>
              </a:pathLst>
            </a:custGeom>
            <a:solidFill>
              <a:srgbClr val="FCEADA"/>
            </a:solidFill>
          </p:spPr>
          <p:txBody>
            <a:bodyPr wrap="square" lIns="0" tIns="0" rIns="0" bIns="0" rtlCol="0"/>
            <a:lstStyle/>
            <a:p>
              <a:endParaRPr/>
            </a:p>
          </p:txBody>
        </p:sp>
        <p:sp>
          <p:nvSpPr>
            <p:cNvPr id="25" name="object 25"/>
            <p:cNvSpPr/>
            <p:nvPr/>
          </p:nvSpPr>
          <p:spPr>
            <a:xfrm>
              <a:off x="5857875" y="714375"/>
              <a:ext cx="3286125" cy="3216275"/>
            </a:xfrm>
            <a:custGeom>
              <a:avLst/>
              <a:gdLst/>
              <a:ahLst/>
              <a:cxnLst/>
              <a:rect l="l" t="t" r="r" b="b"/>
              <a:pathLst>
                <a:path w="3286125" h="3216275">
                  <a:moveTo>
                    <a:pt x="0" y="3216275"/>
                  </a:moveTo>
                  <a:lnTo>
                    <a:pt x="3286125" y="3216275"/>
                  </a:lnTo>
                  <a:lnTo>
                    <a:pt x="3286125" y="0"/>
                  </a:lnTo>
                  <a:lnTo>
                    <a:pt x="0" y="0"/>
                  </a:lnTo>
                  <a:lnTo>
                    <a:pt x="0" y="3216275"/>
                  </a:lnTo>
                  <a:close/>
                </a:path>
              </a:pathLst>
            </a:custGeom>
            <a:ln w="57150">
              <a:solidFill>
                <a:srgbClr val="FF0000"/>
              </a:solidFill>
            </a:ln>
          </p:spPr>
          <p:txBody>
            <a:bodyPr wrap="square" lIns="0" tIns="0" rIns="0" bIns="0" rtlCol="0"/>
            <a:lstStyle/>
            <a:p>
              <a:endParaRPr/>
            </a:p>
          </p:txBody>
        </p:sp>
        <p:pic>
          <p:nvPicPr>
            <p:cNvPr id="26" name="object 26"/>
            <p:cNvPicPr/>
            <p:nvPr/>
          </p:nvPicPr>
          <p:blipFill>
            <a:blip r:embed="rId2" cstate="print"/>
            <a:stretch>
              <a:fillRect/>
            </a:stretch>
          </p:blipFill>
          <p:spPr>
            <a:xfrm>
              <a:off x="0" y="5357772"/>
              <a:ext cx="9143999" cy="1500226"/>
            </a:xfrm>
            <a:prstGeom prst="rect">
              <a:avLst/>
            </a:prstGeom>
          </p:spPr>
        </p:pic>
      </p:grpSp>
      <p:sp>
        <p:nvSpPr>
          <p:cNvPr id="27" name="object 27"/>
          <p:cNvSpPr txBox="1"/>
          <p:nvPr/>
        </p:nvSpPr>
        <p:spPr>
          <a:xfrm>
            <a:off x="5937630" y="732282"/>
            <a:ext cx="3086100" cy="1397635"/>
          </a:xfrm>
          <a:prstGeom prst="rect">
            <a:avLst/>
          </a:prstGeom>
        </p:spPr>
        <p:txBody>
          <a:bodyPr vert="horz" wrap="square" lIns="0" tIns="12700" rIns="0" bIns="0" rtlCol="0">
            <a:spAutoFit/>
          </a:bodyPr>
          <a:lstStyle/>
          <a:p>
            <a:pPr marL="12700" marR="5080">
              <a:lnSpc>
                <a:spcPct val="100000"/>
              </a:lnSpc>
              <a:spcBef>
                <a:spcPts val="100"/>
              </a:spcBef>
              <a:buFont typeface="Wingdings"/>
              <a:buChar char=""/>
              <a:tabLst>
                <a:tab pos="246379" algn="l"/>
              </a:tabLst>
            </a:pPr>
            <a:r>
              <a:rPr sz="1800" spc="-5" dirty="0">
                <a:latin typeface="Calibri"/>
                <a:cs typeface="Calibri"/>
              </a:rPr>
              <a:t>Let,</a:t>
            </a:r>
            <a:r>
              <a:rPr sz="1800" dirty="0">
                <a:latin typeface="Calibri"/>
                <a:cs typeface="Calibri"/>
              </a:rPr>
              <a:t> </a:t>
            </a:r>
            <a:r>
              <a:rPr sz="1800" spc="-5" dirty="0">
                <a:latin typeface="Calibri"/>
                <a:cs typeface="Calibri"/>
              </a:rPr>
              <a:t>us</a:t>
            </a:r>
            <a:r>
              <a:rPr sz="1800" spc="-10" dirty="0">
                <a:latin typeface="Calibri"/>
                <a:cs typeface="Calibri"/>
              </a:rPr>
              <a:t> </a:t>
            </a:r>
            <a:r>
              <a:rPr sz="1800" dirty="0">
                <a:latin typeface="Calibri"/>
                <a:cs typeface="Calibri"/>
              </a:rPr>
              <a:t>imagine</a:t>
            </a:r>
            <a:r>
              <a:rPr sz="1800" spc="5" dirty="0">
                <a:latin typeface="Calibri"/>
                <a:cs typeface="Calibri"/>
              </a:rPr>
              <a:t> </a:t>
            </a:r>
            <a:r>
              <a:rPr sz="1800" spc="-5" dirty="0">
                <a:latin typeface="Calibri"/>
                <a:cs typeface="Calibri"/>
              </a:rPr>
              <a:t>that </a:t>
            </a:r>
            <a:r>
              <a:rPr sz="1800" spc="-10" dirty="0">
                <a:latin typeface="Calibri"/>
                <a:cs typeface="Calibri"/>
              </a:rPr>
              <a:t>there are </a:t>
            </a:r>
            <a:r>
              <a:rPr sz="1800" spc="-5" dirty="0">
                <a:latin typeface="Calibri"/>
                <a:cs typeface="Calibri"/>
              </a:rPr>
              <a:t> some</a:t>
            </a:r>
            <a:r>
              <a:rPr sz="1800" dirty="0">
                <a:latin typeface="Calibri"/>
                <a:cs typeface="Calibri"/>
              </a:rPr>
              <a:t> </a:t>
            </a:r>
            <a:r>
              <a:rPr sz="1800" spc="-5" dirty="0">
                <a:latin typeface="Calibri"/>
                <a:cs typeface="Calibri"/>
              </a:rPr>
              <a:t>set</a:t>
            </a:r>
            <a:r>
              <a:rPr sz="1800" spc="5" dirty="0">
                <a:latin typeface="Calibri"/>
                <a:cs typeface="Calibri"/>
              </a:rPr>
              <a:t> </a:t>
            </a:r>
            <a:r>
              <a:rPr sz="1800" spc="-5" dirty="0">
                <a:latin typeface="Calibri"/>
                <a:cs typeface="Calibri"/>
              </a:rPr>
              <a:t>of</a:t>
            </a:r>
            <a:r>
              <a:rPr sz="1800" dirty="0">
                <a:latin typeface="Calibri"/>
                <a:cs typeface="Calibri"/>
              </a:rPr>
              <a:t> </a:t>
            </a:r>
            <a:r>
              <a:rPr sz="1800" spc="-20" dirty="0">
                <a:latin typeface="Calibri"/>
                <a:cs typeface="Calibri"/>
              </a:rPr>
              <a:t>lockers</a:t>
            </a:r>
            <a:r>
              <a:rPr sz="1800" spc="10" dirty="0">
                <a:latin typeface="Calibri"/>
                <a:cs typeface="Calibri"/>
              </a:rPr>
              <a:t> </a:t>
            </a:r>
            <a:r>
              <a:rPr sz="1800" spc="-10" dirty="0">
                <a:latin typeface="Calibri"/>
                <a:cs typeface="Calibri"/>
              </a:rPr>
              <a:t>(/Dictionary), </a:t>
            </a:r>
            <a:r>
              <a:rPr sz="1800" spc="-390" dirty="0">
                <a:latin typeface="Calibri"/>
                <a:cs typeface="Calibri"/>
              </a:rPr>
              <a:t> </a:t>
            </a:r>
            <a:r>
              <a:rPr sz="1800" spc="-10" dirty="0">
                <a:latin typeface="Calibri"/>
                <a:cs typeface="Calibri"/>
              </a:rPr>
              <a:t>Each</a:t>
            </a:r>
            <a:r>
              <a:rPr sz="1800" spc="-15" dirty="0">
                <a:latin typeface="Calibri"/>
                <a:cs typeface="Calibri"/>
              </a:rPr>
              <a:t> </a:t>
            </a:r>
            <a:r>
              <a:rPr sz="1800" spc="-35" dirty="0">
                <a:latin typeface="Calibri"/>
                <a:cs typeface="Calibri"/>
              </a:rPr>
              <a:t>locker,</a:t>
            </a:r>
            <a:r>
              <a:rPr sz="1800" spc="10" dirty="0">
                <a:latin typeface="Calibri"/>
                <a:cs typeface="Calibri"/>
              </a:rPr>
              <a:t> </a:t>
            </a:r>
            <a:r>
              <a:rPr sz="1800" spc="-5" dirty="0">
                <a:latin typeface="Calibri"/>
                <a:cs typeface="Calibri"/>
              </a:rPr>
              <a:t>with</a:t>
            </a:r>
            <a:r>
              <a:rPr sz="1800" spc="10" dirty="0">
                <a:latin typeface="Calibri"/>
                <a:cs typeface="Calibri"/>
              </a:rPr>
              <a:t> </a:t>
            </a:r>
            <a:r>
              <a:rPr sz="1800" dirty="0">
                <a:latin typeface="Calibri"/>
                <a:cs typeface="Calibri"/>
              </a:rPr>
              <a:t>a</a:t>
            </a:r>
            <a:r>
              <a:rPr sz="1800" spc="-10" dirty="0">
                <a:latin typeface="Calibri"/>
                <a:cs typeface="Calibri"/>
              </a:rPr>
              <a:t> </a:t>
            </a:r>
            <a:r>
              <a:rPr sz="1800" spc="-5" dirty="0">
                <a:latin typeface="Calibri"/>
                <a:cs typeface="Calibri"/>
              </a:rPr>
              <a:t>unique</a:t>
            </a:r>
            <a:r>
              <a:rPr sz="1800" spc="10" dirty="0">
                <a:latin typeface="Calibri"/>
                <a:cs typeface="Calibri"/>
              </a:rPr>
              <a:t> </a:t>
            </a:r>
            <a:r>
              <a:rPr sz="1800" dirty="0">
                <a:latin typeface="Calibri"/>
                <a:cs typeface="Calibri"/>
              </a:rPr>
              <a:t>KEY </a:t>
            </a:r>
            <a:r>
              <a:rPr sz="1800" spc="5" dirty="0">
                <a:latin typeface="Calibri"/>
                <a:cs typeface="Calibri"/>
              </a:rPr>
              <a:t> </a:t>
            </a:r>
            <a:r>
              <a:rPr sz="1800" dirty="0">
                <a:latin typeface="Calibri"/>
                <a:cs typeface="Calibri"/>
              </a:rPr>
              <a:t>and </a:t>
            </a:r>
            <a:r>
              <a:rPr sz="1800" spc="-5" dirty="0">
                <a:latin typeface="Calibri"/>
                <a:cs typeface="Calibri"/>
              </a:rPr>
              <a:t>some set of things (value) in </a:t>
            </a:r>
            <a:r>
              <a:rPr sz="1800" dirty="0">
                <a:latin typeface="Calibri"/>
                <a:cs typeface="Calibri"/>
              </a:rPr>
              <a:t> </a:t>
            </a:r>
            <a:r>
              <a:rPr sz="1800" spc="-5" dirty="0">
                <a:latin typeface="Calibri"/>
                <a:cs typeface="Calibri"/>
              </a:rPr>
              <a:t>it, is</a:t>
            </a:r>
            <a:r>
              <a:rPr sz="1800" dirty="0">
                <a:latin typeface="Calibri"/>
                <a:cs typeface="Calibri"/>
              </a:rPr>
              <a:t> a</a:t>
            </a:r>
            <a:r>
              <a:rPr sz="1800" spc="15" dirty="0">
                <a:latin typeface="Calibri"/>
                <a:cs typeface="Calibri"/>
              </a:rPr>
              <a:t> </a:t>
            </a:r>
            <a:r>
              <a:rPr sz="1800" b="1" spc="-20" dirty="0">
                <a:latin typeface="Calibri"/>
                <a:cs typeface="Calibri"/>
              </a:rPr>
              <a:t>Key:Value</a:t>
            </a:r>
            <a:r>
              <a:rPr sz="1800" b="1" spc="-10" dirty="0">
                <a:latin typeface="Calibri"/>
                <a:cs typeface="Calibri"/>
              </a:rPr>
              <a:t> </a:t>
            </a:r>
            <a:r>
              <a:rPr sz="1800" spc="-45" dirty="0">
                <a:latin typeface="Calibri"/>
                <a:cs typeface="Calibri"/>
              </a:rPr>
              <a:t>pair.</a:t>
            </a:r>
            <a:endParaRPr sz="1800">
              <a:latin typeface="Calibri"/>
              <a:cs typeface="Calibri"/>
            </a:endParaRPr>
          </a:p>
        </p:txBody>
      </p:sp>
      <p:sp>
        <p:nvSpPr>
          <p:cNvPr id="28" name="object 28"/>
          <p:cNvSpPr txBox="1"/>
          <p:nvPr/>
        </p:nvSpPr>
        <p:spPr>
          <a:xfrm>
            <a:off x="5937630" y="2791713"/>
            <a:ext cx="3060700" cy="1062990"/>
          </a:xfrm>
          <a:prstGeom prst="rect">
            <a:avLst/>
          </a:prstGeom>
        </p:spPr>
        <p:txBody>
          <a:bodyPr vert="horz" wrap="square" lIns="0" tIns="13335" rIns="0" bIns="0" rtlCol="0">
            <a:spAutoFit/>
          </a:bodyPr>
          <a:lstStyle/>
          <a:p>
            <a:pPr marL="12700" marR="5080">
              <a:lnSpc>
                <a:spcPct val="100000"/>
              </a:lnSpc>
              <a:spcBef>
                <a:spcPts val="105"/>
              </a:spcBef>
              <a:buFont typeface="Wingdings"/>
              <a:buChar char=""/>
              <a:tabLst>
                <a:tab pos="233679" algn="l"/>
              </a:tabLst>
            </a:pPr>
            <a:r>
              <a:rPr sz="1700" spc="-30" dirty="0">
                <a:latin typeface="Calibri"/>
                <a:cs typeface="Calibri"/>
              </a:rPr>
              <a:t>We </a:t>
            </a:r>
            <a:r>
              <a:rPr sz="1700" spc="-5" dirty="0">
                <a:latin typeface="Calibri"/>
                <a:cs typeface="Calibri"/>
              </a:rPr>
              <a:t>can </a:t>
            </a:r>
            <a:r>
              <a:rPr sz="1700" spc="-15" dirty="0">
                <a:latin typeface="Calibri"/>
                <a:cs typeface="Calibri"/>
              </a:rPr>
              <a:t>keep </a:t>
            </a:r>
            <a:r>
              <a:rPr sz="1700" spc="-10" dirty="0">
                <a:latin typeface="Calibri"/>
                <a:cs typeface="Calibri"/>
              </a:rPr>
              <a:t>different </a:t>
            </a:r>
            <a:r>
              <a:rPr sz="1700" dirty="0">
                <a:latin typeface="Calibri"/>
                <a:cs typeface="Calibri"/>
              </a:rPr>
              <a:t>things </a:t>
            </a:r>
            <a:r>
              <a:rPr sz="1700" spc="5" dirty="0">
                <a:latin typeface="Calibri"/>
                <a:cs typeface="Calibri"/>
              </a:rPr>
              <a:t> </a:t>
            </a:r>
            <a:r>
              <a:rPr sz="1700" dirty="0">
                <a:latin typeface="Calibri"/>
                <a:cs typeface="Calibri"/>
              </a:rPr>
              <a:t>and</a:t>
            </a:r>
            <a:r>
              <a:rPr sz="1700" spc="-35" dirty="0">
                <a:latin typeface="Calibri"/>
                <a:cs typeface="Calibri"/>
              </a:rPr>
              <a:t> </a:t>
            </a:r>
            <a:r>
              <a:rPr sz="1700" dirty="0">
                <a:latin typeface="Calibri"/>
                <a:cs typeface="Calibri"/>
              </a:rPr>
              <a:t>change</a:t>
            </a:r>
            <a:r>
              <a:rPr sz="1700" spc="-25" dirty="0">
                <a:latin typeface="Calibri"/>
                <a:cs typeface="Calibri"/>
              </a:rPr>
              <a:t> </a:t>
            </a:r>
            <a:r>
              <a:rPr sz="1700" dirty="0">
                <a:latin typeface="Calibri"/>
                <a:cs typeface="Calibri"/>
              </a:rPr>
              <a:t>the</a:t>
            </a:r>
            <a:r>
              <a:rPr sz="1700" spc="-15" dirty="0">
                <a:latin typeface="Calibri"/>
                <a:cs typeface="Calibri"/>
              </a:rPr>
              <a:t> </a:t>
            </a:r>
            <a:r>
              <a:rPr sz="1700" spc="-5" dirty="0">
                <a:latin typeface="Calibri"/>
                <a:cs typeface="Calibri"/>
              </a:rPr>
              <a:t>items</a:t>
            </a:r>
            <a:r>
              <a:rPr sz="1700" spc="-15" dirty="0">
                <a:latin typeface="Calibri"/>
                <a:cs typeface="Calibri"/>
              </a:rPr>
              <a:t> </a:t>
            </a:r>
            <a:r>
              <a:rPr sz="1700" spc="-5" dirty="0">
                <a:latin typeface="Calibri"/>
                <a:cs typeface="Calibri"/>
              </a:rPr>
              <a:t>of</a:t>
            </a:r>
            <a:r>
              <a:rPr sz="1700" dirty="0">
                <a:latin typeface="Calibri"/>
                <a:cs typeface="Calibri"/>
              </a:rPr>
              <a:t> the</a:t>
            </a:r>
            <a:r>
              <a:rPr sz="1700" spc="-15" dirty="0">
                <a:latin typeface="Calibri"/>
                <a:cs typeface="Calibri"/>
              </a:rPr>
              <a:t> </a:t>
            </a:r>
            <a:r>
              <a:rPr sz="1700" spc="-10" dirty="0">
                <a:latin typeface="Calibri"/>
                <a:cs typeface="Calibri"/>
              </a:rPr>
              <a:t>locker</a:t>
            </a:r>
            <a:endParaRPr sz="1700">
              <a:latin typeface="Calibri"/>
              <a:cs typeface="Calibri"/>
            </a:endParaRPr>
          </a:p>
          <a:p>
            <a:pPr marL="184785" indent="-172720">
              <a:lnSpc>
                <a:spcPct val="100000"/>
              </a:lnSpc>
              <a:buFont typeface="Wingdings"/>
              <a:buChar char=""/>
              <a:tabLst>
                <a:tab pos="185420" algn="l"/>
              </a:tabLst>
            </a:pPr>
            <a:r>
              <a:rPr sz="1700" spc="-10" dirty="0">
                <a:latin typeface="Calibri"/>
                <a:cs typeface="Calibri"/>
              </a:rPr>
              <a:t>Locker</a:t>
            </a:r>
            <a:r>
              <a:rPr sz="1700" spc="-25" dirty="0">
                <a:latin typeface="Calibri"/>
                <a:cs typeface="Calibri"/>
              </a:rPr>
              <a:t> </a:t>
            </a:r>
            <a:r>
              <a:rPr sz="1700" spc="-5" dirty="0">
                <a:latin typeface="Calibri"/>
                <a:cs typeface="Calibri"/>
              </a:rPr>
              <a:t>can</a:t>
            </a:r>
            <a:r>
              <a:rPr sz="1700" spc="-20" dirty="0">
                <a:latin typeface="Calibri"/>
                <a:cs typeface="Calibri"/>
              </a:rPr>
              <a:t> </a:t>
            </a:r>
            <a:r>
              <a:rPr sz="1700" dirty="0">
                <a:latin typeface="Calibri"/>
                <a:cs typeface="Calibri"/>
              </a:rPr>
              <a:t>hold</a:t>
            </a:r>
            <a:r>
              <a:rPr sz="1700" spc="-35" dirty="0">
                <a:latin typeface="Calibri"/>
                <a:cs typeface="Calibri"/>
              </a:rPr>
              <a:t> </a:t>
            </a:r>
            <a:r>
              <a:rPr sz="1700" spc="-10" dirty="0">
                <a:latin typeface="Calibri"/>
                <a:cs typeface="Calibri"/>
              </a:rPr>
              <a:t>any </a:t>
            </a:r>
            <a:r>
              <a:rPr sz="1700" dirty="0">
                <a:latin typeface="Calibri"/>
                <a:cs typeface="Calibri"/>
              </a:rPr>
              <a:t>thing</a:t>
            </a:r>
            <a:r>
              <a:rPr sz="1700" spc="-25" dirty="0">
                <a:latin typeface="Calibri"/>
                <a:cs typeface="Calibri"/>
              </a:rPr>
              <a:t> </a:t>
            </a:r>
            <a:r>
              <a:rPr sz="1700" spc="-5" dirty="0">
                <a:latin typeface="Calibri"/>
                <a:cs typeface="Calibri"/>
              </a:rPr>
              <a:t>viz.</a:t>
            </a:r>
            <a:endParaRPr sz="1700">
              <a:latin typeface="Calibri"/>
              <a:cs typeface="Calibri"/>
            </a:endParaRPr>
          </a:p>
          <a:p>
            <a:pPr marL="12700">
              <a:lnSpc>
                <a:spcPct val="100000"/>
              </a:lnSpc>
            </a:pPr>
            <a:r>
              <a:rPr sz="1700" spc="-5" dirty="0">
                <a:latin typeface="Calibri"/>
                <a:cs typeface="Calibri"/>
              </a:rPr>
              <a:t>dresses,</a:t>
            </a:r>
            <a:r>
              <a:rPr sz="1700" spc="-45" dirty="0">
                <a:latin typeface="Calibri"/>
                <a:cs typeface="Calibri"/>
              </a:rPr>
              <a:t> </a:t>
            </a:r>
            <a:r>
              <a:rPr sz="1700" spc="-5" dirty="0">
                <a:latin typeface="Calibri"/>
                <a:cs typeface="Calibri"/>
              </a:rPr>
              <a:t>books,</a:t>
            </a:r>
            <a:r>
              <a:rPr sz="1700" spc="-35" dirty="0">
                <a:latin typeface="Calibri"/>
                <a:cs typeface="Calibri"/>
              </a:rPr>
              <a:t> </a:t>
            </a:r>
            <a:r>
              <a:rPr sz="1700" spc="-5" dirty="0">
                <a:latin typeface="Calibri"/>
                <a:cs typeface="Calibri"/>
              </a:rPr>
              <a:t>files</a:t>
            </a:r>
            <a:r>
              <a:rPr sz="1700" spc="-10" dirty="0">
                <a:latin typeface="Calibri"/>
                <a:cs typeface="Calibri"/>
              </a:rPr>
              <a:t> etc.</a:t>
            </a:r>
            <a:endParaRPr sz="1700">
              <a:latin typeface="Calibri"/>
              <a:cs typeface="Calibri"/>
            </a:endParaRPr>
          </a:p>
        </p:txBody>
      </p:sp>
      <p:grpSp>
        <p:nvGrpSpPr>
          <p:cNvPr id="29" name="object 29"/>
          <p:cNvGrpSpPr/>
          <p:nvPr/>
        </p:nvGrpSpPr>
        <p:grpSpPr>
          <a:xfrm>
            <a:off x="3800693" y="3788664"/>
            <a:ext cx="5027930" cy="1426845"/>
            <a:chOff x="3800693" y="3788664"/>
            <a:chExt cx="5027930" cy="1426845"/>
          </a:xfrm>
        </p:grpSpPr>
        <p:sp>
          <p:nvSpPr>
            <p:cNvPr id="30" name="object 30"/>
            <p:cNvSpPr/>
            <p:nvPr/>
          </p:nvSpPr>
          <p:spPr>
            <a:xfrm>
              <a:off x="3800693" y="4786249"/>
              <a:ext cx="257175" cy="429259"/>
            </a:xfrm>
            <a:custGeom>
              <a:avLst/>
              <a:gdLst/>
              <a:ahLst/>
              <a:cxnLst/>
              <a:rect l="l" t="t" r="r" b="b"/>
              <a:pathLst>
                <a:path w="257175" h="429260">
                  <a:moveTo>
                    <a:pt x="128702" y="113374"/>
                  </a:moveTo>
                  <a:lnTo>
                    <a:pt x="99969" y="162182"/>
                  </a:lnTo>
                  <a:lnTo>
                    <a:pt x="98968" y="428625"/>
                  </a:lnTo>
                  <a:lnTo>
                    <a:pt x="156118" y="428751"/>
                  </a:lnTo>
                  <a:lnTo>
                    <a:pt x="157118" y="162476"/>
                  </a:lnTo>
                  <a:lnTo>
                    <a:pt x="128702" y="113374"/>
                  </a:lnTo>
                  <a:close/>
                </a:path>
                <a:path w="257175" h="429260">
                  <a:moveTo>
                    <a:pt x="161876" y="56514"/>
                  </a:moveTo>
                  <a:lnTo>
                    <a:pt x="100365" y="56514"/>
                  </a:lnTo>
                  <a:lnTo>
                    <a:pt x="157515" y="56768"/>
                  </a:lnTo>
                  <a:lnTo>
                    <a:pt x="157118" y="162476"/>
                  </a:lnTo>
                  <a:lnTo>
                    <a:pt x="203616" y="242824"/>
                  </a:lnTo>
                  <a:lnTo>
                    <a:pt x="211119" y="251291"/>
                  </a:lnTo>
                  <a:lnTo>
                    <a:pt x="220968" y="256079"/>
                  </a:lnTo>
                  <a:lnTo>
                    <a:pt x="231888" y="256843"/>
                  </a:lnTo>
                  <a:lnTo>
                    <a:pt x="242605" y="253237"/>
                  </a:lnTo>
                  <a:lnTo>
                    <a:pt x="251144" y="245733"/>
                  </a:lnTo>
                  <a:lnTo>
                    <a:pt x="255956" y="235870"/>
                  </a:lnTo>
                  <a:lnTo>
                    <a:pt x="256696" y="224913"/>
                  </a:lnTo>
                  <a:lnTo>
                    <a:pt x="253019" y="214121"/>
                  </a:lnTo>
                  <a:lnTo>
                    <a:pt x="161876" y="56514"/>
                  </a:lnTo>
                  <a:close/>
                </a:path>
                <a:path w="257175" h="429260">
                  <a:moveTo>
                    <a:pt x="129194" y="0"/>
                  </a:moveTo>
                  <a:lnTo>
                    <a:pt x="3718" y="213232"/>
                  </a:lnTo>
                  <a:lnTo>
                    <a:pt x="0" y="223952"/>
                  </a:lnTo>
                  <a:lnTo>
                    <a:pt x="638" y="234886"/>
                  </a:lnTo>
                  <a:lnTo>
                    <a:pt x="5326" y="244772"/>
                  </a:lnTo>
                  <a:lnTo>
                    <a:pt x="13751" y="252349"/>
                  </a:lnTo>
                  <a:lnTo>
                    <a:pt x="24524" y="256047"/>
                  </a:lnTo>
                  <a:lnTo>
                    <a:pt x="35452" y="255365"/>
                  </a:lnTo>
                  <a:lnTo>
                    <a:pt x="45309" y="250634"/>
                  </a:lnTo>
                  <a:lnTo>
                    <a:pt x="52867" y="242188"/>
                  </a:lnTo>
                  <a:lnTo>
                    <a:pt x="99969" y="162182"/>
                  </a:lnTo>
                  <a:lnTo>
                    <a:pt x="100365" y="56514"/>
                  </a:lnTo>
                  <a:lnTo>
                    <a:pt x="161876" y="56514"/>
                  </a:lnTo>
                  <a:lnTo>
                    <a:pt x="129194" y="0"/>
                  </a:lnTo>
                  <a:close/>
                </a:path>
                <a:path w="257175" h="429260">
                  <a:moveTo>
                    <a:pt x="157462" y="70993"/>
                  </a:moveTo>
                  <a:lnTo>
                    <a:pt x="104175" y="70993"/>
                  </a:lnTo>
                  <a:lnTo>
                    <a:pt x="153578" y="71119"/>
                  </a:lnTo>
                  <a:lnTo>
                    <a:pt x="128702" y="113374"/>
                  </a:lnTo>
                  <a:lnTo>
                    <a:pt x="157118" y="162476"/>
                  </a:lnTo>
                  <a:lnTo>
                    <a:pt x="157462" y="70993"/>
                  </a:lnTo>
                  <a:close/>
                </a:path>
                <a:path w="257175" h="429260">
                  <a:moveTo>
                    <a:pt x="100365" y="56514"/>
                  </a:moveTo>
                  <a:lnTo>
                    <a:pt x="99969" y="162182"/>
                  </a:lnTo>
                  <a:lnTo>
                    <a:pt x="128702" y="113374"/>
                  </a:lnTo>
                  <a:lnTo>
                    <a:pt x="104175" y="70993"/>
                  </a:lnTo>
                  <a:lnTo>
                    <a:pt x="157462" y="70993"/>
                  </a:lnTo>
                  <a:lnTo>
                    <a:pt x="157515" y="56768"/>
                  </a:lnTo>
                  <a:lnTo>
                    <a:pt x="100365" y="56514"/>
                  </a:lnTo>
                  <a:close/>
                </a:path>
                <a:path w="257175" h="429260">
                  <a:moveTo>
                    <a:pt x="104175" y="70993"/>
                  </a:moveTo>
                  <a:lnTo>
                    <a:pt x="128702" y="113374"/>
                  </a:lnTo>
                  <a:lnTo>
                    <a:pt x="153578" y="71119"/>
                  </a:lnTo>
                  <a:lnTo>
                    <a:pt x="104175" y="70993"/>
                  </a:lnTo>
                  <a:close/>
                </a:path>
              </a:pathLst>
            </a:custGeom>
            <a:solidFill>
              <a:srgbClr val="00AF50"/>
            </a:solidFill>
          </p:spPr>
          <p:txBody>
            <a:bodyPr wrap="square" lIns="0" tIns="0" rIns="0" bIns="0" rtlCol="0"/>
            <a:lstStyle/>
            <a:p>
              <a:endParaRPr/>
            </a:p>
          </p:txBody>
        </p:sp>
        <p:sp>
          <p:nvSpPr>
            <p:cNvPr id="31" name="object 31"/>
            <p:cNvSpPr/>
            <p:nvPr/>
          </p:nvSpPr>
          <p:spPr>
            <a:xfrm>
              <a:off x="6658433" y="4071874"/>
              <a:ext cx="257175" cy="357505"/>
            </a:xfrm>
            <a:custGeom>
              <a:avLst/>
              <a:gdLst/>
              <a:ahLst/>
              <a:cxnLst/>
              <a:rect l="l" t="t" r="r" b="b"/>
              <a:pathLst>
                <a:path w="257175" h="357504">
                  <a:moveTo>
                    <a:pt x="24810" y="100409"/>
                  </a:moveTo>
                  <a:lnTo>
                    <a:pt x="14019" y="104012"/>
                  </a:lnTo>
                  <a:lnTo>
                    <a:pt x="5552" y="111517"/>
                  </a:lnTo>
                  <a:lnTo>
                    <a:pt x="763" y="121380"/>
                  </a:lnTo>
                  <a:lnTo>
                    <a:pt x="0" y="132337"/>
                  </a:lnTo>
                  <a:lnTo>
                    <a:pt x="3605" y="143128"/>
                  </a:lnTo>
                  <a:lnTo>
                    <a:pt x="127303" y="357377"/>
                  </a:lnTo>
                  <a:lnTo>
                    <a:pt x="160626" y="300863"/>
                  </a:lnTo>
                  <a:lnTo>
                    <a:pt x="156132" y="300863"/>
                  </a:lnTo>
                  <a:lnTo>
                    <a:pt x="98982" y="300608"/>
                  </a:lnTo>
                  <a:lnTo>
                    <a:pt x="99474" y="194830"/>
                  </a:lnTo>
                  <a:lnTo>
                    <a:pt x="53135" y="114553"/>
                  </a:lnTo>
                  <a:lnTo>
                    <a:pt x="45630" y="106013"/>
                  </a:lnTo>
                  <a:lnTo>
                    <a:pt x="35768" y="101187"/>
                  </a:lnTo>
                  <a:lnTo>
                    <a:pt x="24810" y="100409"/>
                  </a:lnTo>
                  <a:close/>
                </a:path>
                <a:path w="257175" h="357504">
                  <a:moveTo>
                    <a:pt x="99474" y="194830"/>
                  </a:moveTo>
                  <a:lnTo>
                    <a:pt x="98982" y="300608"/>
                  </a:lnTo>
                  <a:lnTo>
                    <a:pt x="156132" y="300863"/>
                  </a:lnTo>
                  <a:lnTo>
                    <a:pt x="156199" y="286384"/>
                  </a:lnTo>
                  <a:lnTo>
                    <a:pt x="152322" y="286384"/>
                  </a:lnTo>
                  <a:lnTo>
                    <a:pt x="103046" y="286131"/>
                  </a:lnTo>
                  <a:lnTo>
                    <a:pt x="127862" y="244010"/>
                  </a:lnTo>
                  <a:lnTo>
                    <a:pt x="99474" y="194830"/>
                  </a:lnTo>
                  <a:close/>
                </a:path>
                <a:path w="257175" h="357504">
                  <a:moveTo>
                    <a:pt x="232154" y="101330"/>
                  </a:moveTo>
                  <a:lnTo>
                    <a:pt x="156623" y="195191"/>
                  </a:lnTo>
                  <a:lnTo>
                    <a:pt x="156132" y="300863"/>
                  </a:lnTo>
                  <a:lnTo>
                    <a:pt x="160626" y="300863"/>
                  </a:lnTo>
                  <a:lnTo>
                    <a:pt x="253033" y="144144"/>
                  </a:lnTo>
                  <a:lnTo>
                    <a:pt x="256732" y="133425"/>
                  </a:lnTo>
                  <a:lnTo>
                    <a:pt x="256049" y="122491"/>
                  </a:lnTo>
                  <a:lnTo>
                    <a:pt x="251319" y="112605"/>
                  </a:lnTo>
                  <a:lnTo>
                    <a:pt x="242873" y="105028"/>
                  </a:lnTo>
                  <a:lnTo>
                    <a:pt x="232154" y="101330"/>
                  </a:lnTo>
                  <a:close/>
                </a:path>
                <a:path w="257175" h="357504">
                  <a:moveTo>
                    <a:pt x="127862" y="244010"/>
                  </a:moveTo>
                  <a:lnTo>
                    <a:pt x="103046" y="286131"/>
                  </a:lnTo>
                  <a:lnTo>
                    <a:pt x="152322" y="286384"/>
                  </a:lnTo>
                  <a:lnTo>
                    <a:pt x="127862" y="244010"/>
                  </a:lnTo>
                  <a:close/>
                </a:path>
                <a:path w="257175" h="357504">
                  <a:moveTo>
                    <a:pt x="156623" y="195191"/>
                  </a:moveTo>
                  <a:lnTo>
                    <a:pt x="127862" y="244010"/>
                  </a:lnTo>
                  <a:lnTo>
                    <a:pt x="152322" y="286384"/>
                  </a:lnTo>
                  <a:lnTo>
                    <a:pt x="156199" y="286384"/>
                  </a:lnTo>
                  <a:lnTo>
                    <a:pt x="156623" y="195191"/>
                  </a:lnTo>
                  <a:close/>
                </a:path>
                <a:path w="257175" h="357504">
                  <a:moveTo>
                    <a:pt x="100379" y="0"/>
                  </a:moveTo>
                  <a:lnTo>
                    <a:pt x="99474" y="194830"/>
                  </a:lnTo>
                  <a:lnTo>
                    <a:pt x="127862" y="244010"/>
                  </a:lnTo>
                  <a:lnTo>
                    <a:pt x="156623" y="195191"/>
                  </a:lnTo>
                  <a:lnTo>
                    <a:pt x="157529" y="253"/>
                  </a:lnTo>
                  <a:lnTo>
                    <a:pt x="100379" y="0"/>
                  </a:lnTo>
                  <a:close/>
                </a:path>
              </a:pathLst>
            </a:custGeom>
            <a:solidFill>
              <a:srgbClr val="006FC0"/>
            </a:solidFill>
          </p:spPr>
          <p:txBody>
            <a:bodyPr wrap="square" lIns="0" tIns="0" rIns="0" bIns="0" rtlCol="0"/>
            <a:lstStyle/>
            <a:p>
              <a:endParaRPr/>
            </a:p>
          </p:txBody>
        </p:sp>
        <p:pic>
          <p:nvPicPr>
            <p:cNvPr id="32" name="object 32"/>
            <p:cNvPicPr/>
            <p:nvPr/>
          </p:nvPicPr>
          <p:blipFill>
            <a:blip r:embed="rId3" cstate="print"/>
            <a:stretch>
              <a:fillRect/>
            </a:stretch>
          </p:blipFill>
          <p:spPr>
            <a:xfrm>
              <a:off x="7443215" y="3788664"/>
              <a:ext cx="1385316" cy="789432"/>
            </a:xfrm>
            <a:prstGeom prst="rect">
              <a:avLst/>
            </a:prstGeom>
          </p:spPr>
        </p:pic>
      </p:grpSp>
      <p:sp>
        <p:nvSpPr>
          <p:cNvPr id="33" name="object 33"/>
          <p:cNvSpPr txBox="1"/>
          <p:nvPr/>
        </p:nvSpPr>
        <p:spPr>
          <a:xfrm>
            <a:off x="7652384" y="3872610"/>
            <a:ext cx="941705" cy="452120"/>
          </a:xfrm>
          <a:prstGeom prst="rect">
            <a:avLst/>
          </a:prstGeom>
        </p:spPr>
        <p:txBody>
          <a:bodyPr vert="horz" wrap="square" lIns="0" tIns="12065" rIns="0" bIns="0" rtlCol="0">
            <a:spAutoFit/>
          </a:bodyPr>
          <a:lstStyle/>
          <a:p>
            <a:pPr marL="12700">
              <a:lnSpc>
                <a:spcPct val="100000"/>
              </a:lnSpc>
              <a:spcBef>
                <a:spcPts val="95"/>
              </a:spcBef>
            </a:pPr>
            <a:r>
              <a:rPr sz="2800" b="1" spc="-5" dirty="0">
                <a:solidFill>
                  <a:srgbClr val="006FC0"/>
                </a:solidFill>
                <a:latin typeface="Comic Sans MS"/>
                <a:cs typeface="Comic Sans MS"/>
              </a:rPr>
              <a:t>V</a:t>
            </a:r>
            <a:r>
              <a:rPr sz="2800" b="1" spc="-20" dirty="0">
                <a:solidFill>
                  <a:srgbClr val="006FC0"/>
                </a:solidFill>
                <a:latin typeface="Comic Sans MS"/>
                <a:cs typeface="Comic Sans MS"/>
              </a:rPr>
              <a:t>a</a:t>
            </a:r>
            <a:r>
              <a:rPr sz="2800" b="1" spc="-5" dirty="0">
                <a:solidFill>
                  <a:srgbClr val="006FC0"/>
                </a:solidFill>
                <a:latin typeface="Comic Sans MS"/>
                <a:cs typeface="Comic Sans MS"/>
              </a:rPr>
              <a:t>lue</a:t>
            </a:r>
            <a:endParaRPr sz="2800">
              <a:latin typeface="Comic Sans MS"/>
              <a:cs typeface="Comic Sans MS"/>
            </a:endParaRPr>
          </a:p>
        </p:txBody>
      </p:sp>
      <p:grpSp>
        <p:nvGrpSpPr>
          <p:cNvPr id="34" name="object 34"/>
          <p:cNvGrpSpPr/>
          <p:nvPr/>
        </p:nvGrpSpPr>
        <p:grpSpPr>
          <a:xfrm>
            <a:off x="2125979" y="4042536"/>
            <a:ext cx="5474970" cy="1546225"/>
            <a:chOff x="2125979" y="4042536"/>
            <a:chExt cx="5474970" cy="1546225"/>
          </a:xfrm>
        </p:grpSpPr>
        <p:sp>
          <p:nvSpPr>
            <p:cNvPr id="35" name="object 35"/>
            <p:cNvSpPr/>
            <p:nvPr/>
          </p:nvSpPr>
          <p:spPr>
            <a:xfrm>
              <a:off x="4730428" y="4070984"/>
              <a:ext cx="257175" cy="357505"/>
            </a:xfrm>
            <a:custGeom>
              <a:avLst/>
              <a:gdLst/>
              <a:ahLst/>
              <a:cxnLst/>
              <a:rect l="l" t="t" r="r" b="b"/>
              <a:pathLst>
                <a:path w="257175" h="357504">
                  <a:moveTo>
                    <a:pt x="24808" y="100534"/>
                  </a:moveTo>
                  <a:lnTo>
                    <a:pt x="14037" y="104139"/>
                  </a:lnTo>
                  <a:lnTo>
                    <a:pt x="5516" y="111642"/>
                  </a:lnTo>
                  <a:lnTo>
                    <a:pt x="734" y="121491"/>
                  </a:lnTo>
                  <a:lnTo>
                    <a:pt x="0" y="132411"/>
                  </a:lnTo>
                  <a:lnTo>
                    <a:pt x="3623" y="143128"/>
                  </a:lnTo>
                  <a:lnTo>
                    <a:pt x="127321" y="357504"/>
                  </a:lnTo>
                  <a:lnTo>
                    <a:pt x="160685" y="300863"/>
                  </a:lnTo>
                  <a:lnTo>
                    <a:pt x="156150" y="300863"/>
                  </a:lnTo>
                  <a:lnTo>
                    <a:pt x="99000" y="300608"/>
                  </a:lnTo>
                  <a:lnTo>
                    <a:pt x="99491" y="195005"/>
                  </a:lnTo>
                  <a:lnTo>
                    <a:pt x="53026" y="114553"/>
                  </a:lnTo>
                  <a:lnTo>
                    <a:pt x="45541" y="106086"/>
                  </a:lnTo>
                  <a:lnTo>
                    <a:pt x="35722" y="101298"/>
                  </a:lnTo>
                  <a:lnTo>
                    <a:pt x="24808" y="100534"/>
                  </a:lnTo>
                  <a:close/>
                </a:path>
                <a:path w="257175" h="357504">
                  <a:moveTo>
                    <a:pt x="99491" y="195005"/>
                  </a:moveTo>
                  <a:lnTo>
                    <a:pt x="99000" y="300608"/>
                  </a:lnTo>
                  <a:lnTo>
                    <a:pt x="156150" y="300863"/>
                  </a:lnTo>
                  <a:lnTo>
                    <a:pt x="156217" y="286512"/>
                  </a:lnTo>
                  <a:lnTo>
                    <a:pt x="152340" y="286512"/>
                  </a:lnTo>
                  <a:lnTo>
                    <a:pt x="102937" y="286257"/>
                  </a:lnTo>
                  <a:lnTo>
                    <a:pt x="127826" y="244066"/>
                  </a:lnTo>
                  <a:lnTo>
                    <a:pt x="99491" y="195005"/>
                  </a:lnTo>
                  <a:close/>
                </a:path>
                <a:path w="257175" h="357504">
                  <a:moveTo>
                    <a:pt x="232171" y="101457"/>
                  </a:moveTo>
                  <a:lnTo>
                    <a:pt x="156641" y="195218"/>
                  </a:lnTo>
                  <a:lnTo>
                    <a:pt x="156150" y="300863"/>
                  </a:lnTo>
                  <a:lnTo>
                    <a:pt x="160685" y="300863"/>
                  </a:lnTo>
                  <a:lnTo>
                    <a:pt x="252924" y="144271"/>
                  </a:lnTo>
                  <a:lnTo>
                    <a:pt x="256643" y="133552"/>
                  </a:lnTo>
                  <a:lnTo>
                    <a:pt x="256004" y="122618"/>
                  </a:lnTo>
                  <a:lnTo>
                    <a:pt x="251317" y="112732"/>
                  </a:lnTo>
                  <a:lnTo>
                    <a:pt x="242891" y="105156"/>
                  </a:lnTo>
                  <a:lnTo>
                    <a:pt x="232171" y="101457"/>
                  </a:lnTo>
                  <a:close/>
                </a:path>
                <a:path w="257175" h="357504">
                  <a:moveTo>
                    <a:pt x="127826" y="244066"/>
                  </a:moveTo>
                  <a:lnTo>
                    <a:pt x="102937" y="286257"/>
                  </a:lnTo>
                  <a:lnTo>
                    <a:pt x="152340" y="286512"/>
                  </a:lnTo>
                  <a:lnTo>
                    <a:pt x="127826" y="244066"/>
                  </a:lnTo>
                  <a:close/>
                </a:path>
                <a:path w="257175" h="357504">
                  <a:moveTo>
                    <a:pt x="156641" y="195218"/>
                  </a:moveTo>
                  <a:lnTo>
                    <a:pt x="127826" y="244066"/>
                  </a:lnTo>
                  <a:lnTo>
                    <a:pt x="152340" y="286512"/>
                  </a:lnTo>
                  <a:lnTo>
                    <a:pt x="156217" y="286512"/>
                  </a:lnTo>
                  <a:lnTo>
                    <a:pt x="156641" y="195218"/>
                  </a:lnTo>
                  <a:close/>
                </a:path>
                <a:path w="257175" h="357504">
                  <a:moveTo>
                    <a:pt x="100397" y="0"/>
                  </a:moveTo>
                  <a:lnTo>
                    <a:pt x="99732" y="143128"/>
                  </a:lnTo>
                  <a:lnTo>
                    <a:pt x="99613" y="195218"/>
                  </a:lnTo>
                  <a:lnTo>
                    <a:pt x="127826" y="244066"/>
                  </a:lnTo>
                  <a:lnTo>
                    <a:pt x="156641" y="195218"/>
                  </a:lnTo>
                  <a:lnTo>
                    <a:pt x="157547" y="253"/>
                  </a:lnTo>
                  <a:lnTo>
                    <a:pt x="100397" y="0"/>
                  </a:lnTo>
                  <a:close/>
                </a:path>
              </a:pathLst>
            </a:custGeom>
            <a:solidFill>
              <a:srgbClr val="006FC0"/>
            </a:solidFill>
          </p:spPr>
          <p:txBody>
            <a:bodyPr wrap="square" lIns="0" tIns="0" rIns="0" bIns="0" rtlCol="0"/>
            <a:lstStyle/>
            <a:p>
              <a:endParaRPr/>
            </a:p>
          </p:txBody>
        </p:sp>
        <p:sp>
          <p:nvSpPr>
            <p:cNvPr id="36" name="object 36"/>
            <p:cNvSpPr/>
            <p:nvPr/>
          </p:nvSpPr>
          <p:spPr>
            <a:xfrm>
              <a:off x="4857750" y="4071111"/>
              <a:ext cx="2714625" cy="1905"/>
            </a:xfrm>
            <a:custGeom>
              <a:avLst/>
              <a:gdLst/>
              <a:ahLst/>
              <a:cxnLst/>
              <a:rect l="l" t="t" r="r" b="b"/>
              <a:pathLst>
                <a:path w="2714625" h="1904">
                  <a:moveTo>
                    <a:pt x="0" y="0"/>
                  </a:moveTo>
                  <a:lnTo>
                    <a:pt x="2714625" y="1650"/>
                  </a:lnTo>
                </a:path>
              </a:pathLst>
            </a:custGeom>
            <a:ln w="57150">
              <a:solidFill>
                <a:srgbClr val="006FC0"/>
              </a:solidFill>
            </a:ln>
          </p:spPr>
          <p:txBody>
            <a:bodyPr wrap="square" lIns="0" tIns="0" rIns="0" bIns="0" rtlCol="0"/>
            <a:lstStyle/>
            <a:p>
              <a:endParaRPr/>
            </a:p>
          </p:txBody>
        </p:sp>
        <p:sp>
          <p:nvSpPr>
            <p:cNvPr id="37" name="object 37"/>
            <p:cNvSpPr/>
            <p:nvPr/>
          </p:nvSpPr>
          <p:spPr>
            <a:xfrm>
              <a:off x="5657706" y="4785359"/>
              <a:ext cx="257175" cy="429895"/>
            </a:xfrm>
            <a:custGeom>
              <a:avLst/>
              <a:gdLst/>
              <a:ahLst/>
              <a:cxnLst/>
              <a:rect l="l" t="t" r="r" b="b"/>
              <a:pathLst>
                <a:path w="257175" h="429895">
                  <a:moveTo>
                    <a:pt x="128534" y="113513"/>
                  </a:moveTo>
                  <a:lnTo>
                    <a:pt x="99875" y="162414"/>
                  </a:lnTo>
                  <a:lnTo>
                    <a:pt x="99329" y="429513"/>
                  </a:lnTo>
                  <a:lnTo>
                    <a:pt x="156479" y="429640"/>
                  </a:lnTo>
                  <a:lnTo>
                    <a:pt x="156921" y="213613"/>
                  </a:lnTo>
                  <a:lnTo>
                    <a:pt x="156948" y="162414"/>
                  </a:lnTo>
                  <a:lnTo>
                    <a:pt x="128534" y="113513"/>
                  </a:lnTo>
                  <a:close/>
                </a:path>
                <a:path w="257175" h="429895">
                  <a:moveTo>
                    <a:pt x="161669" y="56641"/>
                  </a:moveTo>
                  <a:lnTo>
                    <a:pt x="100091" y="56641"/>
                  </a:lnTo>
                  <a:lnTo>
                    <a:pt x="157241" y="56768"/>
                  </a:lnTo>
                  <a:lnTo>
                    <a:pt x="157025" y="162547"/>
                  </a:lnTo>
                  <a:lnTo>
                    <a:pt x="203596" y="242696"/>
                  </a:lnTo>
                  <a:lnTo>
                    <a:pt x="211155" y="251217"/>
                  </a:lnTo>
                  <a:lnTo>
                    <a:pt x="221011" y="256000"/>
                  </a:lnTo>
                  <a:lnTo>
                    <a:pt x="231939" y="256734"/>
                  </a:lnTo>
                  <a:lnTo>
                    <a:pt x="242712" y="253110"/>
                  </a:lnTo>
                  <a:lnTo>
                    <a:pt x="251178" y="245552"/>
                  </a:lnTo>
                  <a:lnTo>
                    <a:pt x="255952" y="235696"/>
                  </a:lnTo>
                  <a:lnTo>
                    <a:pt x="256678" y="224768"/>
                  </a:lnTo>
                  <a:lnTo>
                    <a:pt x="252999" y="213994"/>
                  </a:lnTo>
                  <a:lnTo>
                    <a:pt x="161669" y="56641"/>
                  </a:lnTo>
                  <a:close/>
                </a:path>
                <a:path w="257175" h="429895">
                  <a:moveTo>
                    <a:pt x="128793" y="0"/>
                  </a:moveTo>
                  <a:lnTo>
                    <a:pt x="3698" y="213613"/>
                  </a:lnTo>
                  <a:lnTo>
                    <a:pt x="0" y="224333"/>
                  </a:lnTo>
                  <a:lnTo>
                    <a:pt x="682" y="235267"/>
                  </a:lnTo>
                  <a:lnTo>
                    <a:pt x="5413" y="245153"/>
                  </a:lnTo>
                  <a:lnTo>
                    <a:pt x="13858" y="252729"/>
                  </a:lnTo>
                  <a:lnTo>
                    <a:pt x="24578" y="256355"/>
                  </a:lnTo>
                  <a:lnTo>
                    <a:pt x="35512" y="255635"/>
                  </a:lnTo>
                  <a:lnTo>
                    <a:pt x="45398" y="250890"/>
                  </a:lnTo>
                  <a:lnTo>
                    <a:pt x="52974" y="242442"/>
                  </a:lnTo>
                  <a:lnTo>
                    <a:pt x="99875" y="162414"/>
                  </a:lnTo>
                  <a:lnTo>
                    <a:pt x="100091" y="56641"/>
                  </a:lnTo>
                  <a:lnTo>
                    <a:pt x="161669" y="56641"/>
                  </a:lnTo>
                  <a:lnTo>
                    <a:pt x="128793" y="0"/>
                  </a:lnTo>
                  <a:close/>
                </a:path>
                <a:path w="257175" h="429895">
                  <a:moveTo>
                    <a:pt x="157212" y="71119"/>
                  </a:moveTo>
                  <a:lnTo>
                    <a:pt x="103901" y="71119"/>
                  </a:lnTo>
                  <a:lnTo>
                    <a:pt x="153304" y="71246"/>
                  </a:lnTo>
                  <a:lnTo>
                    <a:pt x="128534" y="113513"/>
                  </a:lnTo>
                  <a:lnTo>
                    <a:pt x="157025" y="162547"/>
                  </a:lnTo>
                  <a:lnTo>
                    <a:pt x="157212" y="71119"/>
                  </a:lnTo>
                  <a:close/>
                </a:path>
                <a:path w="257175" h="429895">
                  <a:moveTo>
                    <a:pt x="100091" y="56641"/>
                  </a:moveTo>
                  <a:lnTo>
                    <a:pt x="99875" y="162414"/>
                  </a:lnTo>
                  <a:lnTo>
                    <a:pt x="128534" y="113513"/>
                  </a:lnTo>
                  <a:lnTo>
                    <a:pt x="103901" y="71119"/>
                  </a:lnTo>
                  <a:lnTo>
                    <a:pt x="157212" y="71119"/>
                  </a:lnTo>
                  <a:lnTo>
                    <a:pt x="157241" y="56768"/>
                  </a:lnTo>
                  <a:lnTo>
                    <a:pt x="100091" y="56641"/>
                  </a:lnTo>
                  <a:close/>
                </a:path>
                <a:path w="257175" h="429895">
                  <a:moveTo>
                    <a:pt x="103901" y="71119"/>
                  </a:moveTo>
                  <a:lnTo>
                    <a:pt x="128534" y="113513"/>
                  </a:lnTo>
                  <a:lnTo>
                    <a:pt x="153304" y="71246"/>
                  </a:lnTo>
                  <a:lnTo>
                    <a:pt x="103901" y="71119"/>
                  </a:lnTo>
                  <a:close/>
                </a:path>
              </a:pathLst>
            </a:custGeom>
            <a:solidFill>
              <a:srgbClr val="00AF50"/>
            </a:solidFill>
          </p:spPr>
          <p:txBody>
            <a:bodyPr wrap="square" lIns="0" tIns="0" rIns="0" bIns="0" rtlCol="0"/>
            <a:lstStyle/>
            <a:p>
              <a:endParaRPr/>
            </a:p>
          </p:txBody>
        </p:sp>
        <p:sp>
          <p:nvSpPr>
            <p:cNvPr id="38" name="object 38"/>
            <p:cNvSpPr/>
            <p:nvPr/>
          </p:nvSpPr>
          <p:spPr>
            <a:xfrm>
              <a:off x="3071748" y="5212587"/>
              <a:ext cx="2715260" cy="1905"/>
            </a:xfrm>
            <a:custGeom>
              <a:avLst/>
              <a:gdLst/>
              <a:ahLst/>
              <a:cxnLst/>
              <a:rect l="l" t="t" r="r" b="b"/>
              <a:pathLst>
                <a:path w="2715260" h="1904">
                  <a:moveTo>
                    <a:pt x="0" y="0"/>
                  </a:moveTo>
                  <a:lnTo>
                    <a:pt x="2714752" y="1524"/>
                  </a:lnTo>
                </a:path>
              </a:pathLst>
            </a:custGeom>
            <a:ln w="57150">
              <a:solidFill>
                <a:srgbClr val="00AF50"/>
              </a:solidFill>
            </a:ln>
          </p:spPr>
          <p:txBody>
            <a:bodyPr wrap="square" lIns="0" tIns="0" rIns="0" bIns="0" rtlCol="0"/>
            <a:lstStyle/>
            <a:p>
              <a:endParaRPr/>
            </a:p>
          </p:txBody>
        </p:sp>
        <p:pic>
          <p:nvPicPr>
            <p:cNvPr id="39" name="object 39"/>
            <p:cNvPicPr/>
            <p:nvPr/>
          </p:nvPicPr>
          <p:blipFill>
            <a:blip r:embed="rId4" cstate="print"/>
            <a:stretch>
              <a:fillRect/>
            </a:stretch>
          </p:blipFill>
          <p:spPr>
            <a:xfrm>
              <a:off x="2125979" y="4689347"/>
              <a:ext cx="1234440" cy="899160"/>
            </a:xfrm>
            <a:prstGeom prst="rect">
              <a:avLst/>
            </a:prstGeom>
          </p:spPr>
        </p:pic>
      </p:grpSp>
      <p:sp>
        <p:nvSpPr>
          <p:cNvPr id="40" name="object 40"/>
          <p:cNvSpPr txBox="1"/>
          <p:nvPr/>
        </p:nvSpPr>
        <p:spPr>
          <a:xfrm>
            <a:off x="2364994" y="4216146"/>
            <a:ext cx="4939030" cy="1083945"/>
          </a:xfrm>
          <a:prstGeom prst="rect">
            <a:avLst/>
          </a:prstGeom>
        </p:spPr>
        <p:txBody>
          <a:bodyPr vert="horz" wrap="square" lIns="0" tIns="12065" rIns="0" bIns="0" rtlCol="0">
            <a:spAutoFit/>
          </a:bodyPr>
          <a:lstStyle/>
          <a:p>
            <a:pPr marL="298450">
              <a:lnSpc>
                <a:spcPts val="4650"/>
              </a:lnSpc>
              <a:spcBef>
                <a:spcPts val="95"/>
              </a:spcBef>
              <a:tabLst>
                <a:tab pos="721360" algn="l"/>
                <a:tab pos="1092200" algn="l"/>
                <a:tab pos="1398905" algn="l"/>
                <a:tab pos="2166620" algn="l"/>
                <a:tab pos="3223260" algn="l"/>
                <a:tab pos="4168775" algn="l"/>
                <a:tab pos="4785995" algn="l"/>
              </a:tabLst>
            </a:pPr>
            <a:r>
              <a:rPr sz="3200" b="1" dirty="0">
                <a:latin typeface="Calibri"/>
                <a:cs typeface="Calibri"/>
              </a:rPr>
              <a:t>D	=	{	</a:t>
            </a:r>
            <a:r>
              <a:rPr sz="3200" b="1" spc="290" dirty="0">
                <a:latin typeface="Calibri"/>
                <a:cs typeface="Calibri"/>
              </a:rPr>
              <a:t>1</a:t>
            </a:r>
            <a:r>
              <a:rPr sz="3200" b="1" dirty="0">
                <a:latin typeface="Calibri"/>
                <a:cs typeface="Calibri"/>
              </a:rPr>
              <a:t>0</a:t>
            </a:r>
            <a:r>
              <a:rPr sz="3200" b="1" spc="-434" dirty="0">
                <a:latin typeface="Calibri"/>
                <a:cs typeface="Calibri"/>
              </a:rPr>
              <a:t> </a:t>
            </a:r>
            <a:r>
              <a:rPr sz="3200" b="1" dirty="0">
                <a:latin typeface="Calibri"/>
                <a:cs typeface="Calibri"/>
              </a:rPr>
              <a:t>:	'</a:t>
            </a:r>
            <a:r>
              <a:rPr sz="3200" b="1" spc="-430" dirty="0">
                <a:latin typeface="Calibri"/>
                <a:cs typeface="Calibri"/>
              </a:rPr>
              <a:t> </a:t>
            </a:r>
            <a:r>
              <a:rPr sz="3200" b="1" spc="290" dirty="0">
                <a:latin typeface="Calibri"/>
                <a:cs typeface="Calibri"/>
              </a:rPr>
              <a:t>C</a:t>
            </a:r>
            <a:r>
              <a:rPr sz="3200" b="1" spc="295" dirty="0">
                <a:latin typeface="Calibri"/>
                <a:cs typeface="Calibri"/>
              </a:rPr>
              <a:t>S</a:t>
            </a:r>
            <a:r>
              <a:rPr sz="3200" b="1" spc="340" dirty="0">
                <a:latin typeface="Calibri"/>
                <a:cs typeface="Calibri"/>
              </a:rPr>
              <a:t>'</a:t>
            </a:r>
            <a:r>
              <a:rPr sz="4000" b="1" spc="-5" dirty="0">
                <a:latin typeface="Calibri"/>
                <a:cs typeface="Calibri"/>
              </a:rPr>
              <a:t>,</a:t>
            </a:r>
            <a:r>
              <a:rPr sz="4000" b="1" dirty="0">
                <a:latin typeface="Calibri"/>
                <a:cs typeface="Calibri"/>
              </a:rPr>
              <a:t>	</a:t>
            </a:r>
            <a:r>
              <a:rPr sz="3200" b="1" dirty="0">
                <a:latin typeface="Calibri"/>
                <a:cs typeface="Calibri"/>
              </a:rPr>
              <a:t>'</a:t>
            </a:r>
            <a:r>
              <a:rPr sz="3200" b="1" spc="-430" dirty="0">
                <a:latin typeface="Calibri"/>
                <a:cs typeface="Calibri"/>
              </a:rPr>
              <a:t> </a:t>
            </a:r>
            <a:r>
              <a:rPr sz="3200" b="1" spc="295" dirty="0">
                <a:latin typeface="Calibri"/>
                <a:cs typeface="Calibri"/>
              </a:rPr>
              <a:t>I</a:t>
            </a:r>
            <a:r>
              <a:rPr sz="3200" b="1" spc="290" dirty="0">
                <a:latin typeface="Calibri"/>
                <a:cs typeface="Calibri"/>
              </a:rPr>
              <a:t>P'</a:t>
            </a:r>
            <a:r>
              <a:rPr sz="3200" b="1" dirty="0">
                <a:latin typeface="Calibri"/>
                <a:cs typeface="Calibri"/>
              </a:rPr>
              <a:t>:	</a:t>
            </a:r>
            <a:r>
              <a:rPr sz="3200" b="1" spc="290" dirty="0">
                <a:latin typeface="Calibri"/>
                <a:cs typeface="Calibri"/>
              </a:rPr>
              <a:t>5</a:t>
            </a:r>
            <a:r>
              <a:rPr sz="3200" b="1" dirty="0">
                <a:latin typeface="Calibri"/>
                <a:cs typeface="Calibri"/>
              </a:rPr>
              <a:t>0	}</a:t>
            </a:r>
            <a:endParaRPr sz="3200">
              <a:latin typeface="Calibri"/>
              <a:cs typeface="Calibri"/>
            </a:endParaRPr>
          </a:p>
          <a:p>
            <a:pPr marL="12700">
              <a:lnSpc>
                <a:spcPts val="3690"/>
              </a:lnSpc>
            </a:pPr>
            <a:r>
              <a:rPr sz="3200" b="1" dirty="0">
                <a:solidFill>
                  <a:srgbClr val="00AF50"/>
                </a:solidFill>
                <a:latin typeface="Comic Sans MS"/>
                <a:cs typeface="Comic Sans MS"/>
              </a:rPr>
              <a:t>Key</a:t>
            </a:r>
            <a:endParaRPr sz="3200">
              <a:latin typeface="Comic Sans MS"/>
              <a:cs typeface="Comic Sans MS"/>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19225" y="461594"/>
            <a:ext cx="6310630" cy="697230"/>
          </a:xfrm>
          <a:prstGeom prst="rect">
            <a:avLst/>
          </a:prstGeom>
        </p:spPr>
        <p:txBody>
          <a:bodyPr vert="horz" wrap="square" lIns="0" tIns="13335" rIns="0" bIns="0" rtlCol="0">
            <a:spAutoFit/>
          </a:bodyPr>
          <a:lstStyle/>
          <a:p>
            <a:pPr marL="12700">
              <a:lnSpc>
                <a:spcPct val="100000"/>
              </a:lnSpc>
              <a:spcBef>
                <a:spcPts val="105"/>
              </a:spcBef>
            </a:pPr>
            <a:r>
              <a:rPr sz="4400" i="0" u="heavy" spc="-20" dirty="0">
                <a:solidFill>
                  <a:srgbClr val="000000"/>
                </a:solidFill>
                <a:uFill>
                  <a:solidFill>
                    <a:srgbClr val="000000"/>
                  </a:solidFill>
                </a:uFill>
                <a:latin typeface="Calibri"/>
                <a:cs typeface="Calibri"/>
              </a:rPr>
              <a:t>Bibliograhy</a:t>
            </a:r>
            <a:r>
              <a:rPr sz="4400" i="0" u="heavy" spc="-35" dirty="0">
                <a:solidFill>
                  <a:srgbClr val="000000"/>
                </a:solidFill>
                <a:uFill>
                  <a:solidFill>
                    <a:srgbClr val="000000"/>
                  </a:solidFill>
                </a:uFill>
                <a:latin typeface="Calibri"/>
                <a:cs typeface="Calibri"/>
              </a:rPr>
              <a:t> </a:t>
            </a:r>
            <a:r>
              <a:rPr sz="4400" i="0" u="heavy" dirty="0">
                <a:solidFill>
                  <a:srgbClr val="000000"/>
                </a:solidFill>
                <a:uFill>
                  <a:solidFill>
                    <a:srgbClr val="000000"/>
                  </a:solidFill>
                </a:uFill>
                <a:latin typeface="Calibri"/>
                <a:cs typeface="Calibri"/>
              </a:rPr>
              <a:t>and</a:t>
            </a:r>
            <a:r>
              <a:rPr sz="4400" i="0" u="heavy" spc="-10" dirty="0">
                <a:solidFill>
                  <a:srgbClr val="000000"/>
                </a:solidFill>
                <a:uFill>
                  <a:solidFill>
                    <a:srgbClr val="000000"/>
                  </a:solidFill>
                </a:uFill>
                <a:latin typeface="Calibri"/>
                <a:cs typeface="Calibri"/>
              </a:rPr>
              <a:t> </a:t>
            </a:r>
            <a:r>
              <a:rPr sz="4400" i="0" u="heavy" spc="-25" dirty="0">
                <a:solidFill>
                  <a:srgbClr val="000000"/>
                </a:solidFill>
                <a:uFill>
                  <a:solidFill>
                    <a:srgbClr val="000000"/>
                  </a:solidFill>
                </a:uFill>
                <a:latin typeface="Calibri"/>
                <a:cs typeface="Calibri"/>
              </a:rPr>
              <a:t>References</a:t>
            </a:r>
            <a:endParaRPr sz="4400">
              <a:latin typeface="Calibri"/>
              <a:cs typeface="Calibri"/>
            </a:endParaRPr>
          </a:p>
        </p:txBody>
      </p:sp>
      <p:sp>
        <p:nvSpPr>
          <p:cNvPr id="3" name="object 3"/>
          <p:cNvSpPr txBox="1"/>
          <p:nvPr/>
        </p:nvSpPr>
        <p:spPr>
          <a:xfrm>
            <a:off x="535940" y="1510703"/>
            <a:ext cx="7236459" cy="3342640"/>
          </a:xfrm>
          <a:prstGeom prst="rect">
            <a:avLst/>
          </a:prstGeom>
        </p:spPr>
        <p:txBody>
          <a:bodyPr vert="horz" wrap="square" lIns="0" tIns="110490" rIns="0" bIns="0" rtlCol="0">
            <a:spAutoFit/>
          </a:bodyPr>
          <a:lstStyle/>
          <a:p>
            <a:pPr marL="355600" indent="-343535">
              <a:lnSpc>
                <a:spcPct val="100000"/>
              </a:lnSpc>
              <a:spcBef>
                <a:spcPts val="870"/>
              </a:spcBef>
              <a:buFont typeface="Arial MT"/>
              <a:buChar char="•"/>
              <a:tabLst>
                <a:tab pos="355600" algn="l"/>
                <a:tab pos="356235" algn="l"/>
              </a:tabLst>
            </a:pPr>
            <a:r>
              <a:rPr sz="3200" dirty="0">
                <a:latin typeface="Calibri"/>
                <a:cs typeface="Calibri"/>
              </a:rPr>
              <a:t>Google</a:t>
            </a:r>
            <a:endParaRPr sz="3200">
              <a:latin typeface="Calibri"/>
              <a:cs typeface="Calibri"/>
            </a:endParaRPr>
          </a:p>
          <a:p>
            <a:pPr marL="355600" indent="-343535">
              <a:lnSpc>
                <a:spcPct val="100000"/>
              </a:lnSpc>
              <a:spcBef>
                <a:spcPts val="765"/>
              </a:spcBef>
              <a:buFont typeface="Arial MT"/>
              <a:buChar char="•"/>
              <a:tabLst>
                <a:tab pos="355600" algn="l"/>
                <a:tab pos="356235" algn="l"/>
              </a:tabLst>
            </a:pPr>
            <a:r>
              <a:rPr sz="3200" dirty="0">
                <a:latin typeface="Calibri"/>
                <a:cs typeface="Calibri"/>
              </a:rPr>
              <a:t>Wikipedia</a:t>
            </a:r>
            <a:endParaRPr sz="3200">
              <a:latin typeface="Calibri"/>
              <a:cs typeface="Calibri"/>
            </a:endParaRPr>
          </a:p>
          <a:p>
            <a:pPr marL="355600" marR="436245" indent="-343535">
              <a:lnSpc>
                <a:spcPct val="100000"/>
              </a:lnSpc>
              <a:spcBef>
                <a:spcPts val="770"/>
              </a:spcBef>
              <a:buFont typeface="Arial MT"/>
              <a:buChar char="•"/>
              <a:tabLst>
                <a:tab pos="355600" algn="l"/>
                <a:tab pos="356235" algn="l"/>
              </a:tabLst>
            </a:pPr>
            <a:r>
              <a:rPr sz="3200" spc="-5" dirty="0">
                <a:latin typeface="Calibri"/>
                <a:cs typeface="Calibri"/>
              </a:rPr>
              <a:t>XI </a:t>
            </a:r>
            <a:r>
              <a:rPr sz="3200" spc="-10" dirty="0">
                <a:latin typeface="Calibri"/>
                <a:cs typeface="Calibri"/>
              </a:rPr>
              <a:t>Computer</a:t>
            </a:r>
            <a:r>
              <a:rPr sz="3200" spc="10" dirty="0">
                <a:latin typeface="Calibri"/>
                <a:cs typeface="Calibri"/>
              </a:rPr>
              <a:t> </a:t>
            </a:r>
            <a:r>
              <a:rPr sz="3200" spc="-5" dirty="0">
                <a:latin typeface="Calibri"/>
                <a:cs typeface="Calibri"/>
              </a:rPr>
              <a:t>Science</a:t>
            </a:r>
            <a:r>
              <a:rPr sz="3200" spc="-25" dirty="0">
                <a:latin typeface="Calibri"/>
                <a:cs typeface="Calibri"/>
              </a:rPr>
              <a:t> </a:t>
            </a:r>
            <a:r>
              <a:rPr sz="3200" dirty="0">
                <a:latin typeface="Calibri"/>
                <a:cs typeface="Calibri"/>
              </a:rPr>
              <a:t>, </a:t>
            </a:r>
            <a:r>
              <a:rPr sz="3200" spc="-25" dirty="0">
                <a:latin typeface="Calibri"/>
                <a:cs typeface="Calibri"/>
              </a:rPr>
              <a:t>By</a:t>
            </a:r>
            <a:r>
              <a:rPr sz="3200" spc="20" dirty="0">
                <a:latin typeface="Calibri"/>
                <a:cs typeface="Calibri"/>
              </a:rPr>
              <a:t> </a:t>
            </a:r>
            <a:r>
              <a:rPr sz="3200" spc="-10" dirty="0">
                <a:latin typeface="Calibri"/>
                <a:cs typeface="Calibri"/>
              </a:rPr>
              <a:t>Sumita</a:t>
            </a:r>
            <a:r>
              <a:rPr sz="3200" spc="30" dirty="0">
                <a:latin typeface="Calibri"/>
                <a:cs typeface="Calibri"/>
              </a:rPr>
              <a:t> </a:t>
            </a:r>
            <a:r>
              <a:rPr sz="3200" spc="-20" dirty="0">
                <a:latin typeface="Calibri"/>
                <a:cs typeface="Calibri"/>
              </a:rPr>
              <a:t>Arora, </a:t>
            </a:r>
            <a:r>
              <a:rPr sz="3200" spc="-705" dirty="0">
                <a:latin typeface="Calibri"/>
                <a:cs typeface="Calibri"/>
              </a:rPr>
              <a:t> </a:t>
            </a:r>
            <a:r>
              <a:rPr sz="3200" spc="-10" dirty="0">
                <a:latin typeface="Calibri"/>
                <a:cs typeface="Calibri"/>
              </a:rPr>
              <a:t>Dhanpat</a:t>
            </a:r>
            <a:r>
              <a:rPr sz="3200" spc="20" dirty="0">
                <a:latin typeface="Calibri"/>
                <a:cs typeface="Calibri"/>
              </a:rPr>
              <a:t> </a:t>
            </a:r>
            <a:r>
              <a:rPr sz="3200" dirty="0">
                <a:latin typeface="Calibri"/>
                <a:cs typeface="Calibri"/>
              </a:rPr>
              <a:t>Rai</a:t>
            </a:r>
            <a:r>
              <a:rPr sz="3200" spc="5" dirty="0">
                <a:latin typeface="Calibri"/>
                <a:cs typeface="Calibri"/>
              </a:rPr>
              <a:t> </a:t>
            </a:r>
            <a:r>
              <a:rPr sz="3200" spc="-10" dirty="0">
                <a:latin typeface="Calibri"/>
                <a:cs typeface="Calibri"/>
              </a:rPr>
              <a:t>Publication</a:t>
            </a:r>
            <a:r>
              <a:rPr sz="3200" spc="15" dirty="0">
                <a:latin typeface="Calibri"/>
                <a:cs typeface="Calibri"/>
              </a:rPr>
              <a:t> </a:t>
            </a:r>
            <a:r>
              <a:rPr sz="3200" spc="-5" dirty="0">
                <a:latin typeface="Calibri"/>
                <a:cs typeface="Calibri"/>
              </a:rPr>
              <a:t>2020</a:t>
            </a:r>
            <a:r>
              <a:rPr sz="3200" dirty="0">
                <a:latin typeface="Calibri"/>
                <a:cs typeface="Calibri"/>
              </a:rPr>
              <a:t> </a:t>
            </a:r>
            <a:r>
              <a:rPr sz="3200" spc="-10" dirty="0">
                <a:latin typeface="Calibri"/>
                <a:cs typeface="Calibri"/>
              </a:rPr>
              <a:t>Edition</a:t>
            </a:r>
            <a:endParaRPr sz="3200">
              <a:latin typeface="Calibri"/>
              <a:cs typeface="Calibri"/>
            </a:endParaRPr>
          </a:p>
          <a:p>
            <a:pPr marL="355600" marR="5080" indent="-343535">
              <a:lnSpc>
                <a:spcPct val="100000"/>
              </a:lnSpc>
              <a:spcBef>
                <a:spcPts val="770"/>
              </a:spcBef>
              <a:buFont typeface="Arial MT"/>
              <a:buChar char="•"/>
              <a:tabLst>
                <a:tab pos="355600" algn="l"/>
                <a:tab pos="356235" algn="l"/>
              </a:tabLst>
            </a:pPr>
            <a:r>
              <a:rPr sz="3200" spc="-5" dirty="0">
                <a:latin typeface="Calibri"/>
                <a:cs typeface="Calibri"/>
              </a:rPr>
              <a:t>XI </a:t>
            </a:r>
            <a:r>
              <a:rPr sz="3200" spc="-15" dirty="0">
                <a:latin typeface="Calibri"/>
                <a:cs typeface="Calibri"/>
              </a:rPr>
              <a:t>Informatics</a:t>
            </a:r>
            <a:r>
              <a:rPr sz="3200" spc="25" dirty="0">
                <a:latin typeface="Calibri"/>
                <a:cs typeface="Calibri"/>
              </a:rPr>
              <a:t> </a:t>
            </a:r>
            <a:r>
              <a:rPr sz="3200" spc="-10" dirty="0">
                <a:latin typeface="Calibri"/>
                <a:cs typeface="Calibri"/>
              </a:rPr>
              <a:t>Practices</a:t>
            </a:r>
            <a:r>
              <a:rPr sz="3200" spc="-30" dirty="0">
                <a:latin typeface="Calibri"/>
                <a:cs typeface="Calibri"/>
              </a:rPr>
              <a:t> </a:t>
            </a:r>
            <a:r>
              <a:rPr sz="3200" dirty="0">
                <a:latin typeface="Calibri"/>
                <a:cs typeface="Calibri"/>
              </a:rPr>
              <a:t>, </a:t>
            </a:r>
            <a:r>
              <a:rPr sz="3200" spc="-25" dirty="0">
                <a:latin typeface="Calibri"/>
                <a:cs typeface="Calibri"/>
              </a:rPr>
              <a:t>By</a:t>
            </a:r>
            <a:r>
              <a:rPr sz="3200" spc="10" dirty="0">
                <a:latin typeface="Calibri"/>
                <a:cs typeface="Calibri"/>
              </a:rPr>
              <a:t> </a:t>
            </a:r>
            <a:r>
              <a:rPr sz="3200" spc="-10" dirty="0">
                <a:latin typeface="Calibri"/>
                <a:cs typeface="Calibri"/>
              </a:rPr>
              <a:t>Sumita</a:t>
            </a:r>
            <a:r>
              <a:rPr sz="3200" spc="25" dirty="0">
                <a:latin typeface="Calibri"/>
                <a:cs typeface="Calibri"/>
              </a:rPr>
              <a:t> </a:t>
            </a:r>
            <a:r>
              <a:rPr sz="3200" spc="-20" dirty="0">
                <a:latin typeface="Calibri"/>
                <a:cs typeface="Calibri"/>
              </a:rPr>
              <a:t>Arora, </a:t>
            </a:r>
            <a:r>
              <a:rPr sz="3200" spc="-710" dirty="0">
                <a:latin typeface="Calibri"/>
                <a:cs typeface="Calibri"/>
              </a:rPr>
              <a:t> </a:t>
            </a:r>
            <a:r>
              <a:rPr sz="3200" spc="-10" dirty="0">
                <a:latin typeface="Calibri"/>
                <a:cs typeface="Calibri"/>
              </a:rPr>
              <a:t>Dhanpat</a:t>
            </a:r>
            <a:r>
              <a:rPr sz="3200" spc="20" dirty="0">
                <a:latin typeface="Calibri"/>
                <a:cs typeface="Calibri"/>
              </a:rPr>
              <a:t> </a:t>
            </a:r>
            <a:r>
              <a:rPr sz="3200" dirty="0">
                <a:latin typeface="Calibri"/>
                <a:cs typeface="Calibri"/>
              </a:rPr>
              <a:t>Rai</a:t>
            </a:r>
            <a:r>
              <a:rPr sz="3200" spc="5" dirty="0">
                <a:latin typeface="Calibri"/>
                <a:cs typeface="Calibri"/>
              </a:rPr>
              <a:t> </a:t>
            </a:r>
            <a:r>
              <a:rPr sz="3200" spc="-10" dirty="0">
                <a:latin typeface="Calibri"/>
                <a:cs typeface="Calibri"/>
              </a:rPr>
              <a:t>Publication</a:t>
            </a:r>
            <a:r>
              <a:rPr sz="3200" spc="15" dirty="0">
                <a:latin typeface="Calibri"/>
                <a:cs typeface="Calibri"/>
              </a:rPr>
              <a:t> </a:t>
            </a:r>
            <a:r>
              <a:rPr sz="3200" spc="-5" dirty="0">
                <a:latin typeface="Calibri"/>
                <a:cs typeface="Calibri"/>
              </a:rPr>
              <a:t>2020</a:t>
            </a:r>
            <a:r>
              <a:rPr sz="3200" dirty="0">
                <a:latin typeface="Calibri"/>
                <a:cs typeface="Calibri"/>
              </a:rPr>
              <a:t> </a:t>
            </a:r>
            <a:r>
              <a:rPr sz="3200" spc="-10" dirty="0">
                <a:latin typeface="Calibri"/>
                <a:cs typeface="Calibri"/>
              </a:rPr>
              <a:t>Edition</a:t>
            </a:r>
            <a:endParaRPr sz="3200">
              <a:latin typeface="Calibri"/>
              <a:cs typeface="Calibri"/>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11555" y="391502"/>
            <a:ext cx="7992872" cy="5989828"/>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1066800"/>
            <a:ext cx="9144000" cy="4491355"/>
            <a:chOff x="0" y="1066800"/>
            <a:chExt cx="9144000" cy="4491355"/>
          </a:xfrm>
        </p:grpSpPr>
        <p:pic>
          <p:nvPicPr>
            <p:cNvPr id="3" name="object 3"/>
            <p:cNvPicPr/>
            <p:nvPr/>
          </p:nvPicPr>
          <p:blipFill>
            <a:blip r:embed="rId2" cstate="print"/>
            <a:stretch>
              <a:fillRect/>
            </a:stretch>
          </p:blipFill>
          <p:spPr>
            <a:xfrm>
              <a:off x="0" y="1066800"/>
              <a:ext cx="9143999" cy="4114800"/>
            </a:xfrm>
            <a:prstGeom prst="rect">
              <a:avLst/>
            </a:prstGeom>
          </p:spPr>
        </p:pic>
        <p:pic>
          <p:nvPicPr>
            <p:cNvPr id="4" name="object 4"/>
            <p:cNvPicPr/>
            <p:nvPr/>
          </p:nvPicPr>
          <p:blipFill>
            <a:blip r:embed="rId3" cstate="print"/>
            <a:stretch>
              <a:fillRect/>
            </a:stretch>
          </p:blipFill>
          <p:spPr>
            <a:xfrm>
              <a:off x="1720595" y="5129784"/>
              <a:ext cx="5318759" cy="428243"/>
            </a:xfrm>
            <a:prstGeom prst="rect">
              <a:avLst/>
            </a:prstGeom>
          </p:spPr>
        </p:pic>
      </p:grpSp>
      <p:pic>
        <p:nvPicPr>
          <p:cNvPr id="5" name="object 5"/>
          <p:cNvPicPr/>
          <p:nvPr/>
        </p:nvPicPr>
        <p:blipFill>
          <a:blip r:embed="rId4" cstate="print"/>
          <a:stretch>
            <a:fillRect/>
          </a:stretch>
        </p:blipFill>
        <p:spPr>
          <a:xfrm>
            <a:off x="2481072" y="5751576"/>
            <a:ext cx="4194048" cy="432816"/>
          </a:xfrm>
          <a:prstGeom prst="rect">
            <a:avLst/>
          </a:prstGeom>
        </p:spPr>
      </p:pic>
      <p:pic>
        <p:nvPicPr>
          <p:cNvPr id="6" name="object 6"/>
          <p:cNvPicPr/>
          <p:nvPr/>
        </p:nvPicPr>
        <p:blipFill>
          <a:blip r:embed="rId5" cstate="print"/>
          <a:stretch>
            <a:fillRect/>
          </a:stretch>
        </p:blipFill>
        <p:spPr>
          <a:xfrm>
            <a:off x="100584" y="6370320"/>
            <a:ext cx="3720084" cy="438912"/>
          </a:xfrm>
          <a:prstGeom prst="rect">
            <a:avLst/>
          </a:prstGeom>
        </p:spPr>
      </p:pic>
      <p:pic>
        <p:nvPicPr>
          <p:cNvPr id="7" name="object 7"/>
          <p:cNvPicPr/>
          <p:nvPr/>
        </p:nvPicPr>
        <p:blipFill>
          <a:blip r:embed="rId6" cstate="print"/>
          <a:stretch>
            <a:fillRect/>
          </a:stretch>
        </p:blipFill>
        <p:spPr>
          <a:xfrm>
            <a:off x="4198620" y="6370320"/>
            <a:ext cx="3832860" cy="438912"/>
          </a:xfrm>
          <a:prstGeom prst="rect">
            <a:avLst/>
          </a:prstGeom>
        </p:spPr>
      </p:pic>
      <p:pic>
        <p:nvPicPr>
          <p:cNvPr id="8" name="object 8"/>
          <p:cNvPicPr/>
          <p:nvPr/>
        </p:nvPicPr>
        <p:blipFill>
          <a:blip r:embed="rId7" cstate="print"/>
          <a:stretch>
            <a:fillRect/>
          </a:stretch>
        </p:blipFill>
        <p:spPr>
          <a:xfrm>
            <a:off x="8398764" y="6388606"/>
            <a:ext cx="620268" cy="403859"/>
          </a:xfrm>
          <a:prstGeom prst="rect">
            <a:avLst/>
          </a:prstGeom>
        </p:spPr>
      </p:pic>
      <p:pic>
        <p:nvPicPr>
          <p:cNvPr id="9" name="object 9"/>
          <p:cNvPicPr/>
          <p:nvPr/>
        </p:nvPicPr>
        <p:blipFill>
          <a:blip r:embed="rId8" cstate="print"/>
          <a:stretch>
            <a:fillRect/>
          </a:stretch>
        </p:blipFill>
        <p:spPr>
          <a:xfrm>
            <a:off x="1696720" y="5105400"/>
            <a:ext cx="5315204" cy="425831"/>
          </a:xfrm>
          <a:prstGeom prst="rect">
            <a:avLst/>
          </a:prstGeom>
        </p:spPr>
      </p:pic>
      <p:pic>
        <p:nvPicPr>
          <p:cNvPr id="10" name="object 10"/>
          <p:cNvPicPr/>
          <p:nvPr/>
        </p:nvPicPr>
        <p:blipFill>
          <a:blip r:embed="rId9" cstate="print"/>
          <a:stretch>
            <a:fillRect/>
          </a:stretch>
        </p:blipFill>
        <p:spPr>
          <a:xfrm>
            <a:off x="2457450" y="5727217"/>
            <a:ext cx="4190746" cy="429691"/>
          </a:xfrm>
          <a:prstGeom prst="rect">
            <a:avLst/>
          </a:prstGeom>
        </p:spPr>
      </p:pic>
      <p:pic>
        <p:nvPicPr>
          <p:cNvPr id="11" name="object 11"/>
          <p:cNvPicPr/>
          <p:nvPr/>
        </p:nvPicPr>
        <p:blipFill>
          <a:blip r:embed="rId10" cstate="print"/>
          <a:stretch>
            <a:fillRect/>
          </a:stretch>
        </p:blipFill>
        <p:spPr>
          <a:xfrm>
            <a:off x="76197" y="6345707"/>
            <a:ext cx="3717800" cy="436092"/>
          </a:xfrm>
          <a:prstGeom prst="rect">
            <a:avLst/>
          </a:prstGeom>
        </p:spPr>
      </p:pic>
      <p:pic>
        <p:nvPicPr>
          <p:cNvPr id="12" name="object 12"/>
          <p:cNvPicPr/>
          <p:nvPr/>
        </p:nvPicPr>
        <p:blipFill>
          <a:blip r:embed="rId11" cstate="print"/>
          <a:stretch>
            <a:fillRect/>
          </a:stretch>
        </p:blipFill>
        <p:spPr>
          <a:xfrm>
            <a:off x="4175378" y="6345707"/>
            <a:ext cx="3829812" cy="436092"/>
          </a:xfrm>
          <a:prstGeom prst="rect">
            <a:avLst/>
          </a:prstGeom>
        </p:spPr>
      </p:pic>
      <p:sp>
        <p:nvSpPr>
          <p:cNvPr id="13" name="object 13"/>
          <p:cNvSpPr/>
          <p:nvPr/>
        </p:nvSpPr>
        <p:spPr>
          <a:xfrm>
            <a:off x="8374506" y="6365417"/>
            <a:ext cx="617220" cy="400685"/>
          </a:xfrm>
          <a:custGeom>
            <a:avLst/>
            <a:gdLst/>
            <a:ahLst/>
            <a:cxnLst/>
            <a:rect l="l" t="t" r="r" b="b"/>
            <a:pathLst>
              <a:path w="617220" h="400684">
                <a:moveTo>
                  <a:pt x="308356" y="0"/>
                </a:moveTo>
                <a:lnTo>
                  <a:pt x="258713" y="2345"/>
                </a:lnTo>
                <a:lnTo>
                  <a:pt x="212077" y="9382"/>
                </a:lnTo>
                <a:lnTo>
                  <a:pt x="168448" y="21111"/>
                </a:lnTo>
                <a:lnTo>
                  <a:pt x="127823" y="37533"/>
                </a:lnTo>
                <a:lnTo>
                  <a:pt x="90297" y="58572"/>
                </a:lnTo>
                <a:lnTo>
                  <a:pt x="50792" y="89385"/>
                </a:lnTo>
                <a:lnTo>
                  <a:pt x="22574" y="123248"/>
                </a:lnTo>
                <a:lnTo>
                  <a:pt x="5643" y="160161"/>
                </a:lnTo>
                <a:lnTo>
                  <a:pt x="0" y="200126"/>
                </a:lnTo>
                <a:lnTo>
                  <a:pt x="5641" y="240122"/>
                </a:lnTo>
                <a:lnTo>
                  <a:pt x="22558" y="277052"/>
                </a:lnTo>
                <a:lnTo>
                  <a:pt x="50738" y="310917"/>
                </a:lnTo>
                <a:lnTo>
                  <a:pt x="90170" y="341718"/>
                </a:lnTo>
                <a:lnTo>
                  <a:pt x="127784" y="362793"/>
                </a:lnTo>
                <a:lnTo>
                  <a:pt x="168397" y="379184"/>
                </a:lnTo>
                <a:lnTo>
                  <a:pt x="212022" y="390892"/>
                </a:lnTo>
                <a:lnTo>
                  <a:pt x="258671" y="397916"/>
                </a:lnTo>
                <a:lnTo>
                  <a:pt x="308356" y="400258"/>
                </a:lnTo>
                <a:lnTo>
                  <a:pt x="358115" y="397913"/>
                </a:lnTo>
                <a:lnTo>
                  <a:pt x="404833" y="390880"/>
                </a:lnTo>
                <a:lnTo>
                  <a:pt x="448515" y="379157"/>
                </a:lnTo>
                <a:lnTo>
                  <a:pt x="483082" y="365201"/>
                </a:lnTo>
                <a:lnTo>
                  <a:pt x="308356" y="365201"/>
                </a:lnTo>
                <a:lnTo>
                  <a:pt x="257680" y="362181"/>
                </a:lnTo>
                <a:lnTo>
                  <a:pt x="210845" y="353123"/>
                </a:lnTo>
                <a:lnTo>
                  <a:pt x="167927" y="338069"/>
                </a:lnTo>
                <a:lnTo>
                  <a:pt x="128777" y="316966"/>
                </a:lnTo>
                <a:lnTo>
                  <a:pt x="96273" y="291582"/>
                </a:lnTo>
                <a:lnTo>
                  <a:pt x="59126" y="233223"/>
                </a:lnTo>
                <a:lnTo>
                  <a:pt x="54483" y="200253"/>
                </a:lnTo>
                <a:lnTo>
                  <a:pt x="59128" y="167301"/>
                </a:lnTo>
                <a:lnTo>
                  <a:pt x="96327" y="108902"/>
                </a:lnTo>
                <a:lnTo>
                  <a:pt x="128904" y="83451"/>
                </a:lnTo>
                <a:lnTo>
                  <a:pt x="167999" y="62280"/>
                </a:lnTo>
                <a:lnTo>
                  <a:pt x="210962" y="47155"/>
                </a:lnTo>
                <a:lnTo>
                  <a:pt x="257760" y="38078"/>
                </a:lnTo>
                <a:lnTo>
                  <a:pt x="308356" y="35051"/>
                </a:lnTo>
                <a:lnTo>
                  <a:pt x="482899" y="35051"/>
                </a:lnTo>
                <a:lnTo>
                  <a:pt x="448396" y="21111"/>
                </a:lnTo>
                <a:lnTo>
                  <a:pt x="404652" y="9370"/>
                </a:lnTo>
                <a:lnTo>
                  <a:pt x="357989" y="2342"/>
                </a:lnTo>
                <a:lnTo>
                  <a:pt x="308356" y="0"/>
                </a:lnTo>
                <a:close/>
              </a:path>
              <a:path w="617220" h="400684">
                <a:moveTo>
                  <a:pt x="482899" y="35051"/>
                </a:moveTo>
                <a:lnTo>
                  <a:pt x="308356" y="35051"/>
                </a:lnTo>
                <a:lnTo>
                  <a:pt x="359029" y="38082"/>
                </a:lnTo>
                <a:lnTo>
                  <a:pt x="405892" y="47174"/>
                </a:lnTo>
                <a:lnTo>
                  <a:pt x="448945" y="62323"/>
                </a:lnTo>
                <a:lnTo>
                  <a:pt x="488188" y="83527"/>
                </a:lnTo>
                <a:lnTo>
                  <a:pt x="520785" y="109002"/>
                </a:lnTo>
                <a:lnTo>
                  <a:pt x="558071" y="167363"/>
                </a:lnTo>
                <a:lnTo>
                  <a:pt x="562737" y="200253"/>
                </a:lnTo>
                <a:lnTo>
                  <a:pt x="558071" y="233162"/>
                </a:lnTo>
                <a:lnTo>
                  <a:pt x="520785" y="291482"/>
                </a:lnTo>
                <a:lnTo>
                  <a:pt x="488188" y="316890"/>
                </a:lnTo>
                <a:lnTo>
                  <a:pt x="449016" y="338026"/>
                </a:lnTo>
                <a:lnTo>
                  <a:pt x="405987" y="353123"/>
                </a:lnTo>
                <a:lnTo>
                  <a:pt x="359020" y="362186"/>
                </a:lnTo>
                <a:lnTo>
                  <a:pt x="308356" y="365201"/>
                </a:lnTo>
                <a:lnTo>
                  <a:pt x="483082" y="365201"/>
                </a:lnTo>
                <a:lnTo>
                  <a:pt x="526796" y="341642"/>
                </a:lnTo>
                <a:lnTo>
                  <a:pt x="566300" y="310817"/>
                </a:lnTo>
                <a:lnTo>
                  <a:pt x="594518" y="276956"/>
                </a:lnTo>
                <a:lnTo>
                  <a:pt x="611449" y="240060"/>
                </a:lnTo>
                <a:lnTo>
                  <a:pt x="617093" y="200126"/>
                </a:lnTo>
                <a:lnTo>
                  <a:pt x="611447" y="160229"/>
                </a:lnTo>
                <a:lnTo>
                  <a:pt x="594502" y="123348"/>
                </a:lnTo>
                <a:lnTo>
                  <a:pt x="566247" y="89487"/>
                </a:lnTo>
                <a:lnTo>
                  <a:pt x="526669" y="58648"/>
                </a:lnTo>
                <a:lnTo>
                  <a:pt x="489041" y="37533"/>
                </a:lnTo>
                <a:lnTo>
                  <a:pt x="482899" y="35051"/>
                </a:lnTo>
                <a:close/>
              </a:path>
              <a:path w="617220" h="400684">
                <a:moveTo>
                  <a:pt x="162306" y="205752"/>
                </a:moveTo>
                <a:lnTo>
                  <a:pt x="124206" y="205752"/>
                </a:lnTo>
                <a:lnTo>
                  <a:pt x="131274" y="233844"/>
                </a:lnTo>
                <a:lnTo>
                  <a:pt x="160317" y="279245"/>
                </a:lnTo>
                <a:lnTo>
                  <a:pt x="208486" y="310126"/>
                </a:lnTo>
                <a:lnTo>
                  <a:pt x="271541" y="325632"/>
                </a:lnTo>
                <a:lnTo>
                  <a:pt x="308356" y="327571"/>
                </a:lnTo>
                <a:lnTo>
                  <a:pt x="345265" y="325630"/>
                </a:lnTo>
                <a:lnTo>
                  <a:pt x="378650" y="319808"/>
                </a:lnTo>
                <a:lnTo>
                  <a:pt x="408511" y="310104"/>
                </a:lnTo>
                <a:lnTo>
                  <a:pt x="434848" y="296519"/>
                </a:lnTo>
                <a:lnTo>
                  <a:pt x="447790" y="286372"/>
                </a:lnTo>
                <a:lnTo>
                  <a:pt x="308356" y="286372"/>
                </a:lnTo>
                <a:lnTo>
                  <a:pt x="255014" y="281333"/>
                </a:lnTo>
                <a:lnTo>
                  <a:pt x="212899" y="266217"/>
                </a:lnTo>
                <a:lnTo>
                  <a:pt x="182000" y="241023"/>
                </a:lnTo>
                <a:lnTo>
                  <a:pt x="162306" y="205752"/>
                </a:lnTo>
                <a:close/>
              </a:path>
              <a:path w="617220" h="400684">
                <a:moveTo>
                  <a:pt x="493395" y="205752"/>
                </a:moveTo>
                <a:lnTo>
                  <a:pt x="454660" y="205752"/>
                </a:lnTo>
                <a:lnTo>
                  <a:pt x="434943" y="241023"/>
                </a:lnTo>
                <a:lnTo>
                  <a:pt x="403987" y="266217"/>
                </a:lnTo>
                <a:lnTo>
                  <a:pt x="361791" y="281333"/>
                </a:lnTo>
                <a:lnTo>
                  <a:pt x="308356" y="286372"/>
                </a:lnTo>
                <a:lnTo>
                  <a:pt x="447790" y="286372"/>
                </a:lnTo>
                <a:lnTo>
                  <a:pt x="456944" y="279195"/>
                </a:lnTo>
                <a:lnTo>
                  <a:pt x="474075" y="258294"/>
                </a:lnTo>
                <a:lnTo>
                  <a:pt x="486229" y="233813"/>
                </a:lnTo>
                <a:lnTo>
                  <a:pt x="493395" y="205752"/>
                </a:lnTo>
                <a:close/>
              </a:path>
              <a:path w="617220" h="400684">
                <a:moveTo>
                  <a:pt x="212598" y="102108"/>
                </a:moveTo>
                <a:lnTo>
                  <a:pt x="173482" y="112610"/>
                </a:lnTo>
                <a:lnTo>
                  <a:pt x="157225" y="138061"/>
                </a:lnTo>
                <a:lnTo>
                  <a:pt x="158245" y="145291"/>
                </a:lnTo>
                <a:lnTo>
                  <a:pt x="191262" y="171410"/>
                </a:lnTo>
                <a:lnTo>
                  <a:pt x="212598" y="174028"/>
                </a:lnTo>
                <a:lnTo>
                  <a:pt x="223789" y="173366"/>
                </a:lnTo>
                <a:lnTo>
                  <a:pt x="259462" y="157898"/>
                </a:lnTo>
                <a:lnTo>
                  <a:pt x="268732" y="138061"/>
                </a:lnTo>
                <a:lnTo>
                  <a:pt x="267727" y="130932"/>
                </a:lnTo>
                <a:lnTo>
                  <a:pt x="234346" y="104754"/>
                </a:lnTo>
                <a:lnTo>
                  <a:pt x="212598" y="102108"/>
                </a:lnTo>
                <a:close/>
              </a:path>
              <a:path w="617220" h="400684">
                <a:moveTo>
                  <a:pt x="404114" y="102108"/>
                </a:moveTo>
                <a:lnTo>
                  <a:pt x="364918" y="112610"/>
                </a:lnTo>
                <a:lnTo>
                  <a:pt x="348361" y="138061"/>
                </a:lnTo>
                <a:lnTo>
                  <a:pt x="349395" y="145291"/>
                </a:lnTo>
                <a:lnTo>
                  <a:pt x="382811" y="171410"/>
                </a:lnTo>
                <a:lnTo>
                  <a:pt x="404114" y="174028"/>
                </a:lnTo>
                <a:lnTo>
                  <a:pt x="415315" y="173366"/>
                </a:lnTo>
                <a:lnTo>
                  <a:pt x="450736" y="157898"/>
                </a:lnTo>
                <a:lnTo>
                  <a:pt x="459867" y="138061"/>
                </a:lnTo>
                <a:lnTo>
                  <a:pt x="458845" y="130932"/>
                </a:lnTo>
                <a:lnTo>
                  <a:pt x="425577" y="104754"/>
                </a:lnTo>
                <a:lnTo>
                  <a:pt x="404114" y="102108"/>
                </a:lnTo>
                <a:close/>
              </a:path>
            </a:pathLst>
          </a:custGeom>
          <a:solidFill>
            <a:srgbClr val="6F2F9F"/>
          </a:solidFill>
        </p:spPr>
        <p:txBody>
          <a:bodyPr wrap="square" lIns="0" tIns="0" rIns="0" bIns="0" rtlCol="0"/>
          <a:lstStyle/>
          <a:p>
            <a:endParaRPr/>
          </a:p>
        </p:txBody>
      </p:sp>
      <p:sp>
        <p:nvSpPr>
          <p:cNvPr id="14" name="object 14"/>
          <p:cNvSpPr/>
          <p:nvPr/>
        </p:nvSpPr>
        <p:spPr>
          <a:xfrm>
            <a:off x="0" y="0"/>
            <a:ext cx="9144000" cy="1416050"/>
          </a:xfrm>
          <a:custGeom>
            <a:avLst/>
            <a:gdLst/>
            <a:ahLst/>
            <a:cxnLst/>
            <a:rect l="l" t="t" r="r" b="b"/>
            <a:pathLst>
              <a:path w="9144000" h="1416050">
                <a:moveTo>
                  <a:pt x="9144000" y="0"/>
                </a:moveTo>
                <a:lnTo>
                  <a:pt x="0" y="0"/>
                </a:lnTo>
                <a:lnTo>
                  <a:pt x="0" y="1415796"/>
                </a:lnTo>
                <a:lnTo>
                  <a:pt x="9144000" y="1415796"/>
                </a:lnTo>
                <a:lnTo>
                  <a:pt x="9144000" y="0"/>
                </a:lnTo>
                <a:close/>
              </a:path>
            </a:pathLst>
          </a:custGeom>
          <a:solidFill>
            <a:srgbClr val="FFFFFF"/>
          </a:solidFill>
        </p:spPr>
        <p:txBody>
          <a:bodyPr wrap="square" lIns="0" tIns="0" rIns="0" bIns="0" rtlCol="0"/>
          <a:lstStyle/>
          <a:p>
            <a:endParaRPr/>
          </a:p>
        </p:txBody>
      </p:sp>
      <p:sp>
        <p:nvSpPr>
          <p:cNvPr id="15" name="object 15"/>
          <p:cNvSpPr txBox="1">
            <a:spLocks noGrp="1"/>
          </p:cNvSpPr>
          <p:nvPr>
            <p:ph type="title"/>
          </p:nvPr>
        </p:nvSpPr>
        <p:spPr>
          <a:prstGeom prst="rect">
            <a:avLst/>
          </a:prstGeom>
        </p:spPr>
        <p:txBody>
          <a:bodyPr vert="horz" wrap="square" lIns="0" tIns="74295" rIns="0" bIns="0" rtlCol="0">
            <a:spAutoFit/>
          </a:bodyPr>
          <a:lstStyle/>
          <a:p>
            <a:pPr algn="ctr">
              <a:lnSpc>
                <a:spcPct val="100000"/>
              </a:lnSpc>
              <a:spcBef>
                <a:spcPts val="585"/>
              </a:spcBef>
            </a:pPr>
            <a:r>
              <a:rPr spc="-150" dirty="0"/>
              <a:t>P</a:t>
            </a:r>
            <a:r>
              <a:rPr spc="-80" dirty="0"/>
              <a:t>r</a:t>
            </a:r>
            <a:r>
              <a:rPr spc="-690" dirty="0"/>
              <a:t>o</a:t>
            </a:r>
            <a:r>
              <a:rPr spc="-675" dirty="0"/>
              <a:t>g</a:t>
            </a:r>
            <a:r>
              <a:rPr spc="-350" dirty="0"/>
              <a:t>r</a:t>
            </a:r>
            <a:r>
              <a:rPr spc="-505" dirty="0"/>
              <a:t>a</a:t>
            </a:r>
            <a:r>
              <a:rPr spc="-635" dirty="0"/>
              <a:t>mmin</a:t>
            </a:r>
            <a:r>
              <a:rPr spc="-560" dirty="0"/>
              <a:t>g</a:t>
            </a:r>
            <a:r>
              <a:rPr spc="-350" dirty="0"/>
              <a:t> </a:t>
            </a:r>
            <a:r>
              <a:rPr sz="3600" spc="-20" dirty="0"/>
              <a:t>i</a:t>
            </a:r>
            <a:r>
              <a:rPr sz="3600" spc="-270" dirty="0"/>
              <a:t>s</a:t>
            </a:r>
            <a:r>
              <a:rPr sz="3600" spc="-50" dirty="0"/>
              <a:t> </a:t>
            </a:r>
            <a:r>
              <a:rPr sz="3600" spc="-385" dirty="0"/>
              <a:t>a</a:t>
            </a:r>
            <a:r>
              <a:rPr sz="3600" spc="-245" dirty="0"/>
              <a:t>n</a:t>
            </a:r>
            <a:r>
              <a:rPr sz="3600" spc="-40" dirty="0"/>
              <a:t> </a:t>
            </a:r>
            <a:r>
              <a:rPr sz="3600" spc="55" dirty="0"/>
              <a:t>A</a:t>
            </a:r>
            <a:r>
              <a:rPr sz="3600" spc="135" dirty="0"/>
              <a:t>R</a:t>
            </a:r>
            <a:r>
              <a:rPr sz="3600" spc="20" dirty="0"/>
              <a:t>T</a:t>
            </a:r>
            <a:r>
              <a:rPr sz="3600" spc="1050" dirty="0"/>
              <a:t>…</a:t>
            </a:r>
            <a:r>
              <a:rPr sz="3600" spc="-170" dirty="0"/>
              <a:t>.</a:t>
            </a:r>
            <a:endParaRPr sz="3600"/>
          </a:p>
          <a:p>
            <a:pPr algn="ctr">
              <a:lnSpc>
                <a:spcPct val="100000"/>
              </a:lnSpc>
              <a:spcBef>
                <a:spcPts val="295"/>
              </a:spcBef>
            </a:pPr>
            <a:r>
              <a:rPr sz="3200" spc="55" dirty="0"/>
              <a:t>A</a:t>
            </a:r>
            <a:r>
              <a:rPr sz="3200" spc="-280" dirty="0"/>
              <a:t>dd</a:t>
            </a:r>
            <a:r>
              <a:rPr sz="3200" spc="-45" dirty="0"/>
              <a:t> </a:t>
            </a:r>
            <a:r>
              <a:rPr sz="3200" spc="-220" dirty="0"/>
              <a:t>y</a:t>
            </a:r>
            <a:r>
              <a:rPr sz="3200" spc="-405" dirty="0"/>
              <a:t>o</a:t>
            </a:r>
            <a:r>
              <a:rPr sz="3200" spc="-210" dirty="0"/>
              <a:t>u</a:t>
            </a:r>
            <a:r>
              <a:rPr sz="3200" spc="-170" dirty="0"/>
              <a:t>r</a:t>
            </a:r>
            <a:r>
              <a:rPr sz="3200" spc="-60" dirty="0"/>
              <a:t> </a:t>
            </a:r>
            <a:r>
              <a:rPr sz="3200" spc="-220" dirty="0"/>
              <a:t>c</a:t>
            </a:r>
            <a:r>
              <a:rPr sz="3200" spc="-405" dirty="0"/>
              <a:t>o</a:t>
            </a:r>
            <a:r>
              <a:rPr sz="3200" spc="-15" dirty="0"/>
              <a:t>l</a:t>
            </a:r>
            <a:r>
              <a:rPr sz="3200" spc="-405" dirty="0"/>
              <a:t>o</a:t>
            </a:r>
            <a:r>
              <a:rPr sz="3200" spc="-210" dirty="0"/>
              <a:t>urs</a:t>
            </a:r>
            <a:r>
              <a:rPr sz="3200" spc="-60" dirty="0"/>
              <a:t> </a:t>
            </a:r>
            <a:r>
              <a:rPr sz="3200" spc="-250" dirty="0"/>
              <a:t>to</a:t>
            </a:r>
            <a:r>
              <a:rPr sz="3200" spc="-25" dirty="0"/>
              <a:t> </a:t>
            </a:r>
            <a:r>
              <a:rPr sz="3200" spc="-15" dirty="0"/>
              <a:t>i</a:t>
            </a:r>
            <a:r>
              <a:rPr sz="3200" spc="-85" dirty="0"/>
              <a:t>t</a:t>
            </a:r>
            <a:r>
              <a:rPr sz="3200" spc="-35" dirty="0"/>
              <a:t> </a:t>
            </a:r>
            <a:r>
              <a:rPr sz="3200" spc="-340" dirty="0"/>
              <a:t>a</a:t>
            </a:r>
            <a:r>
              <a:rPr sz="3200" spc="-210" dirty="0"/>
              <a:t>n</a:t>
            </a:r>
            <a:r>
              <a:rPr sz="3200" spc="-280" dirty="0"/>
              <a:t>d</a:t>
            </a:r>
            <a:r>
              <a:rPr sz="3200" spc="-35" dirty="0"/>
              <a:t> </a:t>
            </a:r>
            <a:r>
              <a:rPr sz="3200" spc="-575" dirty="0"/>
              <a:t>m</a:t>
            </a:r>
            <a:r>
              <a:rPr sz="3200" spc="-340" dirty="0"/>
              <a:t>a</a:t>
            </a:r>
            <a:r>
              <a:rPr sz="3200" spc="-305" dirty="0"/>
              <a:t>ke</a:t>
            </a:r>
            <a:r>
              <a:rPr sz="3200" spc="-45" dirty="0"/>
              <a:t> </a:t>
            </a:r>
            <a:r>
              <a:rPr sz="3200" spc="-220" dirty="0"/>
              <a:t>y</a:t>
            </a:r>
            <a:r>
              <a:rPr sz="3200" spc="-405" dirty="0"/>
              <a:t>o</a:t>
            </a:r>
            <a:r>
              <a:rPr sz="3200" spc="-210" dirty="0"/>
              <a:t>u</a:t>
            </a:r>
            <a:r>
              <a:rPr sz="3200" spc="-170" dirty="0"/>
              <a:t>r</a:t>
            </a:r>
            <a:r>
              <a:rPr sz="3200" spc="-55" dirty="0"/>
              <a:t> </a:t>
            </a:r>
            <a:r>
              <a:rPr sz="3200" spc="-405" dirty="0"/>
              <a:t>o</a:t>
            </a:r>
            <a:r>
              <a:rPr sz="3200" spc="-200" dirty="0"/>
              <a:t>w</a:t>
            </a:r>
            <a:r>
              <a:rPr sz="3200" spc="-215" dirty="0"/>
              <a:t>n</a:t>
            </a:r>
            <a:endParaRPr sz="32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714375"/>
          </a:xfrm>
          <a:custGeom>
            <a:avLst/>
            <a:gdLst/>
            <a:ahLst/>
            <a:cxnLst/>
            <a:rect l="l" t="t" r="r" b="b"/>
            <a:pathLst>
              <a:path w="9144000" h="714375">
                <a:moveTo>
                  <a:pt x="9144000" y="0"/>
                </a:moveTo>
                <a:lnTo>
                  <a:pt x="0" y="0"/>
                </a:lnTo>
                <a:lnTo>
                  <a:pt x="0" y="714375"/>
                </a:lnTo>
                <a:lnTo>
                  <a:pt x="9144000" y="714375"/>
                </a:lnTo>
                <a:lnTo>
                  <a:pt x="9144000" y="0"/>
                </a:lnTo>
                <a:close/>
              </a:path>
            </a:pathLst>
          </a:custGeom>
          <a:solidFill>
            <a:srgbClr val="252525"/>
          </a:solidFill>
        </p:spPr>
        <p:txBody>
          <a:bodyPr wrap="square" lIns="0" tIns="0" rIns="0" bIns="0" rtlCol="0"/>
          <a:lstStyle/>
          <a:p>
            <a:endParaRPr/>
          </a:p>
        </p:txBody>
      </p:sp>
      <p:sp>
        <p:nvSpPr>
          <p:cNvPr id="3" name="object 3"/>
          <p:cNvSpPr txBox="1">
            <a:spLocks noGrp="1"/>
          </p:cNvSpPr>
          <p:nvPr>
            <p:ph type="title"/>
          </p:nvPr>
        </p:nvSpPr>
        <p:spPr>
          <a:xfrm>
            <a:off x="1417700" y="0"/>
            <a:ext cx="6308725" cy="848360"/>
          </a:xfrm>
          <a:prstGeom prst="rect">
            <a:avLst/>
          </a:prstGeom>
        </p:spPr>
        <p:txBody>
          <a:bodyPr vert="horz" wrap="square" lIns="0" tIns="12700" rIns="0" bIns="0" rtlCol="0">
            <a:spAutoFit/>
          </a:bodyPr>
          <a:lstStyle/>
          <a:p>
            <a:pPr marL="12700">
              <a:lnSpc>
                <a:spcPct val="100000"/>
              </a:lnSpc>
              <a:spcBef>
                <a:spcPts val="100"/>
              </a:spcBef>
            </a:pPr>
            <a:r>
              <a:rPr i="0" u="heavy" spc="-45" dirty="0">
                <a:solidFill>
                  <a:srgbClr val="FFC000"/>
                </a:solidFill>
                <a:uFill>
                  <a:solidFill>
                    <a:srgbClr val="FFC000"/>
                  </a:solidFill>
                </a:uFill>
                <a:latin typeface="Calibri"/>
                <a:cs typeface="Calibri"/>
              </a:rPr>
              <a:t>DICTIONARY:</a:t>
            </a:r>
            <a:r>
              <a:rPr i="0" u="heavy" spc="-50" dirty="0">
                <a:solidFill>
                  <a:srgbClr val="FFC000"/>
                </a:solidFill>
                <a:uFill>
                  <a:solidFill>
                    <a:srgbClr val="FFC000"/>
                  </a:solidFill>
                </a:uFill>
                <a:latin typeface="Calibri"/>
                <a:cs typeface="Calibri"/>
              </a:rPr>
              <a:t> </a:t>
            </a:r>
            <a:r>
              <a:rPr i="0" u="heavy" spc="-20" dirty="0">
                <a:solidFill>
                  <a:srgbClr val="FFFF00"/>
                </a:solidFill>
                <a:uFill>
                  <a:solidFill>
                    <a:srgbClr val="FFC000"/>
                  </a:solidFill>
                </a:uFill>
                <a:latin typeface="Calibri"/>
                <a:cs typeface="Calibri"/>
              </a:rPr>
              <a:t>Creation</a:t>
            </a:r>
          </a:p>
        </p:txBody>
      </p:sp>
      <p:sp>
        <p:nvSpPr>
          <p:cNvPr id="4" name="object 4"/>
          <p:cNvSpPr/>
          <p:nvPr/>
        </p:nvSpPr>
        <p:spPr>
          <a:xfrm>
            <a:off x="71405" y="1289229"/>
            <a:ext cx="2428875" cy="5447665"/>
          </a:xfrm>
          <a:custGeom>
            <a:avLst/>
            <a:gdLst/>
            <a:ahLst/>
            <a:cxnLst/>
            <a:rect l="l" t="t" r="r" b="b"/>
            <a:pathLst>
              <a:path w="2428875" h="5447665">
                <a:moveTo>
                  <a:pt x="2428875" y="0"/>
                </a:moveTo>
                <a:lnTo>
                  <a:pt x="0" y="0"/>
                </a:lnTo>
                <a:lnTo>
                  <a:pt x="0" y="5447665"/>
                </a:lnTo>
                <a:lnTo>
                  <a:pt x="2428875" y="5447665"/>
                </a:lnTo>
                <a:lnTo>
                  <a:pt x="2428875" y="0"/>
                </a:lnTo>
                <a:close/>
              </a:path>
            </a:pathLst>
          </a:custGeom>
          <a:solidFill>
            <a:srgbClr val="252525"/>
          </a:solidFill>
        </p:spPr>
        <p:txBody>
          <a:bodyPr wrap="square" lIns="0" tIns="0" rIns="0" bIns="0" rtlCol="0"/>
          <a:lstStyle/>
          <a:p>
            <a:endParaRPr/>
          </a:p>
        </p:txBody>
      </p:sp>
      <p:sp>
        <p:nvSpPr>
          <p:cNvPr id="5" name="object 5"/>
          <p:cNvSpPr txBox="1"/>
          <p:nvPr/>
        </p:nvSpPr>
        <p:spPr>
          <a:xfrm>
            <a:off x="150063" y="1302765"/>
            <a:ext cx="2228215" cy="5334000"/>
          </a:xfrm>
          <a:prstGeom prst="rect">
            <a:avLst/>
          </a:prstGeom>
        </p:spPr>
        <p:txBody>
          <a:bodyPr vert="horz" wrap="square" lIns="0" tIns="12700" rIns="0" bIns="0" rtlCol="0">
            <a:spAutoFit/>
          </a:bodyPr>
          <a:lstStyle/>
          <a:p>
            <a:pPr marL="12700">
              <a:lnSpc>
                <a:spcPct val="100000"/>
              </a:lnSpc>
              <a:spcBef>
                <a:spcPts val="100"/>
              </a:spcBef>
            </a:pPr>
            <a:r>
              <a:rPr sz="2400" b="1" u="heavy" spc="-10" dirty="0">
                <a:solidFill>
                  <a:srgbClr val="FFFF00"/>
                </a:solidFill>
                <a:uFill>
                  <a:solidFill>
                    <a:srgbClr val="FFFF00"/>
                  </a:solidFill>
                </a:uFill>
                <a:latin typeface="Calibri"/>
                <a:cs typeface="Calibri"/>
              </a:rPr>
              <a:t>Introduction</a:t>
            </a:r>
            <a:r>
              <a:rPr sz="2400" b="1" u="heavy" spc="-25" dirty="0">
                <a:solidFill>
                  <a:srgbClr val="FFFF00"/>
                </a:solidFill>
                <a:uFill>
                  <a:solidFill>
                    <a:srgbClr val="FFFF00"/>
                  </a:solidFill>
                </a:uFill>
                <a:latin typeface="Calibri"/>
                <a:cs typeface="Calibri"/>
              </a:rPr>
              <a:t> </a:t>
            </a:r>
            <a:r>
              <a:rPr sz="2400" b="1" u="heavy" dirty="0">
                <a:solidFill>
                  <a:srgbClr val="FFFF00"/>
                </a:solidFill>
                <a:uFill>
                  <a:solidFill>
                    <a:srgbClr val="FFFF00"/>
                  </a:solidFill>
                </a:uFill>
                <a:latin typeface="Calibri"/>
                <a:cs typeface="Calibri"/>
              </a:rPr>
              <a:t>:</a:t>
            </a:r>
            <a:endParaRPr sz="2400">
              <a:latin typeface="Calibri"/>
              <a:cs typeface="Calibri"/>
            </a:endParaRPr>
          </a:p>
          <a:p>
            <a:pPr marL="12700">
              <a:lnSpc>
                <a:spcPts val="2120"/>
              </a:lnSpc>
              <a:spcBef>
                <a:spcPts val="35"/>
              </a:spcBef>
            </a:pPr>
            <a:r>
              <a:rPr sz="1800" spc="-10" dirty="0">
                <a:solidFill>
                  <a:srgbClr val="FFC000"/>
                </a:solidFill>
                <a:latin typeface="Calibri"/>
                <a:cs typeface="Calibri"/>
              </a:rPr>
              <a:t>Definition,</a:t>
            </a:r>
            <a:endParaRPr sz="1800">
              <a:latin typeface="Calibri"/>
              <a:cs typeface="Calibri"/>
            </a:endParaRPr>
          </a:p>
          <a:p>
            <a:pPr marL="12700">
              <a:lnSpc>
                <a:spcPts val="3800"/>
              </a:lnSpc>
            </a:pPr>
            <a:r>
              <a:rPr sz="3200" b="1" spc="-10" dirty="0">
                <a:solidFill>
                  <a:srgbClr val="FFFF00"/>
                </a:solidFill>
                <a:latin typeface="Calibri"/>
                <a:cs typeface="Calibri"/>
              </a:rPr>
              <a:t>Creation</a:t>
            </a:r>
            <a:r>
              <a:rPr sz="1800" spc="-10" dirty="0">
                <a:solidFill>
                  <a:srgbClr val="FFC000"/>
                </a:solidFill>
                <a:latin typeface="Calibri"/>
                <a:cs typeface="Calibri"/>
              </a:rPr>
              <a:t>,</a:t>
            </a:r>
            <a:endParaRPr sz="1800">
              <a:latin typeface="Calibri"/>
              <a:cs typeface="Calibri"/>
            </a:endParaRPr>
          </a:p>
          <a:p>
            <a:pPr marL="12700" marR="336550">
              <a:lnSpc>
                <a:spcPct val="100000"/>
              </a:lnSpc>
              <a:spcBef>
                <a:spcPts val="80"/>
              </a:spcBef>
            </a:pPr>
            <a:r>
              <a:rPr sz="1800" spc="-5" dirty="0">
                <a:solidFill>
                  <a:srgbClr val="FFC000"/>
                </a:solidFill>
                <a:latin typeface="Calibri"/>
                <a:cs typeface="Calibri"/>
              </a:rPr>
              <a:t>Accessing</a:t>
            </a:r>
            <a:r>
              <a:rPr sz="1800" spc="-70" dirty="0">
                <a:solidFill>
                  <a:srgbClr val="FFC000"/>
                </a:solidFill>
                <a:latin typeface="Calibri"/>
                <a:cs typeface="Calibri"/>
              </a:rPr>
              <a:t> </a:t>
            </a:r>
            <a:r>
              <a:rPr sz="1800" dirty="0">
                <a:solidFill>
                  <a:srgbClr val="FFC000"/>
                </a:solidFill>
                <a:latin typeface="Calibri"/>
                <a:cs typeface="Calibri"/>
              </a:rPr>
              <a:t>elements, </a:t>
            </a:r>
            <a:r>
              <a:rPr sz="1800" spc="-390" dirty="0">
                <a:solidFill>
                  <a:srgbClr val="FFC000"/>
                </a:solidFill>
                <a:latin typeface="Calibri"/>
                <a:cs typeface="Calibri"/>
              </a:rPr>
              <a:t> </a:t>
            </a:r>
            <a:r>
              <a:rPr sz="1800" dirty="0">
                <a:solidFill>
                  <a:srgbClr val="FFC000"/>
                </a:solidFill>
                <a:latin typeface="Calibri"/>
                <a:cs typeface="Calibri"/>
              </a:rPr>
              <a:t>Add</a:t>
            </a:r>
            <a:r>
              <a:rPr sz="1800" spc="110" dirty="0">
                <a:solidFill>
                  <a:srgbClr val="FFC000"/>
                </a:solidFill>
                <a:latin typeface="Calibri"/>
                <a:cs typeface="Calibri"/>
              </a:rPr>
              <a:t> </a:t>
            </a:r>
            <a:r>
              <a:rPr sz="1800" dirty="0">
                <a:solidFill>
                  <a:srgbClr val="FFC000"/>
                </a:solidFill>
                <a:latin typeface="Calibri"/>
                <a:cs typeface="Calibri"/>
              </a:rPr>
              <a:t>an</a:t>
            </a:r>
            <a:r>
              <a:rPr sz="1800" spc="120" dirty="0">
                <a:solidFill>
                  <a:srgbClr val="FFC000"/>
                </a:solidFill>
                <a:latin typeface="Calibri"/>
                <a:cs typeface="Calibri"/>
              </a:rPr>
              <a:t> </a:t>
            </a:r>
            <a:r>
              <a:rPr sz="1800" spc="-10" dirty="0">
                <a:solidFill>
                  <a:srgbClr val="FFC000"/>
                </a:solidFill>
                <a:latin typeface="Calibri"/>
                <a:cs typeface="Calibri"/>
              </a:rPr>
              <a:t>item, </a:t>
            </a:r>
            <a:r>
              <a:rPr sz="1800" spc="-5" dirty="0">
                <a:solidFill>
                  <a:srgbClr val="FFC000"/>
                </a:solidFill>
                <a:latin typeface="Calibri"/>
                <a:cs typeface="Calibri"/>
              </a:rPr>
              <a:t> </a:t>
            </a:r>
            <a:r>
              <a:rPr sz="1800" dirty="0">
                <a:solidFill>
                  <a:srgbClr val="FFC000"/>
                </a:solidFill>
                <a:latin typeface="Calibri"/>
                <a:cs typeface="Calibri"/>
              </a:rPr>
              <a:t>Modify an </a:t>
            </a:r>
            <a:r>
              <a:rPr sz="1800" spc="-10" dirty="0">
                <a:solidFill>
                  <a:srgbClr val="FFC000"/>
                </a:solidFill>
                <a:latin typeface="Calibri"/>
                <a:cs typeface="Calibri"/>
              </a:rPr>
              <a:t>item, </a:t>
            </a:r>
            <a:r>
              <a:rPr sz="1800" spc="-5" dirty="0">
                <a:solidFill>
                  <a:srgbClr val="FFC000"/>
                </a:solidFill>
                <a:latin typeface="Calibri"/>
                <a:cs typeface="Calibri"/>
              </a:rPr>
              <a:t> </a:t>
            </a:r>
            <a:r>
              <a:rPr sz="1800" spc="-25" dirty="0">
                <a:solidFill>
                  <a:srgbClr val="FFC000"/>
                </a:solidFill>
                <a:latin typeface="Calibri"/>
                <a:cs typeface="Calibri"/>
              </a:rPr>
              <a:t>Traversal,</a:t>
            </a:r>
            <a:endParaRPr sz="1800">
              <a:latin typeface="Calibri"/>
              <a:cs typeface="Calibri"/>
            </a:endParaRPr>
          </a:p>
          <a:p>
            <a:pPr marL="12700" marR="5080">
              <a:lnSpc>
                <a:spcPct val="100000"/>
              </a:lnSpc>
            </a:pPr>
            <a:r>
              <a:rPr sz="1800" spc="-5" dirty="0">
                <a:solidFill>
                  <a:srgbClr val="FFC000"/>
                </a:solidFill>
                <a:latin typeface="Calibri"/>
                <a:cs typeface="Calibri"/>
              </a:rPr>
              <a:t>Membership </a:t>
            </a:r>
            <a:r>
              <a:rPr sz="1800" spc="-15" dirty="0">
                <a:solidFill>
                  <a:srgbClr val="FFC000"/>
                </a:solidFill>
                <a:latin typeface="Calibri"/>
                <a:cs typeface="Calibri"/>
              </a:rPr>
              <a:t>operator </a:t>
            </a:r>
            <a:r>
              <a:rPr sz="1800" spc="-10" dirty="0">
                <a:solidFill>
                  <a:srgbClr val="FFC000"/>
                </a:solidFill>
                <a:latin typeface="Calibri"/>
                <a:cs typeface="Calibri"/>
              </a:rPr>
              <a:t> </a:t>
            </a:r>
            <a:r>
              <a:rPr sz="2000" b="1" u="heavy" dirty="0">
                <a:solidFill>
                  <a:srgbClr val="FFC000"/>
                </a:solidFill>
                <a:uFill>
                  <a:solidFill>
                    <a:srgbClr val="FFC000"/>
                  </a:solidFill>
                </a:uFill>
                <a:latin typeface="Calibri"/>
                <a:cs typeface="Calibri"/>
              </a:rPr>
              <a:t>F</a:t>
            </a:r>
            <a:r>
              <a:rPr sz="2000" b="1" u="heavy" spc="5" dirty="0">
                <a:solidFill>
                  <a:srgbClr val="FFC000"/>
                </a:solidFill>
                <a:uFill>
                  <a:solidFill>
                    <a:srgbClr val="FFC000"/>
                  </a:solidFill>
                </a:uFill>
                <a:latin typeface="Calibri"/>
                <a:cs typeface="Calibri"/>
              </a:rPr>
              <a:t>u</a:t>
            </a:r>
            <a:r>
              <a:rPr sz="2000" b="1" u="heavy" dirty="0">
                <a:solidFill>
                  <a:srgbClr val="FFC000"/>
                </a:solidFill>
                <a:uFill>
                  <a:solidFill>
                    <a:srgbClr val="FFC000"/>
                  </a:solidFill>
                </a:uFill>
                <a:latin typeface="Calibri"/>
                <a:cs typeface="Calibri"/>
              </a:rPr>
              <a:t>ncti</a:t>
            </a:r>
            <a:r>
              <a:rPr sz="2000" b="1" u="heavy" spc="-10" dirty="0">
                <a:solidFill>
                  <a:srgbClr val="FFC000"/>
                </a:solidFill>
                <a:uFill>
                  <a:solidFill>
                    <a:srgbClr val="FFC000"/>
                  </a:solidFill>
                </a:uFill>
                <a:latin typeface="Calibri"/>
                <a:cs typeface="Calibri"/>
              </a:rPr>
              <a:t>o</a:t>
            </a:r>
            <a:r>
              <a:rPr sz="2000" b="1" u="heavy" dirty="0">
                <a:solidFill>
                  <a:srgbClr val="FFC000"/>
                </a:solidFill>
                <a:uFill>
                  <a:solidFill>
                    <a:srgbClr val="FFC000"/>
                  </a:solidFill>
                </a:uFill>
                <a:latin typeface="Calibri"/>
                <a:cs typeface="Calibri"/>
              </a:rPr>
              <a:t>n</a:t>
            </a:r>
            <a:r>
              <a:rPr sz="2000" b="1" u="heavy" spc="5" dirty="0">
                <a:solidFill>
                  <a:srgbClr val="FFC000"/>
                </a:solidFill>
                <a:uFill>
                  <a:solidFill>
                    <a:srgbClr val="FFC000"/>
                  </a:solidFill>
                </a:uFill>
                <a:latin typeface="Calibri"/>
                <a:cs typeface="Calibri"/>
              </a:rPr>
              <a:t>s</a:t>
            </a:r>
            <a:r>
              <a:rPr sz="2000" b="1" u="heavy" dirty="0">
                <a:solidFill>
                  <a:srgbClr val="FFC000"/>
                </a:solidFill>
                <a:uFill>
                  <a:solidFill>
                    <a:srgbClr val="FFC000"/>
                  </a:solidFill>
                </a:uFill>
                <a:latin typeface="Calibri"/>
                <a:cs typeface="Calibri"/>
              </a:rPr>
              <a:t>/</a:t>
            </a:r>
            <a:r>
              <a:rPr sz="2000" b="1" u="heavy" spc="-10" dirty="0">
                <a:solidFill>
                  <a:srgbClr val="FFC000"/>
                </a:solidFill>
                <a:uFill>
                  <a:solidFill>
                    <a:srgbClr val="FFC000"/>
                  </a:solidFill>
                </a:uFill>
                <a:latin typeface="Calibri"/>
                <a:cs typeface="Calibri"/>
              </a:rPr>
              <a:t>M</a:t>
            </a:r>
            <a:r>
              <a:rPr sz="2000" b="1" u="heavy" spc="-15" dirty="0">
                <a:solidFill>
                  <a:srgbClr val="FFC000"/>
                </a:solidFill>
                <a:uFill>
                  <a:solidFill>
                    <a:srgbClr val="FFC000"/>
                  </a:solidFill>
                </a:uFill>
                <a:latin typeface="Calibri"/>
                <a:cs typeface="Calibri"/>
              </a:rPr>
              <a:t>e</a:t>
            </a:r>
            <a:r>
              <a:rPr sz="2000" b="1" u="heavy" dirty="0">
                <a:solidFill>
                  <a:srgbClr val="FFC000"/>
                </a:solidFill>
                <a:uFill>
                  <a:solidFill>
                    <a:srgbClr val="FFC000"/>
                  </a:solidFill>
                </a:uFill>
                <a:latin typeface="Calibri"/>
                <a:cs typeface="Calibri"/>
              </a:rPr>
              <a:t>thods</a:t>
            </a:r>
            <a:r>
              <a:rPr sz="2000" b="1" spc="-40" dirty="0">
                <a:solidFill>
                  <a:srgbClr val="FFC000"/>
                </a:solidFill>
                <a:latin typeface="Calibri"/>
                <a:cs typeface="Calibri"/>
              </a:rPr>
              <a:t> </a:t>
            </a:r>
            <a:r>
              <a:rPr sz="2000" dirty="0">
                <a:solidFill>
                  <a:srgbClr val="FFC000"/>
                </a:solidFill>
                <a:latin typeface="Calibri"/>
                <a:cs typeface="Calibri"/>
              </a:rPr>
              <a:t>:  </a:t>
            </a:r>
            <a:r>
              <a:rPr sz="1800" spc="-5" dirty="0">
                <a:solidFill>
                  <a:srgbClr val="FFC000"/>
                </a:solidFill>
                <a:latin typeface="Calibri"/>
                <a:cs typeface="Calibri"/>
              </a:rPr>
              <a:t>len(),</a:t>
            </a:r>
            <a:r>
              <a:rPr sz="1800" spc="20" dirty="0">
                <a:solidFill>
                  <a:srgbClr val="FFC000"/>
                </a:solidFill>
                <a:latin typeface="Calibri"/>
                <a:cs typeface="Calibri"/>
              </a:rPr>
              <a:t> </a:t>
            </a:r>
            <a:r>
              <a:rPr sz="1800" spc="-5" dirty="0">
                <a:solidFill>
                  <a:srgbClr val="FFC000"/>
                </a:solidFill>
                <a:latin typeface="Calibri"/>
                <a:cs typeface="Calibri"/>
              </a:rPr>
              <a:t>dict(),</a:t>
            </a:r>
            <a:r>
              <a:rPr sz="1800" spc="30" dirty="0">
                <a:solidFill>
                  <a:srgbClr val="FFC000"/>
                </a:solidFill>
                <a:latin typeface="Calibri"/>
                <a:cs typeface="Calibri"/>
              </a:rPr>
              <a:t> </a:t>
            </a:r>
            <a:r>
              <a:rPr sz="1800" spc="-20" dirty="0">
                <a:solidFill>
                  <a:srgbClr val="FFC000"/>
                </a:solidFill>
                <a:latin typeface="Calibri"/>
                <a:cs typeface="Calibri"/>
              </a:rPr>
              <a:t>keys(),</a:t>
            </a:r>
            <a:endParaRPr sz="1800">
              <a:latin typeface="Calibri"/>
              <a:cs typeface="Calibri"/>
            </a:endParaRPr>
          </a:p>
          <a:p>
            <a:pPr marL="12700">
              <a:lnSpc>
                <a:spcPct val="100000"/>
              </a:lnSpc>
            </a:pPr>
            <a:r>
              <a:rPr sz="1800" spc="-5" dirty="0">
                <a:solidFill>
                  <a:srgbClr val="FFC000"/>
                </a:solidFill>
                <a:latin typeface="Calibri"/>
                <a:cs typeface="Calibri"/>
              </a:rPr>
              <a:t>values(),</a:t>
            </a:r>
            <a:r>
              <a:rPr sz="1800" dirty="0">
                <a:solidFill>
                  <a:srgbClr val="FFC000"/>
                </a:solidFill>
                <a:latin typeface="Calibri"/>
                <a:cs typeface="Calibri"/>
              </a:rPr>
              <a:t> </a:t>
            </a:r>
            <a:r>
              <a:rPr sz="1800" spc="-10" dirty="0">
                <a:solidFill>
                  <a:srgbClr val="FFC000"/>
                </a:solidFill>
                <a:latin typeface="Calibri"/>
                <a:cs typeface="Calibri"/>
              </a:rPr>
              <a:t>items(),</a:t>
            </a:r>
            <a:r>
              <a:rPr sz="1800" dirty="0">
                <a:solidFill>
                  <a:srgbClr val="FFC000"/>
                </a:solidFill>
                <a:latin typeface="Calibri"/>
                <a:cs typeface="Calibri"/>
              </a:rPr>
              <a:t> </a:t>
            </a:r>
            <a:r>
              <a:rPr sz="1800" spc="-10" dirty="0">
                <a:solidFill>
                  <a:srgbClr val="FFC000"/>
                </a:solidFill>
                <a:latin typeface="Calibri"/>
                <a:cs typeface="Calibri"/>
              </a:rPr>
              <a:t>get(),</a:t>
            </a:r>
            <a:endParaRPr sz="1800">
              <a:latin typeface="Calibri"/>
              <a:cs typeface="Calibri"/>
            </a:endParaRPr>
          </a:p>
          <a:p>
            <a:pPr marL="12700">
              <a:lnSpc>
                <a:spcPct val="100000"/>
              </a:lnSpc>
              <a:spcBef>
                <a:spcPts val="5"/>
              </a:spcBef>
            </a:pPr>
            <a:r>
              <a:rPr sz="1800" spc="-10" dirty="0">
                <a:solidFill>
                  <a:srgbClr val="FFC000"/>
                </a:solidFill>
                <a:latin typeface="Calibri"/>
                <a:cs typeface="Calibri"/>
              </a:rPr>
              <a:t>update(),</a:t>
            </a:r>
            <a:r>
              <a:rPr sz="1800" spc="5" dirty="0">
                <a:solidFill>
                  <a:srgbClr val="FFC000"/>
                </a:solidFill>
                <a:latin typeface="Calibri"/>
                <a:cs typeface="Calibri"/>
              </a:rPr>
              <a:t> </a:t>
            </a:r>
            <a:r>
              <a:rPr sz="1800" spc="-5" dirty="0">
                <a:solidFill>
                  <a:srgbClr val="FFC000"/>
                </a:solidFill>
                <a:latin typeface="Calibri"/>
                <a:cs typeface="Calibri"/>
              </a:rPr>
              <a:t>del(),</a:t>
            </a:r>
            <a:r>
              <a:rPr sz="1800" spc="5" dirty="0">
                <a:solidFill>
                  <a:srgbClr val="FFC000"/>
                </a:solidFill>
                <a:latin typeface="Calibri"/>
                <a:cs typeface="Calibri"/>
              </a:rPr>
              <a:t> </a:t>
            </a:r>
            <a:r>
              <a:rPr sz="1800" spc="-5" dirty="0">
                <a:solidFill>
                  <a:srgbClr val="FFC000"/>
                </a:solidFill>
                <a:latin typeface="Calibri"/>
                <a:cs typeface="Calibri"/>
              </a:rPr>
              <a:t>del,</a:t>
            </a:r>
            <a:endParaRPr sz="1800">
              <a:latin typeface="Calibri"/>
              <a:cs typeface="Calibri"/>
            </a:endParaRPr>
          </a:p>
          <a:p>
            <a:pPr marL="12700">
              <a:lnSpc>
                <a:spcPct val="100000"/>
              </a:lnSpc>
            </a:pPr>
            <a:r>
              <a:rPr sz="1800" spc="-5" dirty="0">
                <a:solidFill>
                  <a:srgbClr val="FFC000"/>
                </a:solidFill>
                <a:latin typeface="Calibri"/>
                <a:cs typeface="Calibri"/>
              </a:rPr>
              <a:t>clear(),</a:t>
            </a:r>
            <a:r>
              <a:rPr sz="1800" dirty="0">
                <a:solidFill>
                  <a:srgbClr val="FFC000"/>
                </a:solidFill>
                <a:latin typeface="Calibri"/>
                <a:cs typeface="Calibri"/>
              </a:rPr>
              <a:t> </a:t>
            </a:r>
            <a:r>
              <a:rPr sz="1800" spc="-15" dirty="0">
                <a:solidFill>
                  <a:srgbClr val="FFC000"/>
                </a:solidFill>
                <a:latin typeface="Calibri"/>
                <a:cs typeface="Calibri"/>
              </a:rPr>
              <a:t>fromkeys(),</a:t>
            </a:r>
            <a:endParaRPr sz="1800">
              <a:latin typeface="Calibri"/>
              <a:cs typeface="Calibri"/>
            </a:endParaRPr>
          </a:p>
          <a:p>
            <a:pPr marL="12700" marR="45085">
              <a:lnSpc>
                <a:spcPct val="100000"/>
              </a:lnSpc>
            </a:pPr>
            <a:r>
              <a:rPr sz="1800" spc="-10" dirty="0">
                <a:solidFill>
                  <a:srgbClr val="FFC000"/>
                </a:solidFill>
                <a:latin typeface="Calibri"/>
                <a:cs typeface="Calibri"/>
              </a:rPr>
              <a:t>copy(),</a:t>
            </a:r>
            <a:r>
              <a:rPr sz="1800" spc="25" dirty="0">
                <a:solidFill>
                  <a:srgbClr val="FFC000"/>
                </a:solidFill>
                <a:latin typeface="Calibri"/>
                <a:cs typeface="Calibri"/>
              </a:rPr>
              <a:t> </a:t>
            </a:r>
            <a:r>
              <a:rPr sz="1800" spc="-5" dirty="0">
                <a:solidFill>
                  <a:srgbClr val="FFC000"/>
                </a:solidFill>
                <a:latin typeface="Calibri"/>
                <a:cs typeface="Calibri"/>
              </a:rPr>
              <a:t>pop(), </a:t>
            </a:r>
            <a:r>
              <a:rPr sz="1800" dirty="0">
                <a:solidFill>
                  <a:srgbClr val="FFC000"/>
                </a:solidFill>
                <a:latin typeface="Calibri"/>
                <a:cs typeface="Calibri"/>
              </a:rPr>
              <a:t> </a:t>
            </a:r>
            <a:r>
              <a:rPr sz="1800" spc="-10" dirty="0">
                <a:solidFill>
                  <a:srgbClr val="FFC000"/>
                </a:solidFill>
                <a:latin typeface="Calibri"/>
                <a:cs typeface="Calibri"/>
              </a:rPr>
              <a:t>popitem(),</a:t>
            </a:r>
            <a:r>
              <a:rPr sz="1800" spc="-5" dirty="0">
                <a:solidFill>
                  <a:srgbClr val="FFC000"/>
                </a:solidFill>
                <a:latin typeface="Calibri"/>
                <a:cs typeface="Calibri"/>
              </a:rPr>
              <a:t> </a:t>
            </a:r>
            <a:r>
              <a:rPr sz="1800" spc="-10" dirty="0">
                <a:solidFill>
                  <a:srgbClr val="FFC000"/>
                </a:solidFill>
                <a:latin typeface="Calibri"/>
                <a:cs typeface="Calibri"/>
              </a:rPr>
              <a:t>setdefault(), </a:t>
            </a:r>
            <a:r>
              <a:rPr sz="1800" spc="-390" dirty="0">
                <a:solidFill>
                  <a:srgbClr val="FFC000"/>
                </a:solidFill>
                <a:latin typeface="Calibri"/>
                <a:cs typeface="Calibri"/>
              </a:rPr>
              <a:t> </a:t>
            </a:r>
            <a:r>
              <a:rPr sz="1800" spc="-10" dirty="0">
                <a:solidFill>
                  <a:srgbClr val="FFC000"/>
                </a:solidFill>
                <a:latin typeface="Calibri"/>
                <a:cs typeface="Calibri"/>
              </a:rPr>
              <a:t>max(),</a:t>
            </a:r>
            <a:r>
              <a:rPr sz="1800" dirty="0">
                <a:solidFill>
                  <a:srgbClr val="FFC000"/>
                </a:solidFill>
                <a:latin typeface="Calibri"/>
                <a:cs typeface="Calibri"/>
              </a:rPr>
              <a:t> </a:t>
            </a:r>
            <a:r>
              <a:rPr sz="1800" spc="-5" dirty="0">
                <a:solidFill>
                  <a:srgbClr val="FFC000"/>
                </a:solidFill>
                <a:latin typeface="Calibri"/>
                <a:cs typeface="Calibri"/>
              </a:rPr>
              <a:t>min(),</a:t>
            </a:r>
            <a:r>
              <a:rPr sz="1800" spc="25" dirty="0">
                <a:solidFill>
                  <a:srgbClr val="FFC000"/>
                </a:solidFill>
                <a:latin typeface="Calibri"/>
                <a:cs typeface="Calibri"/>
              </a:rPr>
              <a:t> </a:t>
            </a:r>
            <a:r>
              <a:rPr sz="1800" spc="-10" dirty="0">
                <a:solidFill>
                  <a:srgbClr val="FFC000"/>
                </a:solidFill>
                <a:latin typeface="Calibri"/>
                <a:cs typeface="Calibri"/>
              </a:rPr>
              <a:t>sorted() </a:t>
            </a:r>
            <a:r>
              <a:rPr sz="1800" spc="-5" dirty="0">
                <a:solidFill>
                  <a:srgbClr val="FFC000"/>
                </a:solidFill>
                <a:latin typeface="Calibri"/>
                <a:cs typeface="Calibri"/>
              </a:rPr>
              <a:t> </a:t>
            </a:r>
            <a:r>
              <a:rPr sz="1800" spc="-10" dirty="0">
                <a:solidFill>
                  <a:srgbClr val="FFC000"/>
                </a:solidFill>
                <a:latin typeface="Calibri"/>
                <a:cs typeface="Calibri"/>
              </a:rPr>
              <a:t>copy();</a:t>
            </a:r>
            <a:endParaRPr sz="1800">
              <a:latin typeface="Calibri"/>
              <a:cs typeface="Calibri"/>
            </a:endParaRPr>
          </a:p>
          <a:p>
            <a:pPr marL="12700">
              <a:lnSpc>
                <a:spcPts val="2395"/>
              </a:lnSpc>
            </a:pPr>
            <a:r>
              <a:rPr sz="2000" b="1" u="heavy" spc="-10" dirty="0">
                <a:solidFill>
                  <a:srgbClr val="FFC000"/>
                </a:solidFill>
                <a:uFill>
                  <a:solidFill>
                    <a:srgbClr val="FFC000"/>
                  </a:solidFill>
                </a:uFill>
                <a:latin typeface="Calibri"/>
                <a:cs typeface="Calibri"/>
              </a:rPr>
              <a:t>Suggested</a:t>
            </a:r>
            <a:r>
              <a:rPr sz="2000" b="1" u="heavy" spc="-25" dirty="0">
                <a:solidFill>
                  <a:srgbClr val="FFC000"/>
                </a:solidFill>
                <a:uFill>
                  <a:solidFill>
                    <a:srgbClr val="FFC000"/>
                  </a:solidFill>
                </a:uFill>
                <a:latin typeface="Calibri"/>
                <a:cs typeface="Calibri"/>
              </a:rPr>
              <a:t> </a:t>
            </a:r>
            <a:r>
              <a:rPr sz="2000" b="1" u="heavy" spc="-10" dirty="0">
                <a:solidFill>
                  <a:srgbClr val="FFC000"/>
                </a:solidFill>
                <a:uFill>
                  <a:solidFill>
                    <a:srgbClr val="FFC000"/>
                  </a:solidFill>
                </a:uFill>
                <a:latin typeface="Calibri"/>
                <a:cs typeface="Calibri"/>
              </a:rPr>
              <a:t>programs</a:t>
            </a:r>
            <a:endParaRPr sz="2000">
              <a:latin typeface="Calibri"/>
              <a:cs typeface="Calibri"/>
            </a:endParaRPr>
          </a:p>
        </p:txBody>
      </p:sp>
      <p:sp>
        <p:nvSpPr>
          <p:cNvPr id="6" name="object 6"/>
          <p:cNvSpPr txBox="1"/>
          <p:nvPr/>
        </p:nvSpPr>
        <p:spPr>
          <a:xfrm>
            <a:off x="78739" y="739851"/>
            <a:ext cx="2319655" cy="514350"/>
          </a:xfrm>
          <a:prstGeom prst="rect">
            <a:avLst/>
          </a:prstGeom>
        </p:spPr>
        <p:txBody>
          <a:bodyPr vert="horz" wrap="square" lIns="0" tIns="13335" rIns="0" bIns="0" rtlCol="0">
            <a:spAutoFit/>
          </a:bodyPr>
          <a:lstStyle/>
          <a:p>
            <a:pPr marL="12700">
              <a:lnSpc>
                <a:spcPct val="100000"/>
              </a:lnSpc>
              <a:spcBef>
                <a:spcPts val="105"/>
              </a:spcBef>
            </a:pPr>
            <a:r>
              <a:rPr sz="3200" u="heavy" spc="50" dirty="0">
                <a:uFill>
                  <a:solidFill>
                    <a:srgbClr val="000000"/>
                  </a:solidFill>
                </a:uFill>
                <a:latin typeface="Arial MT"/>
                <a:cs typeface="Arial MT"/>
              </a:rPr>
              <a:t>CONTENTS</a:t>
            </a:r>
            <a:endParaRPr sz="3200">
              <a:latin typeface="Arial MT"/>
              <a:cs typeface="Arial MT"/>
            </a:endParaRPr>
          </a:p>
        </p:txBody>
      </p:sp>
      <p:grpSp>
        <p:nvGrpSpPr>
          <p:cNvPr id="7" name="object 7"/>
          <p:cNvGrpSpPr/>
          <p:nvPr/>
        </p:nvGrpSpPr>
        <p:grpSpPr>
          <a:xfrm>
            <a:off x="2543175" y="743458"/>
            <a:ext cx="6558280" cy="4643120"/>
            <a:chOff x="2543175" y="743458"/>
            <a:chExt cx="6558280" cy="4643120"/>
          </a:xfrm>
        </p:grpSpPr>
        <p:sp>
          <p:nvSpPr>
            <p:cNvPr id="8" name="object 8"/>
            <p:cNvSpPr/>
            <p:nvPr/>
          </p:nvSpPr>
          <p:spPr>
            <a:xfrm>
              <a:off x="2571750" y="772033"/>
              <a:ext cx="6501130" cy="4585970"/>
            </a:xfrm>
            <a:custGeom>
              <a:avLst/>
              <a:gdLst/>
              <a:ahLst/>
              <a:cxnLst/>
              <a:rect l="l" t="t" r="r" b="b"/>
              <a:pathLst>
                <a:path w="6501130" h="4585970">
                  <a:moveTo>
                    <a:pt x="0" y="4585843"/>
                  </a:moveTo>
                  <a:lnTo>
                    <a:pt x="6500876" y="4585843"/>
                  </a:lnTo>
                  <a:lnTo>
                    <a:pt x="6500876" y="0"/>
                  </a:lnTo>
                  <a:lnTo>
                    <a:pt x="0" y="0"/>
                  </a:lnTo>
                  <a:lnTo>
                    <a:pt x="0" y="4585843"/>
                  </a:lnTo>
                  <a:close/>
                </a:path>
              </a:pathLst>
            </a:custGeom>
            <a:ln w="57150">
              <a:solidFill>
                <a:srgbClr val="C00000"/>
              </a:solidFill>
            </a:ln>
          </p:spPr>
          <p:txBody>
            <a:bodyPr wrap="square" lIns="0" tIns="0" rIns="0" bIns="0" rtlCol="0"/>
            <a:lstStyle/>
            <a:p>
              <a:endParaRPr/>
            </a:p>
          </p:txBody>
        </p:sp>
        <p:pic>
          <p:nvPicPr>
            <p:cNvPr id="9" name="object 9"/>
            <p:cNvPicPr/>
            <p:nvPr/>
          </p:nvPicPr>
          <p:blipFill>
            <a:blip r:embed="rId2" cstate="print"/>
            <a:stretch>
              <a:fillRect/>
            </a:stretch>
          </p:blipFill>
          <p:spPr>
            <a:xfrm>
              <a:off x="4629485" y="2519172"/>
              <a:ext cx="250789" cy="246887"/>
            </a:xfrm>
            <a:prstGeom prst="rect">
              <a:avLst/>
            </a:prstGeom>
          </p:spPr>
        </p:pic>
        <p:pic>
          <p:nvPicPr>
            <p:cNvPr id="10" name="object 10"/>
            <p:cNvPicPr/>
            <p:nvPr/>
          </p:nvPicPr>
          <p:blipFill>
            <a:blip r:embed="rId3" cstate="print"/>
            <a:stretch>
              <a:fillRect/>
            </a:stretch>
          </p:blipFill>
          <p:spPr>
            <a:xfrm>
              <a:off x="8437525" y="3183142"/>
              <a:ext cx="87080" cy="205343"/>
            </a:xfrm>
            <a:prstGeom prst="rect">
              <a:avLst/>
            </a:prstGeom>
          </p:spPr>
        </p:pic>
        <p:pic>
          <p:nvPicPr>
            <p:cNvPr id="11" name="object 11"/>
            <p:cNvPicPr/>
            <p:nvPr/>
          </p:nvPicPr>
          <p:blipFill>
            <a:blip r:embed="rId4" cstate="print"/>
            <a:stretch>
              <a:fillRect/>
            </a:stretch>
          </p:blipFill>
          <p:spPr>
            <a:xfrm>
              <a:off x="7103364" y="3982979"/>
              <a:ext cx="86868" cy="114044"/>
            </a:xfrm>
            <a:prstGeom prst="rect">
              <a:avLst/>
            </a:prstGeom>
          </p:spPr>
        </p:pic>
      </p:grpSp>
      <p:sp>
        <p:nvSpPr>
          <p:cNvPr id="12" name="object 12"/>
          <p:cNvSpPr txBox="1"/>
          <p:nvPr/>
        </p:nvSpPr>
        <p:spPr>
          <a:xfrm>
            <a:off x="2650998" y="789813"/>
            <a:ext cx="6281420" cy="574675"/>
          </a:xfrm>
          <a:prstGeom prst="rect">
            <a:avLst/>
          </a:prstGeom>
        </p:spPr>
        <p:txBody>
          <a:bodyPr vert="horz" wrap="square" lIns="0" tIns="12700" rIns="0" bIns="0" rtlCol="0">
            <a:spAutoFit/>
          </a:bodyPr>
          <a:lstStyle/>
          <a:p>
            <a:pPr marL="12700">
              <a:lnSpc>
                <a:spcPct val="100000"/>
              </a:lnSpc>
              <a:spcBef>
                <a:spcPts val="100"/>
              </a:spcBef>
            </a:pPr>
            <a:r>
              <a:rPr sz="1800" b="1" u="heavy" spc="-80" dirty="0">
                <a:uFill>
                  <a:solidFill>
                    <a:srgbClr val="000000"/>
                  </a:solidFill>
                </a:uFill>
                <a:latin typeface="Calibri"/>
                <a:cs typeface="Calibri"/>
              </a:rPr>
              <a:t>To</a:t>
            </a:r>
            <a:r>
              <a:rPr sz="1800" b="1" u="heavy" spc="-5" dirty="0">
                <a:uFill>
                  <a:solidFill>
                    <a:srgbClr val="000000"/>
                  </a:solidFill>
                </a:uFill>
                <a:latin typeface="Calibri"/>
                <a:cs typeface="Calibri"/>
              </a:rPr>
              <a:t> </a:t>
            </a:r>
            <a:r>
              <a:rPr sz="1800" b="1" u="heavy" spc="-15" dirty="0">
                <a:uFill>
                  <a:solidFill>
                    <a:srgbClr val="000000"/>
                  </a:solidFill>
                </a:uFill>
                <a:latin typeface="Calibri"/>
                <a:cs typeface="Calibri"/>
              </a:rPr>
              <a:t>create</a:t>
            </a:r>
            <a:r>
              <a:rPr sz="1800" b="1" u="heavy" spc="-20" dirty="0">
                <a:uFill>
                  <a:solidFill>
                    <a:srgbClr val="000000"/>
                  </a:solidFill>
                </a:uFill>
                <a:latin typeface="Calibri"/>
                <a:cs typeface="Calibri"/>
              </a:rPr>
              <a:t> </a:t>
            </a:r>
            <a:r>
              <a:rPr sz="1800" b="1" u="heavy" dirty="0">
                <a:uFill>
                  <a:solidFill>
                    <a:srgbClr val="000000"/>
                  </a:solidFill>
                </a:uFill>
                <a:latin typeface="Calibri"/>
                <a:cs typeface="Calibri"/>
              </a:rPr>
              <a:t>a </a:t>
            </a:r>
            <a:r>
              <a:rPr sz="1800" b="1" u="heavy" spc="-10" dirty="0">
                <a:uFill>
                  <a:solidFill>
                    <a:srgbClr val="000000"/>
                  </a:solidFill>
                </a:uFill>
                <a:latin typeface="Calibri"/>
                <a:cs typeface="Calibri"/>
              </a:rPr>
              <a:t>Dictionary,</a:t>
            </a:r>
            <a:r>
              <a:rPr sz="1800" b="1" u="heavy" spc="-35" dirty="0">
                <a:uFill>
                  <a:solidFill>
                    <a:srgbClr val="000000"/>
                  </a:solidFill>
                </a:uFill>
                <a:latin typeface="Calibri"/>
                <a:cs typeface="Calibri"/>
              </a:rPr>
              <a:t> </a:t>
            </a:r>
            <a:r>
              <a:rPr sz="1800" b="1" u="heavy" spc="-5" dirty="0">
                <a:uFill>
                  <a:solidFill>
                    <a:srgbClr val="000000"/>
                  </a:solidFill>
                </a:uFill>
                <a:latin typeface="Calibri"/>
                <a:cs typeface="Calibri"/>
              </a:rPr>
              <a:t>we</a:t>
            </a:r>
            <a:r>
              <a:rPr sz="1800" b="1" u="heavy" spc="-15" dirty="0">
                <a:uFill>
                  <a:solidFill>
                    <a:srgbClr val="000000"/>
                  </a:solidFill>
                </a:uFill>
                <a:latin typeface="Calibri"/>
                <a:cs typeface="Calibri"/>
              </a:rPr>
              <a:t> </a:t>
            </a:r>
            <a:r>
              <a:rPr sz="1800" b="1" u="heavy" spc="-10" dirty="0">
                <a:uFill>
                  <a:solidFill>
                    <a:srgbClr val="000000"/>
                  </a:solidFill>
                </a:uFill>
                <a:latin typeface="Calibri"/>
                <a:cs typeface="Calibri"/>
              </a:rPr>
              <a:t>have</a:t>
            </a:r>
            <a:r>
              <a:rPr sz="1800" b="1" u="heavy" spc="-20" dirty="0">
                <a:uFill>
                  <a:solidFill>
                    <a:srgbClr val="000000"/>
                  </a:solidFill>
                </a:uFill>
                <a:latin typeface="Calibri"/>
                <a:cs typeface="Calibri"/>
              </a:rPr>
              <a:t> </a:t>
            </a:r>
            <a:r>
              <a:rPr sz="1800" b="1" u="heavy" spc="-10" dirty="0">
                <a:uFill>
                  <a:solidFill>
                    <a:srgbClr val="000000"/>
                  </a:solidFill>
                </a:uFill>
                <a:latin typeface="Calibri"/>
                <a:cs typeface="Calibri"/>
              </a:rPr>
              <a:t>to </a:t>
            </a:r>
            <a:r>
              <a:rPr sz="1800" b="1" u="heavy" spc="-15" dirty="0">
                <a:uFill>
                  <a:solidFill>
                    <a:srgbClr val="000000"/>
                  </a:solidFill>
                </a:uFill>
                <a:latin typeface="Calibri"/>
                <a:cs typeface="Calibri"/>
              </a:rPr>
              <a:t>keep</a:t>
            </a:r>
            <a:r>
              <a:rPr sz="1800" b="1" u="heavy" spc="-35" dirty="0">
                <a:uFill>
                  <a:solidFill>
                    <a:srgbClr val="000000"/>
                  </a:solidFill>
                </a:uFill>
                <a:latin typeface="Calibri"/>
                <a:cs typeface="Calibri"/>
              </a:rPr>
              <a:t> </a:t>
            </a:r>
            <a:r>
              <a:rPr sz="1800" b="1" u="heavy" spc="-5" dirty="0">
                <a:uFill>
                  <a:solidFill>
                    <a:srgbClr val="000000"/>
                  </a:solidFill>
                </a:uFill>
                <a:latin typeface="Calibri"/>
                <a:cs typeface="Calibri"/>
              </a:rPr>
              <a:t>certain</a:t>
            </a:r>
            <a:r>
              <a:rPr sz="1800" b="1" u="heavy" spc="-25" dirty="0">
                <a:uFill>
                  <a:solidFill>
                    <a:srgbClr val="000000"/>
                  </a:solidFill>
                </a:uFill>
                <a:latin typeface="Calibri"/>
                <a:cs typeface="Calibri"/>
              </a:rPr>
              <a:t> </a:t>
            </a:r>
            <a:r>
              <a:rPr sz="1800" b="1" u="heavy" spc="-5" dirty="0">
                <a:uFill>
                  <a:solidFill>
                    <a:srgbClr val="000000"/>
                  </a:solidFill>
                </a:uFill>
                <a:latin typeface="Calibri"/>
                <a:cs typeface="Calibri"/>
              </a:rPr>
              <a:t>points</a:t>
            </a:r>
            <a:r>
              <a:rPr sz="1800" b="1" u="heavy" spc="-35" dirty="0">
                <a:uFill>
                  <a:solidFill>
                    <a:srgbClr val="000000"/>
                  </a:solidFill>
                </a:uFill>
                <a:latin typeface="Calibri"/>
                <a:cs typeface="Calibri"/>
              </a:rPr>
              <a:t> </a:t>
            </a:r>
            <a:r>
              <a:rPr sz="1800" b="1" u="heavy" dirty="0">
                <a:uFill>
                  <a:solidFill>
                    <a:srgbClr val="000000"/>
                  </a:solidFill>
                </a:uFill>
                <a:latin typeface="Calibri"/>
                <a:cs typeface="Calibri"/>
              </a:rPr>
              <a:t>in</a:t>
            </a:r>
            <a:r>
              <a:rPr sz="1800" b="1" u="heavy" spc="-5" dirty="0">
                <a:uFill>
                  <a:solidFill>
                    <a:srgbClr val="000000"/>
                  </a:solidFill>
                </a:uFill>
                <a:latin typeface="Calibri"/>
                <a:cs typeface="Calibri"/>
              </a:rPr>
              <a:t> </a:t>
            </a:r>
            <a:r>
              <a:rPr sz="1800" b="1" u="heavy" dirty="0">
                <a:uFill>
                  <a:solidFill>
                    <a:srgbClr val="000000"/>
                  </a:solidFill>
                </a:uFill>
                <a:latin typeface="Calibri"/>
                <a:cs typeface="Calibri"/>
              </a:rPr>
              <a:t>our</a:t>
            </a:r>
            <a:r>
              <a:rPr sz="1800" b="1" u="heavy" spc="-20" dirty="0">
                <a:uFill>
                  <a:solidFill>
                    <a:srgbClr val="000000"/>
                  </a:solidFill>
                </a:uFill>
                <a:latin typeface="Calibri"/>
                <a:cs typeface="Calibri"/>
              </a:rPr>
              <a:t> </a:t>
            </a:r>
            <a:r>
              <a:rPr sz="1800" b="1" u="heavy" spc="-5" dirty="0">
                <a:uFill>
                  <a:solidFill>
                    <a:srgbClr val="000000"/>
                  </a:solidFill>
                </a:uFill>
                <a:latin typeface="Calibri"/>
                <a:cs typeface="Calibri"/>
              </a:rPr>
              <a:t>mind:</a:t>
            </a:r>
            <a:endParaRPr sz="1800">
              <a:latin typeface="Calibri"/>
              <a:cs typeface="Calibri"/>
            </a:endParaRPr>
          </a:p>
          <a:p>
            <a:pPr marL="194945" indent="-182245">
              <a:lnSpc>
                <a:spcPct val="100000"/>
              </a:lnSpc>
              <a:buSzPct val="94444"/>
              <a:buFont typeface="Wingdings"/>
              <a:buChar char=""/>
              <a:tabLst>
                <a:tab pos="194945" algn="l"/>
              </a:tabLst>
            </a:pPr>
            <a:r>
              <a:rPr sz="1800" dirty="0">
                <a:latin typeface="Calibri"/>
                <a:cs typeface="Calibri"/>
              </a:rPr>
              <a:t>A</a:t>
            </a:r>
            <a:r>
              <a:rPr sz="1800" spc="-5" dirty="0">
                <a:latin typeface="Calibri"/>
                <a:cs typeface="Calibri"/>
              </a:rPr>
              <a:t> </a:t>
            </a:r>
            <a:r>
              <a:rPr sz="1800" b="1" dirty="0">
                <a:solidFill>
                  <a:srgbClr val="FF0000"/>
                </a:solidFill>
                <a:latin typeface="Calibri"/>
                <a:cs typeface="Calibri"/>
              </a:rPr>
              <a:t>KEY </a:t>
            </a:r>
            <a:r>
              <a:rPr sz="1800" b="1" spc="-5" dirty="0">
                <a:solidFill>
                  <a:srgbClr val="FF0000"/>
                </a:solidFill>
                <a:latin typeface="Calibri"/>
                <a:cs typeface="Calibri"/>
              </a:rPr>
              <a:t>can</a:t>
            </a:r>
            <a:r>
              <a:rPr sz="1800" b="1" spc="-15" dirty="0">
                <a:solidFill>
                  <a:srgbClr val="FF0000"/>
                </a:solidFill>
                <a:latin typeface="Calibri"/>
                <a:cs typeface="Calibri"/>
              </a:rPr>
              <a:t> </a:t>
            </a:r>
            <a:r>
              <a:rPr sz="1800" b="1" dirty="0">
                <a:solidFill>
                  <a:srgbClr val="FF0000"/>
                </a:solidFill>
                <a:latin typeface="Calibri"/>
                <a:cs typeface="Calibri"/>
              </a:rPr>
              <a:t>only</a:t>
            </a:r>
            <a:r>
              <a:rPr sz="1800" b="1" spc="-30" dirty="0">
                <a:solidFill>
                  <a:srgbClr val="FF0000"/>
                </a:solidFill>
                <a:latin typeface="Calibri"/>
                <a:cs typeface="Calibri"/>
              </a:rPr>
              <a:t> </a:t>
            </a:r>
            <a:r>
              <a:rPr sz="1800" b="1" dirty="0">
                <a:solidFill>
                  <a:srgbClr val="FF0000"/>
                </a:solidFill>
                <a:latin typeface="Calibri"/>
                <a:cs typeface="Calibri"/>
              </a:rPr>
              <a:t>be</a:t>
            </a:r>
            <a:r>
              <a:rPr sz="1800" b="1" spc="-25" dirty="0">
                <a:solidFill>
                  <a:srgbClr val="FF0000"/>
                </a:solidFill>
                <a:latin typeface="Calibri"/>
                <a:cs typeface="Calibri"/>
              </a:rPr>
              <a:t> </a:t>
            </a:r>
            <a:r>
              <a:rPr sz="1800" b="1" dirty="0">
                <a:solidFill>
                  <a:srgbClr val="FF0000"/>
                </a:solidFill>
                <a:latin typeface="Calibri"/>
                <a:cs typeface="Calibri"/>
              </a:rPr>
              <a:t>of</a:t>
            </a:r>
            <a:r>
              <a:rPr sz="1800" b="1" spc="5" dirty="0">
                <a:solidFill>
                  <a:srgbClr val="FF0000"/>
                </a:solidFill>
                <a:latin typeface="Calibri"/>
                <a:cs typeface="Calibri"/>
              </a:rPr>
              <a:t> </a:t>
            </a:r>
            <a:r>
              <a:rPr sz="1800" b="1" spc="-20" dirty="0">
                <a:solidFill>
                  <a:srgbClr val="FF0000"/>
                </a:solidFill>
                <a:latin typeface="Calibri"/>
                <a:cs typeface="Calibri"/>
              </a:rPr>
              <a:t>IMMUTABLE</a:t>
            </a:r>
            <a:r>
              <a:rPr sz="1800" b="1" dirty="0">
                <a:solidFill>
                  <a:srgbClr val="FF0000"/>
                </a:solidFill>
                <a:latin typeface="Calibri"/>
                <a:cs typeface="Calibri"/>
              </a:rPr>
              <a:t> </a:t>
            </a:r>
            <a:r>
              <a:rPr sz="1800" b="1" spc="-10" dirty="0">
                <a:solidFill>
                  <a:srgbClr val="FF0000"/>
                </a:solidFill>
                <a:latin typeface="Calibri"/>
                <a:cs typeface="Calibri"/>
              </a:rPr>
              <a:t>data</a:t>
            </a:r>
            <a:r>
              <a:rPr sz="1800" b="1" spc="-20" dirty="0">
                <a:solidFill>
                  <a:srgbClr val="FF0000"/>
                </a:solidFill>
                <a:latin typeface="Calibri"/>
                <a:cs typeface="Calibri"/>
              </a:rPr>
              <a:t> </a:t>
            </a:r>
            <a:r>
              <a:rPr sz="1800" b="1" dirty="0">
                <a:solidFill>
                  <a:srgbClr val="FF0000"/>
                </a:solidFill>
                <a:latin typeface="Calibri"/>
                <a:cs typeface="Calibri"/>
              </a:rPr>
              <a:t>type</a:t>
            </a:r>
            <a:r>
              <a:rPr sz="1800" b="1" spc="-15" dirty="0">
                <a:solidFill>
                  <a:srgbClr val="FF0000"/>
                </a:solidFill>
                <a:latin typeface="Calibri"/>
                <a:cs typeface="Calibri"/>
              </a:rPr>
              <a:t> </a:t>
            </a:r>
            <a:r>
              <a:rPr sz="1800" spc="-5" dirty="0">
                <a:latin typeface="Calibri"/>
                <a:cs typeface="Calibri"/>
              </a:rPr>
              <a:t>viz.</a:t>
            </a:r>
            <a:endParaRPr sz="1800">
              <a:latin typeface="Calibri"/>
              <a:cs typeface="Calibri"/>
            </a:endParaRPr>
          </a:p>
        </p:txBody>
      </p:sp>
      <p:sp>
        <p:nvSpPr>
          <p:cNvPr id="13" name="object 13"/>
          <p:cNvSpPr txBox="1"/>
          <p:nvPr/>
        </p:nvSpPr>
        <p:spPr>
          <a:xfrm>
            <a:off x="3108198" y="1338834"/>
            <a:ext cx="1052830" cy="848360"/>
          </a:xfrm>
          <a:prstGeom prst="rect">
            <a:avLst/>
          </a:prstGeom>
        </p:spPr>
        <p:txBody>
          <a:bodyPr vert="horz" wrap="square" lIns="0" tIns="12700" rIns="0" bIns="0" rtlCol="0">
            <a:spAutoFit/>
          </a:bodyPr>
          <a:lstStyle/>
          <a:p>
            <a:pPr marL="274320" indent="-262255">
              <a:lnSpc>
                <a:spcPct val="100000"/>
              </a:lnSpc>
              <a:spcBef>
                <a:spcPts val="100"/>
              </a:spcBef>
              <a:buFont typeface="Wingdings"/>
              <a:buChar char=""/>
              <a:tabLst>
                <a:tab pos="274320" algn="l"/>
                <a:tab pos="274955" algn="l"/>
              </a:tabLst>
            </a:pPr>
            <a:r>
              <a:rPr sz="1800" spc="-10" dirty="0">
                <a:latin typeface="Calibri"/>
                <a:cs typeface="Calibri"/>
              </a:rPr>
              <a:t>String</a:t>
            </a:r>
            <a:endParaRPr sz="1800">
              <a:latin typeface="Calibri"/>
              <a:cs typeface="Calibri"/>
            </a:endParaRPr>
          </a:p>
          <a:p>
            <a:pPr marL="274320" indent="-262255">
              <a:lnSpc>
                <a:spcPct val="100000"/>
              </a:lnSpc>
              <a:buFont typeface="Wingdings"/>
              <a:buChar char=""/>
              <a:tabLst>
                <a:tab pos="274320" algn="l"/>
                <a:tab pos="274955" algn="l"/>
              </a:tabLst>
            </a:pPr>
            <a:r>
              <a:rPr sz="1800" spc="-5" dirty="0">
                <a:latin typeface="Calibri"/>
                <a:cs typeface="Calibri"/>
              </a:rPr>
              <a:t>Number</a:t>
            </a:r>
            <a:endParaRPr sz="1800">
              <a:latin typeface="Calibri"/>
              <a:cs typeface="Calibri"/>
            </a:endParaRPr>
          </a:p>
          <a:p>
            <a:pPr marL="274320" indent="-262255">
              <a:lnSpc>
                <a:spcPct val="100000"/>
              </a:lnSpc>
              <a:buFont typeface="Wingdings"/>
              <a:buChar char=""/>
              <a:tabLst>
                <a:tab pos="274320" algn="l"/>
                <a:tab pos="274955" algn="l"/>
              </a:tabLst>
            </a:pPr>
            <a:r>
              <a:rPr sz="1800" spc="-25" dirty="0">
                <a:latin typeface="Calibri"/>
                <a:cs typeface="Calibri"/>
              </a:rPr>
              <a:t>Tuple</a:t>
            </a:r>
            <a:endParaRPr sz="1800">
              <a:latin typeface="Calibri"/>
              <a:cs typeface="Calibri"/>
            </a:endParaRPr>
          </a:p>
        </p:txBody>
      </p:sp>
      <p:sp>
        <p:nvSpPr>
          <p:cNvPr id="14" name="object 14"/>
          <p:cNvSpPr txBox="1"/>
          <p:nvPr/>
        </p:nvSpPr>
        <p:spPr>
          <a:xfrm>
            <a:off x="2650998" y="2161743"/>
            <a:ext cx="6271895" cy="3104515"/>
          </a:xfrm>
          <a:prstGeom prst="rect">
            <a:avLst/>
          </a:prstGeom>
        </p:spPr>
        <p:txBody>
          <a:bodyPr vert="horz" wrap="square" lIns="0" tIns="12700" rIns="0" bIns="0" rtlCol="0">
            <a:spAutoFit/>
          </a:bodyPr>
          <a:lstStyle/>
          <a:p>
            <a:pPr marL="194945" indent="-182880">
              <a:lnSpc>
                <a:spcPts val="2155"/>
              </a:lnSpc>
              <a:spcBef>
                <a:spcPts val="100"/>
              </a:spcBef>
              <a:buSzPct val="94444"/>
              <a:buFont typeface="Wingdings"/>
              <a:buChar char=""/>
              <a:tabLst>
                <a:tab pos="195580" algn="l"/>
              </a:tabLst>
            </a:pPr>
            <a:r>
              <a:rPr sz="1800" b="1" spc="-30" dirty="0">
                <a:solidFill>
                  <a:srgbClr val="FF0000"/>
                </a:solidFill>
                <a:latin typeface="Calibri"/>
                <a:cs typeface="Calibri"/>
              </a:rPr>
              <a:t>VALUE</a:t>
            </a:r>
            <a:r>
              <a:rPr sz="1800" b="1" spc="-5" dirty="0">
                <a:solidFill>
                  <a:srgbClr val="FF0000"/>
                </a:solidFill>
                <a:latin typeface="Calibri"/>
                <a:cs typeface="Calibri"/>
              </a:rPr>
              <a:t> can</a:t>
            </a:r>
            <a:r>
              <a:rPr sz="1800" b="1" spc="-10" dirty="0">
                <a:solidFill>
                  <a:srgbClr val="FF0000"/>
                </a:solidFill>
                <a:latin typeface="Calibri"/>
                <a:cs typeface="Calibri"/>
              </a:rPr>
              <a:t> </a:t>
            </a:r>
            <a:r>
              <a:rPr sz="1800" b="1" dirty="0">
                <a:solidFill>
                  <a:srgbClr val="FF0000"/>
                </a:solidFill>
                <a:latin typeface="Calibri"/>
                <a:cs typeface="Calibri"/>
              </a:rPr>
              <a:t>be</a:t>
            </a:r>
            <a:r>
              <a:rPr sz="1800" b="1" spc="-5" dirty="0">
                <a:solidFill>
                  <a:srgbClr val="FF0000"/>
                </a:solidFill>
                <a:latin typeface="Calibri"/>
                <a:cs typeface="Calibri"/>
              </a:rPr>
              <a:t> </a:t>
            </a:r>
            <a:r>
              <a:rPr sz="1800" b="1" dirty="0">
                <a:solidFill>
                  <a:srgbClr val="FF0000"/>
                </a:solidFill>
                <a:latin typeface="Calibri"/>
                <a:cs typeface="Calibri"/>
              </a:rPr>
              <a:t>of</a:t>
            </a:r>
            <a:r>
              <a:rPr sz="1800" b="1" spc="5" dirty="0">
                <a:solidFill>
                  <a:srgbClr val="FF0000"/>
                </a:solidFill>
                <a:latin typeface="Calibri"/>
                <a:cs typeface="Calibri"/>
              </a:rPr>
              <a:t> </a:t>
            </a:r>
            <a:r>
              <a:rPr sz="1800" b="1" dirty="0">
                <a:solidFill>
                  <a:srgbClr val="FF0000"/>
                </a:solidFill>
                <a:latin typeface="Calibri"/>
                <a:cs typeface="Calibri"/>
              </a:rPr>
              <a:t>both</a:t>
            </a:r>
            <a:r>
              <a:rPr sz="1800" b="1" spc="-20" dirty="0">
                <a:solidFill>
                  <a:srgbClr val="FF0000"/>
                </a:solidFill>
                <a:latin typeface="Calibri"/>
                <a:cs typeface="Calibri"/>
              </a:rPr>
              <a:t> </a:t>
            </a:r>
            <a:r>
              <a:rPr sz="1800" b="1" spc="-25" dirty="0">
                <a:solidFill>
                  <a:srgbClr val="FF0000"/>
                </a:solidFill>
                <a:latin typeface="Calibri"/>
                <a:cs typeface="Calibri"/>
              </a:rPr>
              <a:t>MUTABLE</a:t>
            </a:r>
            <a:r>
              <a:rPr sz="1800" b="1" spc="5" dirty="0">
                <a:solidFill>
                  <a:srgbClr val="FF0000"/>
                </a:solidFill>
                <a:latin typeface="Calibri"/>
                <a:cs typeface="Calibri"/>
              </a:rPr>
              <a:t> </a:t>
            </a:r>
            <a:r>
              <a:rPr sz="1800" b="1" dirty="0">
                <a:solidFill>
                  <a:srgbClr val="FF0000"/>
                </a:solidFill>
                <a:latin typeface="Calibri"/>
                <a:cs typeface="Calibri"/>
              </a:rPr>
              <a:t>or</a:t>
            </a:r>
            <a:r>
              <a:rPr sz="1800" b="1" spc="-15" dirty="0">
                <a:solidFill>
                  <a:srgbClr val="FF0000"/>
                </a:solidFill>
                <a:latin typeface="Calibri"/>
                <a:cs typeface="Calibri"/>
              </a:rPr>
              <a:t> </a:t>
            </a:r>
            <a:r>
              <a:rPr sz="1800" b="1" spc="-20" dirty="0">
                <a:solidFill>
                  <a:srgbClr val="FF0000"/>
                </a:solidFill>
                <a:latin typeface="Calibri"/>
                <a:cs typeface="Calibri"/>
              </a:rPr>
              <a:t>IMMUTABLE</a:t>
            </a:r>
            <a:r>
              <a:rPr sz="1800" b="1" dirty="0">
                <a:solidFill>
                  <a:srgbClr val="FF0000"/>
                </a:solidFill>
                <a:latin typeface="Calibri"/>
                <a:cs typeface="Calibri"/>
              </a:rPr>
              <a:t> </a:t>
            </a:r>
            <a:r>
              <a:rPr sz="1800" b="1" spc="-10" dirty="0">
                <a:solidFill>
                  <a:srgbClr val="FF0000"/>
                </a:solidFill>
                <a:latin typeface="Calibri"/>
                <a:cs typeface="Calibri"/>
              </a:rPr>
              <a:t>data</a:t>
            </a:r>
            <a:r>
              <a:rPr sz="1800" b="1" spc="-15" dirty="0">
                <a:solidFill>
                  <a:srgbClr val="FF0000"/>
                </a:solidFill>
                <a:latin typeface="Calibri"/>
                <a:cs typeface="Calibri"/>
              </a:rPr>
              <a:t> </a:t>
            </a:r>
            <a:r>
              <a:rPr sz="1800" b="1" dirty="0">
                <a:solidFill>
                  <a:srgbClr val="FF0000"/>
                </a:solidFill>
                <a:latin typeface="Calibri"/>
                <a:cs typeface="Calibri"/>
              </a:rPr>
              <a:t>type</a:t>
            </a:r>
            <a:r>
              <a:rPr sz="1800" dirty="0">
                <a:latin typeface="Calibri"/>
                <a:cs typeface="Calibri"/>
              </a:rPr>
              <a:t>.</a:t>
            </a:r>
            <a:endParaRPr sz="1800">
              <a:latin typeface="Calibri"/>
              <a:cs typeface="Calibri"/>
            </a:endParaRPr>
          </a:p>
          <a:p>
            <a:pPr marL="12700" marR="893444">
              <a:lnSpc>
                <a:spcPts val="2210"/>
              </a:lnSpc>
              <a:spcBef>
                <a:spcPts val="229"/>
              </a:spcBef>
              <a:buFont typeface="Wingdings"/>
              <a:buChar char=""/>
              <a:tabLst>
                <a:tab pos="246379" algn="l"/>
              </a:tabLst>
            </a:pPr>
            <a:r>
              <a:rPr sz="1800" spc="-5" dirty="0">
                <a:latin typeface="Calibri"/>
                <a:cs typeface="Calibri"/>
              </a:rPr>
              <a:t>The</a:t>
            </a:r>
            <a:r>
              <a:rPr sz="1800" spc="10" dirty="0">
                <a:latin typeface="Calibri"/>
                <a:cs typeface="Calibri"/>
              </a:rPr>
              <a:t> </a:t>
            </a:r>
            <a:r>
              <a:rPr sz="1800" spc="-10" dirty="0">
                <a:latin typeface="Calibri"/>
                <a:cs typeface="Calibri"/>
              </a:rPr>
              <a:t>curly</a:t>
            </a:r>
            <a:r>
              <a:rPr sz="1800" spc="10" dirty="0">
                <a:latin typeface="Calibri"/>
                <a:cs typeface="Calibri"/>
              </a:rPr>
              <a:t> </a:t>
            </a:r>
            <a:r>
              <a:rPr sz="1800" spc="-20" dirty="0">
                <a:latin typeface="Calibri"/>
                <a:cs typeface="Calibri"/>
              </a:rPr>
              <a:t>brackets</a:t>
            </a:r>
            <a:r>
              <a:rPr sz="1800" spc="15" dirty="0">
                <a:latin typeface="Calibri"/>
                <a:cs typeface="Calibri"/>
              </a:rPr>
              <a:t> </a:t>
            </a:r>
            <a:r>
              <a:rPr sz="2000" b="1" dirty="0">
                <a:solidFill>
                  <a:srgbClr val="C00000"/>
                </a:solidFill>
                <a:latin typeface="Calibri"/>
                <a:cs typeface="Calibri"/>
              </a:rPr>
              <a:t>{ }</a:t>
            </a:r>
            <a:r>
              <a:rPr sz="2000" b="1" spc="-40" dirty="0">
                <a:solidFill>
                  <a:srgbClr val="C00000"/>
                </a:solidFill>
                <a:latin typeface="Calibri"/>
                <a:cs typeface="Calibri"/>
              </a:rPr>
              <a:t> </a:t>
            </a:r>
            <a:r>
              <a:rPr sz="1800" spc="-5" dirty="0">
                <a:latin typeface="Calibri"/>
                <a:cs typeface="Calibri"/>
              </a:rPr>
              <a:t>marks</a:t>
            </a:r>
            <a:r>
              <a:rPr sz="1800" spc="-10" dirty="0">
                <a:latin typeface="Calibri"/>
                <a:cs typeface="Calibri"/>
              </a:rPr>
              <a:t> </a:t>
            </a:r>
            <a:r>
              <a:rPr sz="1800" dirty="0">
                <a:latin typeface="Calibri"/>
                <a:cs typeface="Calibri"/>
              </a:rPr>
              <a:t>the </a:t>
            </a:r>
            <a:r>
              <a:rPr sz="1800" spc="-5" dirty="0">
                <a:latin typeface="Calibri"/>
                <a:cs typeface="Calibri"/>
              </a:rPr>
              <a:t>beginning</a:t>
            </a:r>
            <a:r>
              <a:rPr sz="1800" spc="30" dirty="0">
                <a:latin typeface="Calibri"/>
                <a:cs typeface="Calibri"/>
              </a:rPr>
              <a:t> </a:t>
            </a:r>
            <a:r>
              <a:rPr sz="1800" dirty="0">
                <a:latin typeface="Calibri"/>
                <a:cs typeface="Calibri"/>
              </a:rPr>
              <a:t>and</a:t>
            </a:r>
            <a:r>
              <a:rPr sz="1800" spc="5" dirty="0">
                <a:latin typeface="Calibri"/>
                <a:cs typeface="Calibri"/>
              </a:rPr>
              <a:t> </a:t>
            </a:r>
            <a:r>
              <a:rPr sz="1800" dirty="0">
                <a:latin typeface="Calibri"/>
                <a:cs typeface="Calibri"/>
              </a:rPr>
              <a:t>end</a:t>
            </a:r>
            <a:r>
              <a:rPr sz="1800" spc="10" dirty="0">
                <a:latin typeface="Calibri"/>
                <a:cs typeface="Calibri"/>
              </a:rPr>
              <a:t> </a:t>
            </a:r>
            <a:r>
              <a:rPr sz="1800" spc="-5" dirty="0">
                <a:latin typeface="Calibri"/>
                <a:cs typeface="Calibri"/>
              </a:rPr>
              <a:t>of </a:t>
            </a:r>
            <a:r>
              <a:rPr sz="1800" dirty="0">
                <a:latin typeface="Calibri"/>
                <a:cs typeface="Calibri"/>
              </a:rPr>
              <a:t>a </a:t>
            </a:r>
            <a:r>
              <a:rPr sz="1800" spc="-390" dirty="0">
                <a:latin typeface="Calibri"/>
                <a:cs typeface="Calibri"/>
              </a:rPr>
              <a:t> </a:t>
            </a:r>
            <a:r>
              <a:rPr sz="1800" spc="-15" dirty="0">
                <a:latin typeface="Calibri"/>
                <a:cs typeface="Calibri"/>
              </a:rPr>
              <a:t>Dictionary.</a:t>
            </a:r>
            <a:endParaRPr sz="1800">
              <a:latin typeface="Calibri"/>
              <a:cs typeface="Calibri"/>
            </a:endParaRPr>
          </a:p>
          <a:p>
            <a:pPr marL="194945" indent="-182245">
              <a:lnSpc>
                <a:spcPts val="3250"/>
              </a:lnSpc>
              <a:buSzPct val="94444"/>
              <a:buFont typeface="Wingdings"/>
              <a:buChar char=""/>
              <a:tabLst>
                <a:tab pos="194945" algn="l"/>
              </a:tabLst>
            </a:pPr>
            <a:r>
              <a:rPr sz="1800" spc="-10" dirty="0">
                <a:latin typeface="Calibri"/>
                <a:cs typeface="Calibri"/>
              </a:rPr>
              <a:t>Each</a:t>
            </a:r>
            <a:r>
              <a:rPr sz="1800" spc="-5" dirty="0">
                <a:latin typeface="Calibri"/>
                <a:cs typeface="Calibri"/>
              </a:rPr>
              <a:t> entry</a:t>
            </a:r>
            <a:r>
              <a:rPr sz="1800" dirty="0">
                <a:latin typeface="Calibri"/>
                <a:cs typeface="Calibri"/>
              </a:rPr>
              <a:t> </a:t>
            </a:r>
            <a:r>
              <a:rPr sz="1800" spc="-15" dirty="0">
                <a:latin typeface="Calibri"/>
                <a:cs typeface="Calibri"/>
              </a:rPr>
              <a:t>(Key:Value)</a:t>
            </a:r>
            <a:r>
              <a:rPr sz="1800" spc="30" dirty="0">
                <a:latin typeface="Calibri"/>
                <a:cs typeface="Calibri"/>
              </a:rPr>
              <a:t> </a:t>
            </a:r>
            <a:r>
              <a:rPr sz="1800" spc="-10" dirty="0">
                <a:latin typeface="Calibri"/>
                <a:cs typeface="Calibri"/>
              </a:rPr>
              <a:t>consists</a:t>
            </a:r>
            <a:r>
              <a:rPr sz="1800" dirty="0">
                <a:latin typeface="Calibri"/>
                <a:cs typeface="Calibri"/>
              </a:rPr>
              <a:t> </a:t>
            </a:r>
            <a:r>
              <a:rPr sz="1800" spc="-5" dirty="0">
                <a:latin typeface="Calibri"/>
                <a:cs typeface="Calibri"/>
              </a:rPr>
              <a:t>of</a:t>
            </a:r>
            <a:r>
              <a:rPr sz="1800" spc="15" dirty="0">
                <a:latin typeface="Calibri"/>
                <a:cs typeface="Calibri"/>
              </a:rPr>
              <a:t> </a:t>
            </a:r>
            <a:r>
              <a:rPr sz="1800" dirty="0">
                <a:latin typeface="Calibri"/>
                <a:cs typeface="Calibri"/>
              </a:rPr>
              <a:t>a</a:t>
            </a:r>
            <a:r>
              <a:rPr sz="1800" spc="-5" dirty="0">
                <a:latin typeface="Calibri"/>
                <a:cs typeface="Calibri"/>
              </a:rPr>
              <a:t> </a:t>
            </a:r>
            <a:r>
              <a:rPr sz="1800" dirty="0">
                <a:latin typeface="Calibri"/>
                <a:cs typeface="Calibri"/>
              </a:rPr>
              <a:t>pair </a:t>
            </a:r>
            <a:r>
              <a:rPr sz="1800" spc="-15" dirty="0">
                <a:latin typeface="Calibri"/>
                <a:cs typeface="Calibri"/>
              </a:rPr>
              <a:t>separated</a:t>
            </a:r>
            <a:r>
              <a:rPr sz="1800" dirty="0">
                <a:latin typeface="Calibri"/>
                <a:cs typeface="Calibri"/>
              </a:rPr>
              <a:t> </a:t>
            </a:r>
            <a:r>
              <a:rPr sz="1800" spc="-5" dirty="0">
                <a:latin typeface="Calibri"/>
                <a:cs typeface="Calibri"/>
              </a:rPr>
              <a:t>by</a:t>
            </a:r>
            <a:r>
              <a:rPr sz="1800" spc="10" dirty="0">
                <a:latin typeface="Calibri"/>
                <a:cs typeface="Calibri"/>
              </a:rPr>
              <a:t> </a:t>
            </a:r>
            <a:r>
              <a:rPr sz="1800" spc="-10" dirty="0">
                <a:latin typeface="Calibri"/>
                <a:cs typeface="Calibri"/>
              </a:rPr>
              <a:t>colon</a:t>
            </a:r>
            <a:r>
              <a:rPr sz="1800" spc="45" dirty="0">
                <a:latin typeface="Calibri"/>
                <a:cs typeface="Calibri"/>
              </a:rPr>
              <a:t> </a:t>
            </a:r>
            <a:r>
              <a:rPr sz="2800" b="1" spc="-5" dirty="0">
                <a:solidFill>
                  <a:srgbClr val="C00000"/>
                </a:solidFill>
                <a:latin typeface="Comic Sans MS"/>
                <a:cs typeface="Comic Sans MS"/>
              </a:rPr>
              <a:t>:</a:t>
            </a:r>
            <a:endParaRPr sz="2800">
              <a:latin typeface="Comic Sans MS"/>
              <a:cs typeface="Comic Sans MS"/>
            </a:endParaRPr>
          </a:p>
          <a:p>
            <a:pPr marL="12700">
              <a:lnSpc>
                <a:spcPts val="2145"/>
              </a:lnSpc>
              <a:spcBef>
                <a:spcPts val="25"/>
              </a:spcBef>
            </a:pPr>
            <a:r>
              <a:rPr sz="1800" spc="-5" dirty="0">
                <a:latin typeface="Calibri"/>
                <a:cs typeface="Calibri"/>
              </a:rPr>
              <a:t>that is</a:t>
            </a:r>
            <a:r>
              <a:rPr sz="1800" dirty="0">
                <a:latin typeface="Calibri"/>
                <a:cs typeface="Calibri"/>
              </a:rPr>
              <a:t> ,</a:t>
            </a:r>
            <a:r>
              <a:rPr sz="1800" spc="5" dirty="0">
                <a:latin typeface="Calibri"/>
                <a:cs typeface="Calibri"/>
              </a:rPr>
              <a:t> </a:t>
            </a:r>
            <a:r>
              <a:rPr sz="1800" dirty="0">
                <a:solidFill>
                  <a:srgbClr val="FF0000"/>
                </a:solidFill>
                <a:latin typeface="Calibri"/>
                <a:cs typeface="Calibri"/>
              </a:rPr>
              <a:t>the</a:t>
            </a:r>
            <a:r>
              <a:rPr sz="1800" spc="10" dirty="0">
                <a:solidFill>
                  <a:srgbClr val="FF0000"/>
                </a:solidFill>
                <a:latin typeface="Calibri"/>
                <a:cs typeface="Calibri"/>
              </a:rPr>
              <a:t> </a:t>
            </a:r>
            <a:r>
              <a:rPr sz="1800" spc="-25" dirty="0">
                <a:solidFill>
                  <a:srgbClr val="FF0000"/>
                </a:solidFill>
                <a:latin typeface="Calibri"/>
                <a:cs typeface="Calibri"/>
              </a:rPr>
              <a:t>key</a:t>
            </a:r>
            <a:r>
              <a:rPr sz="1800" dirty="0">
                <a:solidFill>
                  <a:srgbClr val="FF0000"/>
                </a:solidFill>
                <a:latin typeface="Calibri"/>
                <a:cs typeface="Calibri"/>
              </a:rPr>
              <a:t> </a:t>
            </a:r>
            <a:r>
              <a:rPr sz="1800" spc="-10" dirty="0">
                <a:solidFill>
                  <a:srgbClr val="FF0000"/>
                </a:solidFill>
                <a:latin typeface="Calibri"/>
                <a:cs typeface="Calibri"/>
              </a:rPr>
              <a:t>comes</a:t>
            </a:r>
            <a:r>
              <a:rPr sz="1800" spc="5" dirty="0">
                <a:solidFill>
                  <a:srgbClr val="FF0000"/>
                </a:solidFill>
                <a:latin typeface="Calibri"/>
                <a:cs typeface="Calibri"/>
              </a:rPr>
              <a:t> </a:t>
            </a:r>
            <a:r>
              <a:rPr sz="1800" spc="-15" dirty="0">
                <a:solidFill>
                  <a:srgbClr val="FF0000"/>
                </a:solidFill>
                <a:latin typeface="Calibri"/>
                <a:cs typeface="Calibri"/>
              </a:rPr>
              <a:t>first</a:t>
            </a:r>
            <a:r>
              <a:rPr sz="1800" dirty="0">
                <a:solidFill>
                  <a:srgbClr val="FF0000"/>
                </a:solidFill>
                <a:latin typeface="Calibri"/>
                <a:cs typeface="Calibri"/>
              </a:rPr>
              <a:t> and</a:t>
            </a:r>
            <a:r>
              <a:rPr sz="1800" spc="10" dirty="0">
                <a:solidFill>
                  <a:srgbClr val="FF0000"/>
                </a:solidFill>
                <a:latin typeface="Calibri"/>
                <a:cs typeface="Calibri"/>
              </a:rPr>
              <a:t> </a:t>
            </a:r>
            <a:r>
              <a:rPr sz="1800" dirty="0">
                <a:solidFill>
                  <a:srgbClr val="FF0000"/>
                </a:solidFill>
                <a:latin typeface="Calibri"/>
                <a:cs typeface="Calibri"/>
              </a:rPr>
              <a:t>then</a:t>
            </a:r>
            <a:r>
              <a:rPr sz="1800" spc="15" dirty="0">
                <a:solidFill>
                  <a:srgbClr val="FF0000"/>
                </a:solidFill>
                <a:latin typeface="Calibri"/>
                <a:cs typeface="Calibri"/>
              </a:rPr>
              <a:t> </a:t>
            </a:r>
            <a:r>
              <a:rPr sz="1800" spc="-10" dirty="0">
                <a:solidFill>
                  <a:srgbClr val="FF0000"/>
                </a:solidFill>
                <a:latin typeface="Calibri"/>
                <a:cs typeface="Calibri"/>
              </a:rPr>
              <a:t>after</a:t>
            </a:r>
            <a:r>
              <a:rPr sz="1800" dirty="0">
                <a:solidFill>
                  <a:srgbClr val="FF0000"/>
                </a:solidFill>
                <a:latin typeface="Calibri"/>
                <a:cs typeface="Calibri"/>
              </a:rPr>
              <a:t> :</a:t>
            </a:r>
            <a:r>
              <a:rPr sz="1800" spc="10" dirty="0">
                <a:solidFill>
                  <a:srgbClr val="FF0000"/>
                </a:solidFill>
                <a:latin typeface="Calibri"/>
                <a:cs typeface="Calibri"/>
              </a:rPr>
              <a:t> </a:t>
            </a:r>
            <a:r>
              <a:rPr sz="1800" spc="-5" dirty="0">
                <a:solidFill>
                  <a:srgbClr val="FF0000"/>
                </a:solidFill>
                <a:latin typeface="Calibri"/>
                <a:cs typeface="Calibri"/>
              </a:rPr>
              <a:t>its</a:t>
            </a:r>
            <a:r>
              <a:rPr sz="1800" dirty="0">
                <a:solidFill>
                  <a:srgbClr val="FF0000"/>
                </a:solidFill>
                <a:latin typeface="Calibri"/>
                <a:cs typeface="Calibri"/>
              </a:rPr>
              <a:t> </a:t>
            </a:r>
            <a:r>
              <a:rPr sz="1800" spc="-10" dirty="0">
                <a:solidFill>
                  <a:srgbClr val="FF0000"/>
                </a:solidFill>
                <a:latin typeface="Calibri"/>
                <a:cs typeface="Calibri"/>
              </a:rPr>
              <a:t>corresponding</a:t>
            </a:r>
            <a:r>
              <a:rPr sz="1800" spc="25" dirty="0">
                <a:solidFill>
                  <a:srgbClr val="FF0000"/>
                </a:solidFill>
                <a:latin typeface="Calibri"/>
                <a:cs typeface="Calibri"/>
              </a:rPr>
              <a:t> </a:t>
            </a:r>
            <a:r>
              <a:rPr sz="1800" dirty="0">
                <a:solidFill>
                  <a:srgbClr val="FF0000"/>
                </a:solidFill>
                <a:latin typeface="Calibri"/>
                <a:cs typeface="Calibri"/>
              </a:rPr>
              <a:t>value</a:t>
            </a:r>
            <a:r>
              <a:rPr sz="1800" dirty="0">
                <a:latin typeface="Calibri"/>
                <a:cs typeface="Calibri"/>
              </a:rPr>
              <a:t>.</a:t>
            </a:r>
            <a:endParaRPr sz="1800">
              <a:latin typeface="Calibri"/>
              <a:cs typeface="Calibri"/>
            </a:endParaRPr>
          </a:p>
          <a:p>
            <a:pPr marL="245745" indent="-233679">
              <a:lnSpc>
                <a:spcPts val="2865"/>
              </a:lnSpc>
              <a:buFont typeface="Wingdings"/>
              <a:buChar char=""/>
              <a:tabLst>
                <a:tab pos="246379" algn="l"/>
              </a:tabLst>
            </a:pPr>
            <a:r>
              <a:rPr sz="1800" spc="-5" dirty="0">
                <a:latin typeface="Calibri"/>
                <a:cs typeface="Calibri"/>
              </a:rPr>
              <a:t>The</a:t>
            </a:r>
            <a:r>
              <a:rPr sz="1800" spc="10" dirty="0">
                <a:latin typeface="Calibri"/>
                <a:cs typeface="Calibri"/>
              </a:rPr>
              <a:t> </a:t>
            </a:r>
            <a:r>
              <a:rPr sz="1800" spc="-15" dirty="0">
                <a:latin typeface="Calibri"/>
                <a:cs typeface="Calibri"/>
              </a:rPr>
              <a:t>key:value</a:t>
            </a:r>
            <a:r>
              <a:rPr sz="1800" spc="5" dirty="0">
                <a:latin typeface="Calibri"/>
                <a:cs typeface="Calibri"/>
              </a:rPr>
              <a:t> </a:t>
            </a:r>
            <a:r>
              <a:rPr sz="1800" spc="-15" dirty="0">
                <a:latin typeface="Calibri"/>
                <a:cs typeface="Calibri"/>
              </a:rPr>
              <a:t>pairs</a:t>
            </a:r>
            <a:r>
              <a:rPr sz="1800" spc="5" dirty="0">
                <a:latin typeface="Calibri"/>
                <a:cs typeface="Calibri"/>
              </a:rPr>
              <a:t> </a:t>
            </a:r>
            <a:r>
              <a:rPr sz="1800" spc="-10" dirty="0">
                <a:latin typeface="Calibri"/>
                <a:cs typeface="Calibri"/>
              </a:rPr>
              <a:t>are</a:t>
            </a:r>
            <a:r>
              <a:rPr sz="1800" dirty="0">
                <a:latin typeface="Calibri"/>
                <a:cs typeface="Calibri"/>
              </a:rPr>
              <a:t> </a:t>
            </a:r>
            <a:r>
              <a:rPr sz="1800" spc="-10" dirty="0">
                <a:latin typeface="Calibri"/>
                <a:cs typeface="Calibri"/>
              </a:rPr>
              <a:t>separated</a:t>
            </a:r>
            <a:r>
              <a:rPr sz="1800" spc="-5" dirty="0">
                <a:latin typeface="Calibri"/>
                <a:cs typeface="Calibri"/>
              </a:rPr>
              <a:t> by</a:t>
            </a:r>
            <a:r>
              <a:rPr sz="1800" spc="10" dirty="0">
                <a:latin typeface="Calibri"/>
                <a:cs typeface="Calibri"/>
              </a:rPr>
              <a:t> </a:t>
            </a:r>
            <a:r>
              <a:rPr sz="1800" spc="-5" dirty="0">
                <a:latin typeface="Calibri"/>
                <a:cs typeface="Calibri"/>
              </a:rPr>
              <a:t>commas</a:t>
            </a:r>
            <a:r>
              <a:rPr sz="2400" b="1" spc="-5" dirty="0">
                <a:solidFill>
                  <a:srgbClr val="C00000"/>
                </a:solidFill>
                <a:latin typeface="Calibri"/>
                <a:cs typeface="Calibri"/>
              </a:rPr>
              <a:t>,</a:t>
            </a:r>
            <a:endParaRPr sz="2400">
              <a:latin typeface="Calibri"/>
              <a:cs typeface="Calibri"/>
            </a:endParaRPr>
          </a:p>
          <a:p>
            <a:pPr marL="12700" marR="433705">
              <a:lnSpc>
                <a:spcPct val="100000"/>
              </a:lnSpc>
              <a:spcBef>
                <a:spcPts val="40"/>
              </a:spcBef>
              <a:buFont typeface="Wingdings"/>
              <a:buChar char=""/>
              <a:tabLst>
                <a:tab pos="246379" algn="l"/>
              </a:tabLst>
            </a:pPr>
            <a:r>
              <a:rPr sz="1800" spc="-20" dirty="0">
                <a:latin typeface="Calibri"/>
                <a:cs typeface="Calibri"/>
              </a:rPr>
              <a:t>Internally,</a:t>
            </a:r>
            <a:r>
              <a:rPr sz="1800" spc="20" dirty="0">
                <a:latin typeface="Calibri"/>
                <a:cs typeface="Calibri"/>
              </a:rPr>
              <a:t> </a:t>
            </a:r>
            <a:r>
              <a:rPr sz="1800" spc="-10" dirty="0">
                <a:latin typeface="Calibri"/>
                <a:cs typeface="Calibri"/>
              </a:rPr>
              <a:t>Dictionaries</a:t>
            </a:r>
            <a:r>
              <a:rPr sz="1800" spc="35" dirty="0">
                <a:latin typeface="Calibri"/>
                <a:cs typeface="Calibri"/>
              </a:rPr>
              <a:t> </a:t>
            </a:r>
            <a:r>
              <a:rPr sz="1800" spc="-10" dirty="0">
                <a:latin typeface="Calibri"/>
                <a:cs typeface="Calibri"/>
              </a:rPr>
              <a:t>are</a:t>
            </a:r>
            <a:r>
              <a:rPr sz="1800" spc="25" dirty="0">
                <a:latin typeface="Calibri"/>
                <a:cs typeface="Calibri"/>
              </a:rPr>
              <a:t> </a:t>
            </a:r>
            <a:r>
              <a:rPr sz="1800" spc="-15" dirty="0">
                <a:latin typeface="Calibri"/>
                <a:cs typeface="Calibri"/>
              </a:rPr>
              <a:t>indexed</a:t>
            </a:r>
            <a:r>
              <a:rPr sz="1800" spc="10" dirty="0">
                <a:latin typeface="Calibri"/>
                <a:cs typeface="Calibri"/>
              </a:rPr>
              <a:t> </a:t>
            </a:r>
            <a:r>
              <a:rPr sz="1800" spc="-10" dirty="0">
                <a:latin typeface="Calibri"/>
                <a:cs typeface="Calibri"/>
              </a:rPr>
              <a:t>(arranged</a:t>
            </a:r>
            <a:r>
              <a:rPr sz="1800" spc="20" dirty="0">
                <a:latin typeface="Calibri"/>
                <a:cs typeface="Calibri"/>
              </a:rPr>
              <a:t> </a:t>
            </a:r>
            <a:r>
              <a:rPr sz="1800" spc="-5" dirty="0">
                <a:latin typeface="Calibri"/>
                <a:cs typeface="Calibri"/>
              </a:rPr>
              <a:t>on</a:t>
            </a:r>
            <a:r>
              <a:rPr sz="1800" spc="20" dirty="0">
                <a:latin typeface="Calibri"/>
                <a:cs typeface="Calibri"/>
              </a:rPr>
              <a:t> </a:t>
            </a:r>
            <a:r>
              <a:rPr sz="1800" dirty="0">
                <a:latin typeface="Calibri"/>
                <a:cs typeface="Calibri"/>
              </a:rPr>
              <a:t>the</a:t>
            </a:r>
            <a:r>
              <a:rPr sz="1800" spc="5" dirty="0">
                <a:latin typeface="Calibri"/>
                <a:cs typeface="Calibri"/>
              </a:rPr>
              <a:t> </a:t>
            </a:r>
            <a:r>
              <a:rPr sz="1800" spc="-5" dirty="0">
                <a:latin typeface="Calibri"/>
                <a:cs typeface="Calibri"/>
              </a:rPr>
              <a:t>basis</a:t>
            </a:r>
            <a:r>
              <a:rPr sz="1800" spc="10" dirty="0">
                <a:latin typeface="Calibri"/>
                <a:cs typeface="Calibri"/>
              </a:rPr>
              <a:t> </a:t>
            </a:r>
            <a:r>
              <a:rPr sz="1800" spc="-5" dirty="0">
                <a:latin typeface="Calibri"/>
                <a:cs typeface="Calibri"/>
              </a:rPr>
              <a:t>of </a:t>
            </a:r>
            <a:r>
              <a:rPr sz="1800" spc="-390" dirty="0">
                <a:latin typeface="Calibri"/>
                <a:cs typeface="Calibri"/>
              </a:rPr>
              <a:t> </a:t>
            </a:r>
            <a:r>
              <a:rPr sz="1800" spc="-20" dirty="0">
                <a:latin typeface="Calibri"/>
                <a:cs typeface="Calibri"/>
              </a:rPr>
              <a:t>keys).</a:t>
            </a:r>
            <a:endParaRPr sz="1800">
              <a:latin typeface="Calibri"/>
              <a:cs typeface="Calibri"/>
            </a:endParaRPr>
          </a:p>
          <a:p>
            <a:pPr marL="245745" indent="-233679">
              <a:lnSpc>
                <a:spcPts val="2390"/>
              </a:lnSpc>
              <a:buClr>
                <a:srgbClr val="000000"/>
              </a:buClr>
              <a:buSzPct val="90000"/>
              <a:buFont typeface="Wingdings"/>
              <a:buChar char=""/>
              <a:tabLst>
                <a:tab pos="246379" algn="l"/>
              </a:tabLst>
            </a:pPr>
            <a:r>
              <a:rPr sz="2000" b="1" i="1" spc="-5" dirty="0">
                <a:solidFill>
                  <a:srgbClr val="974707"/>
                </a:solidFill>
                <a:latin typeface="Calibri"/>
                <a:cs typeface="Calibri"/>
              </a:rPr>
              <a:t>Dictionaries</a:t>
            </a:r>
            <a:r>
              <a:rPr sz="2000" b="1" i="1" spc="-40" dirty="0">
                <a:solidFill>
                  <a:srgbClr val="974707"/>
                </a:solidFill>
                <a:latin typeface="Calibri"/>
                <a:cs typeface="Calibri"/>
              </a:rPr>
              <a:t> </a:t>
            </a:r>
            <a:r>
              <a:rPr sz="2000" b="1" i="1" dirty="0">
                <a:solidFill>
                  <a:srgbClr val="974707"/>
                </a:solidFill>
                <a:latin typeface="Calibri"/>
                <a:cs typeface="Calibri"/>
              </a:rPr>
              <a:t>are</a:t>
            </a:r>
            <a:r>
              <a:rPr sz="2000" b="1" i="1" spc="-20" dirty="0">
                <a:solidFill>
                  <a:srgbClr val="974707"/>
                </a:solidFill>
                <a:latin typeface="Calibri"/>
                <a:cs typeface="Calibri"/>
              </a:rPr>
              <a:t> </a:t>
            </a:r>
            <a:r>
              <a:rPr sz="2000" b="1" i="1" dirty="0">
                <a:solidFill>
                  <a:srgbClr val="974707"/>
                </a:solidFill>
                <a:latin typeface="Calibri"/>
                <a:cs typeface="Calibri"/>
              </a:rPr>
              <a:t>also</a:t>
            </a:r>
            <a:r>
              <a:rPr sz="2000" b="1" i="1" spc="-30" dirty="0">
                <a:solidFill>
                  <a:srgbClr val="974707"/>
                </a:solidFill>
                <a:latin typeface="Calibri"/>
                <a:cs typeface="Calibri"/>
              </a:rPr>
              <a:t> </a:t>
            </a:r>
            <a:r>
              <a:rPr sz="2000" b="1" i="1" spc="-5" dirty="0">
                <a:solidFill>
                  <a:srgbClr val="974707"/>
                </a:solidFill>
                <a:latin typeface="Calibri"/>
                <a:cs typeface="Calibri"/>
              </a:rPr>
              <a:t>known</a:t>
            </a:r>
            <a:r>
              <a:rPr sz="2000" b="1" i="1" spc="-15" dirty="0">
                <a:solidFill>
                  <a:srgbClr val="974707"/>
                </a:solidFill>
                <a:latin typeface="Calibri"/>
                <a:cs typeface="Calibri"/>
              </a:rPr>
              <a:t> </a:t>
            </a:r>
            <a:r>
              <a:rPr sz="2000" b="1" i="1" dirty="0">
                <a:solidFill>
                  <a:srgbClr val="974707"/>
                </a:solidFill>
                <a:latin typeface="Calibri"/>
                <a:cs typeface="Calibri"/>
              </a:rPr>
              <a:t>as</a:t>
            </a:r>
            <a:r>
              <a:rPr sz="2000" b="1" i="1" spc="-25" dirty="0">
                <a:solidFill>
                  <a:srgbClr val="974707"/>
                </a:solidFill>
                <a:latin typeface="Calibri"/>
                <a:cs typeface="Calibri"/>
              </a:rPr>
              <a:t> </a:t>
            </a:r>
            <a:r>
              <a:rPr sz="2000" b="1" i="1" dirty="0">
                <a:solidFill>
                  <a:srgbClr val="974707"/>
                </a:solidFill>
                <a:latin typeface="Calibri"/>
                <a:cs typeface="Calibri"/>
              </a:rPr>
              <a:t>Associative</a:t>
            </a:r>
            <a:r>
              <a:rPr sz="2000" b="1" i="1" spc="-40" dirty="0">
                <a:solidFill>
                  <a:srgbClr val="974707"/>
                </a:solidFill>
                <a:latin typeface="Calibri"/>
                <a:cs typeface="Calibri"/>
              </a:rPr>
              <a:t> </a:t>
            </a:r>
            <a:r>
              <a:rPr sz="2000" b="1" i="1" dirty="0">
                <a:solidFill>
                  <a:srgbClr val="974707"/>
                </a:solidFill>
                <a:latin typeface="Calibri"/>
                <a:cs typeface="Calibri"/>
              </a:rPr>
              <a:t>Arrays</a:t>
            </a:r>
            <a:r>
              <a:rPr sz="2000" b="1" i="1" spc="-50" dirty="0">
                <a:solidFill>
                  <a:srgbClr val="974707"/>
                </a:solidFill>
                <a:latin typeface="Calibri"/>
                <a:cs typeface="Calibri"/>
              </a:rPr>
              <a:t> </a:t>
            </a:r>
            <a:r>
              <a:rPr sz="2000" b="1" i="1" spc="-5" dirty="0">
                <a:solidFill>
                  <a:srgbClr val="974707"/>
                </a:solidFill>
                <a:latin typeface="Calibri"/>
                <a:cs typeface="Calibri"/>
              </a:rPr>
              <a:t>or</a:t>
            </a:r>
            <a:endParaRPr sz="2000">
              <a:latin typeface="Calibri"/>
              <a:cs typeface="Calibri"/>
            </a:endParaRPr>
          </a:p>
          <a:p>
            <a:pPr marL="12700">
              <a:lnSpc>
                <a:spcPct val="100000"/>
              </a:lnSpc>
            </a:pPr>
            <a:r>
              <a:rPr sz="2000" b="1" i="1" dirty="0">
                <a:solidFill>
                  <a:srgbClr val="974707"/>
                </a:solidFill>
                <a:latin typeface="Calibri"/>
                <a:cs typeface="Calibri"/>
              </a:rPr>
              <a:t>Mappings</a:t>
            </a:r>
            <a:r>
              <a:rPr sz="2000" b="1" i="1" spc="-75" dirty="0">
                <a:solidFill>
                  <a:srgbClr val="974707"/>
                </a:solidFill>
                <a:latin typeface="Calibri"/>
                <a:cs typeface="Calibri"/>
              </a:rPr>
              <a:t> </a:t>
            </a:r>
            <a:r>
              <a:rPr sz="2000" b="1" i="1" dirty="0">
                <a:solidFill>
                  <a:srgbClr val="974707"/>
                </a:solidFill>
                <a:latin typeface="Calibri"/>
                <a:cs typeface="Calibri"/>
              </a:rPr>
              <a:t>or</a:t>
            </a:r>
            <a:r>
              <a:rPr sz="2000" b="1" i="1" spc="-50" dirty="0">
                <a:solidFill>
                  <a:srgbClr val="974707"/>
                </a:solidFill>
                <a:latin typeface="Calibri"/>
                <a:cs typeface="Calibri"/>
              </a:rPr>
              <a:t> </a:t>
            </a:r>
            <a:r>
              <a:rPr sz="2000" b="1" i="1" dirty="0">
                <a:solidFill>
                  <a:srgbClr val="974707"/>
                </a:solidFill>
                <a:latin typeface="Calibri"/>
                <a:cs typeface="Calibri"/>
              </a:rPr>
              <a:t>Hashes</a:t>
            </a:r>
            <a:endParaRPr sz="2000">
              <a:latin typeface="Calibri"/>
              <a:cs typeface="Calibri"/>
            </a:endParaRPr>
          </a:p>
        </p:txBody>
      </p:sp>
      <p:grpSp>
        <p:nvGrpSpPr>
          <p:cNvPr id="15" name="object 15"/>
          <p:cNvGrpSpPr/>
          <p:nvPr/>
        </p:nvGrpSpPr>
        <p:grpSpPr>
          <a:xfrm>
            <a:off x="2566987" y="5424500"/>
            <a:ext cx="2938780" cy="655955"/>
            <a:chOff x="2566987" y="5424500"/>
            <a:chExt cx="2938780" cy="655955"/>
          </a:xfrm>
        </p:grpSpPr>
        <p:sp>
          <p:nvSpPr>
            <p:cNvPr id="16" name="object 16"/>
            <p:cNvSpPr/>
            <p:nvPr/>
          </p:nvSpPr>
          <p:spPr>
            <a:xfrm>
              <a:off x="2571750" y="5429262"/>
              <a:ext cx="2929255" cy="646430"/>
            </a:xfrm>
            <a:custGeom>
              <a:avLst/>
              <a:gdLst/>
              <a:ahLst/>
              <a:cxnLst/>
              <a:rect l="l" t="t" r="r" b="b"/>
              <a:pathLst>
                <a:path w="2929254" h="646429">
                  <a:moveTo>
                    <a:pt x="2929001" y="0"/>
                  </a:moveTo>
                  <a:lnTo>
                    <a:pt x="0" y="0"/>
                  </a:lnTo>
                  <a:lnTo>
                    <a:pt x="0" y="646328"/>
                  </a:lnTo>
                  <a:lnTo>
                    <a:pt x="2929001" y="646328"/>
                  </a:lnTo>
                  <a:lnTo>
                    <a:pt x="2929001" y="0"/>
                  </a:lnTo>
                  <a:close/>
                </a:path>
              </a:pathLst>
            </a:custGeom>
            <a:solidFill>
              <a:srgbClr val="DCE6F1"/>
            </a:solidFill>
          </p:spPr>
          <p:txBody>
            <a:bodyPr wrap="square" lIns="0" tIns="0" rIns="0" bIns="0" rtlCol="0"/>
            <a:lstStyle/>
            <a:p>
              <a:endParaRPr/>
            </a:p>
          </p:txBody>
        </p:sp>
        <p:sp>
          <p:nvSpPr>
            <p:cNvPr id="17" name="object 17"/>
            <p:cNvSpPr/>
            <p:nvPr/>
          </p:nvSpPr>
          <p:spPr>
            <a:xfrm>
              <a:off x="2571750" y="5429262"/>
              <a:ext cx="2929255" cy="646430"/>
            </a:xfrm>
            <a:custGeom>
              <a:avLst/>
              <a:gdLst/>
              <a:ahLst/>
              <a:cxnLst/>
              <a:rect l="l" t="t" r="r" b="b"/>
              <a:pathLst>
                <a:path w="2929254" h="646429">
                  <a:moveTo>
                    <a:pt x="0" y="646328"/>
                  </a:moveTo>
                  <a:lnTo>
                    <a:pt x="2929001" y="646328"/>
                  </a:lnTo>
                  <a:lnTo>
                    <a:pt x="2929001" y="0"/>
                  </a:lnTo>
                  <a:lnTo>
                    <a:pt x="0" y="0"/>
                  </a:lnTo>
                  <a:lnTo>
                    <a:pt x="0" y="646328"/>
                  </a:lnTo>
                  <a:close/>
                </a:path>
              </a:pathLst>
            </a:custGeom>
            <a:ln w="9525">
              <a:solidFill>
                <a:srgbClr val="001F5F"/>
              </a:solidFill>
            </a:ln>
          </p:spPr>
          <p:txBody>
            <a:bodyPr wrap="square" lIns="0" tIns="0" rIns="0" bIns="0" rtlCol="0"/>
            <a:lstStyle/>
            <a:p>
              <a:endParaRPr/>
            </a:p>
          </p:txBody>
        </p:sp>
      </p:grpSp>
      <p:sp>
        <p:nvSpPr>
          <p:cNvPr id="18" name="object 18"/>
          <p:cNvSpPr txBox="1"/>
          <p:nvPr/>
        </p:nvSpPr>
        <p:spPr>
          <a:xfrm>
            <a:off x="2715514" y="5451449"/>
            <a:ext cx="2647315" cy="570230"/>
          </a:xfrm>
          <a:prstGeom prst="rect">
            <a:avLst/>
          </a:prstGeom>
        </p:spPr>
        <p:txBody>
          <a:bodyPr vert="horz" wrap="square" lIns="0" tIns="12065" rIns="0" bIns="0" rtlCol="0">
            <a:spAutoFit/>
          </a:bodyPr>
          <a:lstStyle/>
          <a:p>
            <a:pPr algn="ctr">
              <a:lnSpc>
                <a:spcPts val="1905"/>
              </a:lnSpc>
              <a:spcBef>
                <a:spcPts val="95"/>
              </a:spcBef>
            </a:pPr>
            <a:r>
              <a:rPr sz="1600" b="1" spc="-10" dirty="0">
                <a:latin typeface="Calibri"/>
                <a:cs typeface="Calibri"/>
              </a:rPr>
              <a:t>Creating empty</a:t>
            </a:r>
            <a:r>
              <a:rPr sz="1600" b="1" spc="5" dirty="0">
                <a:latin typeface="Calibri"/>
                <a:cs typeface="Calibri"/>
              </a:rPr>
              <a:t> </a:t>
            </a:r>
            <a:r>
              <a:rPr sz="1600" b="1" dirty="0">
                <a:latin typeface="Calibri"/>
                <a:cs typeface="Calibri"/>
              </a:rPr>
              <a:t>dictionary</a:t>
            </a:r>
            <a:r>
              <a:rPr sz="1600" b="1" spc="-5" dirty="0">
                <a:latin typeface="Calibri"/>
                <a:cs typeface="Calibri"/>
              </a:rPr>
              <a:t> with</a:t>
            </a:r>
            <a:endParaRPr sz="1600">
              <a:latin typeface="Calibri"/>
              <a:cs typeface="Calibri"/>
            </a:endParaRPr>
          </a:p>
          <a:p>
            <a:pPr algn="ctr">
              <a:lnSpc>
                <a:spcPts val="2385"/>
              </a:lnSpc>
            </a:pPr>
            <a:r>
              <a:rPr sz="2000" b="1" dirty="0">
                <a:solidFill>
                  <a:srgbClr val="FF0000"/>
                </a:solidFill>
                <a:latin typeface="Calibri"/>
                <a:cs typeface="Calibri"/>
              </a:rPr>
              <a:t>dict()</a:t>
            </a:r>
            <a:r>
              <a:rPr sz="2000" b="1" spc="-60" dirty="0">
                <a:solidFill>
                  <a:srgbClr val="FF0000"/>
                </a:solidFill>
                <a:latin typeface="Calibri"/>
                <a:cs typeface="Calibri"/>
              </a:rPr>
              <a:t> </a:t>
            </a:r>
            <a:r>
              <a:rPr sz="1800" b="1" spc="-5" dirty="0">
                <a:latin typeface="Calibri"/>
                <a:cs typeface="Calibri"/>
              </a:rPr>
              <a:t>method</a:t>
            </a:r>
            <a:endParaRPr sz="1800">
              <a:latin typeface="Calibri"/>
              <a:cs typeface="Calibri"/>
            </a:endParaRPr>
          </a:p>
        </p:txBody>
      </p:sp>
      <p:pic>
        <p:nvPicPr>
          <p:cNvPr id="19" name="object 19"/>
          <p:cNvPicPr/>
          <p:nvPr/>
        </p:nvPicPr>
        <p:blipFill>
          <a:blip r:embed="rId5" cstate="print"/>
          <a:stretch>
            <a:fillRect/>
          </a:stretch>
        </p:blipFill>
        <p:spPr>
          <a:xfrm>
            <a:off x="6712639" y="6093221"/>
            <a:ext cx="1722210" cy="693363"/>
          </a:xfrm>
          <a:prstGeom prst="rect">
            <a:avLst/>
          </a:prstGeom>
        </p:spPr>
      </p:pic>
      <p:graphicFrame>
        <p:nvGraphicFramePr>
          <p:cNvPr id="20" name="object 20"/>
          <p:cNvGraphicFramePr>
            <a:graphicFrameLocks noGrp="1"/>
          </p:cNvGraphicFramePr>
          <p:nvPr/>
        </p:nvGraphicFramePr>
        <p:xfrm>
          <a:off x="6115050" y="5400737"/>
          <a:ext cx="2786380" cy="1357248"/>
        </p:xfrm>
        <a:graphic>
          <a:graphicData uri="http://schemas.openxmlformats.org/drawingml/2006/table">
            <a:tbl>
              <a:tblPr firstRow="1" bandRow="1">
                <a:tableStyleId>{2D5ABB26-0587-4C30-8999-92F81FD0307C}</a:tableStyleId>
              </a:tblPr>
              <a:tblGrid>
                <a:gridCol w="495300"/>
                <a:gridCol w="1938655"/>
                <a:gridCol w="352425"/>
              </a:tblGrid>
              <a:tr h="642207">
                <a:tc gridSpan="3">
                  <a:txBody>
                    <a:bodyPr/>
                    <a:lstStyle/>
                    <a:p>
                      <a:pPr marL="240029" marR="165735" indent="-67310">
                        <a:lnSpc>
                          <a:spcPts val="2290"/>
                        </a:lnSpc>
                        <a:spcBef>
                          <a:spcPts val="35"/>
                        </a:spcBef>
                      </a:pPr>
                      <a:r>
                        <a:rPr sz="1600" b="1" spc="-10" dirty="0">
                          <a:latin typeface="Calibri"/>
                          <a:cs typeface="Calibri"/>
                        </a:rPr>
                        <a:t>Creating</a:t>
                      </a:r>
                      <a:r>
                        <a:rPr sz="1600" b="1" dirty="0">
                          <a:latin typeface="Calibri"/>
                          <a:cs typeface="Calibri"/>
                        </a:rPr>
                        <a:t> </a:t>
                      </a:r>
                      <a:r>
                        <a:rPr sz="1600" b="1" spc="-10" dirty="0">
                          <a:latin typeface="Calibri"/>
                          <a:cs typeface="Calibri"/>
                        </a:rPr>
                        <a:t>empty</a:t>
                      </a:r>
                      <a:r>
                        <a:rPr sz="1600" b="1" spc="10" dirty="0">
                          <a:latin typeface="Calibri"/>
                          <a:cs typeface="Calibri"/>
                        </a:rPr>
                        <a:t> </a:t>
                      </a:r>
                      <a:r>
                        <a:rPr sz="1600" b="1" spc="-5" dirty="0">
                          <a:latin typeface="Calibri"/>
                          <a:cs typeface="Calibri"/>
                        </a:rPr>
                        <a:t>dictionary</a:t>
                      </a:r>
                      <a:r>
                        <a:rPr sz="1600" b="1" dirty="0">
                          <a:latin typeface="Calibri"/>
                          <a:cs typeface="Calibri"/>
                        </a:rPr>
                        <a:t> </a:t>
                      </a:r>
                      <a:r>
                        <a:rPr sz="1600" b="1" spc="-15" dirty="0">
                          <a:latin typeface="Calibri"/>
                          <a:cs typeface="Calibri"/>
                        </a:rPr>
                        <a:t>by </a:t>
                      </a:r>
                      <a:r>
                        <a:rPr sz="1600" b="1" spc="-350" dirty="0">
                          <a:latin typeface="Calibri"/>
                          <a:cs typeface="Calibri"/>
                        </a:rPr>
                        <a:t> </a:t>
                      </a:r>
                      <a:r>
                        <a:rPr sz="1600" b="1" spc="-5" dirty="0">
                          <a:latin typeface="Calibri"/>
                          <a:cs typeface="Calibri"/>
                        </a:rPr>
                        <a:t>using</a:t>
                      </a:r>
                      <a:r>
                        <a:rPr sz="1600" b="1" dirty="0">
                          <a:latin typeface="Calibri"/>
                          <a:cs typeface="Calibri"/>
                        </a:rPr>
                        <a:t> </a:t>
                      </a:r>
                      <a:r>
                        <a:rPr sz="1600" b="1" spc="-10" dirty="0">
                          <a:latin typeface="Calibri"/>
                          <a:cs typeface="Calibri"/>
                        </a:rPr>
                        <a:t>empty</a:t>
                      </a:r>
                      <a:r>
                        <a:rPr sz="1600" b="1" dirty="0">
                          <a:latin typeface="Calibri"/>
                          <a:cs typeface="Calibri"/>
                        </a:rPr>
                        <a:t> </a:t>
                      </a:r>
                      <a:r>
                        <a:rPr sz="1600" b="1" spc="-5" dirty="0">
                          <a:latin typeface="Calibri"/>
                          <a:cs typeface="Calibri"/>
                        </a:rPr>
                        <a:t>curly</a:t>
                      </a:r>
                      <a:r>
                        <a:rPr sz="1600" b="1" spc="5" dirty="0">
                          <a:latin typeface="Calibri"/>
                          <a:cs typeface="Calibri"/>
                        </a:rPr>
                        <a:t> </a:t>
                      </a:r>
                      <a:r>
                        <a:rPr sz="1600" b="1" spc="-10" dirty="0">
                          <a:latin typeface="Calibri"/>
                          <a:cs typeface="Calibri"/>
                        </a:rPr>
                        <a:t>braces</a:t>
                      </a:r>
                      <a:r>
                        <a:rPr sz="1600" b="1" spc="20" dirty="0">
                          <a:latin typeface="Calibri"/>
                          <a:cs typeface="Calibri"/>
                        </a:rPr>
                        <a:t> </a:t>
                      </a:r>
                      <a:r>
                        <a:rPr sz="2000" b="1" spc="-5" dirty="0">
                          <a:solidFill>
                            <a:srgbClr val="FF0000"/>
                          </a:solidFill>
                          <a:latin typeface="Calibri"/>
                          <a:cs typeface="Calibri"/>
                        </a:rPr>
                        <a:t>{}</a:t>
                      </a:r>
                      <a:endParaRPr sz="2000">
                        <a:latin typeface="Calibri"/>
                        <a:cs typeface="Calibri"/>
                      </a:endParaRPr>
                    </a:p>
                  </a:txBody>
                  <a:tcPr marL="0" marR="0" marT="4445" marB="0">
                    <a:lnL w="76200">
                      <a:solidFill>
                        <a:srgbClr val="001F5F"/>
                      </a:solidFill>
                      <a:prstDash val="solid"/>
                    </a:lnL>
                    <a:lnR w="76200">
                      <a:solidFill>
                        <a:srgbClr val="001F5F"/>
                      </a:solidFill>
                      <a:prstDash val="solid"/>
                    </a:lnR>
                    <a:lnT w="76200">
                      <a:solidFill>
                        <a:srgbClr val="001F5F"/>
                      </a:solidFill>
                      <a:prstDash val="solid"/>
                    </a:lnT>
                    <a:lnB w="19050">
                      <a:solidFill>
                        <a:srgbClr val="001F5F"/>
                      </a:solidFill>
                      <a:prstDash val="solid"/>
                    </a:lnB>
                    <a:solidFill>
                      <a:srgbClr val="DCE6F1"/>
                    </a:solidFill>
                  </a:tcPr>
                </a:tc>
                <a:tc hMerge="1">
                  <a:txBody>
                    <a:bodyPr/>
                    <a:lstStyle/>
                    <a:p>
                      <a:endParaRPr/>
                    </a:p>
                  </a:txBody>
                  <a:tcPr marL="0" marR="0" marT="0" marB="0"/>
                </a:tc>
                <a:tc hMerge="1">
                  <a:txBody>
                    <a:bodyPr/>
                    <a:lstStyle/>
                    <a:p>
                      <a:endParaRPr/>
                    </a:p>
                  </a:txBody>
                  <a:tcPr marL="0" marR="0" marT="0" marB="0"/>
                </a:tc>
              </a:tr>
              <a:tr h="715041">
                <a:tc>
                  <a:txBody>
                    <a:bodyPr/>
                    <a:lstStyle/>
                    <a:p>
                      <a:pPr>
                        <a:lnSpc>
                          <a:spcPct val="100000"/>
                        </a:lnSpc>
                      </a:pPr>
                      <a:endParaRPr sz="1900">
                        <a:latin typeface="Times New Roman"/>
                        <a:cs typeface="Times New Roman"/>
                      </a:endParaRPr>
                    </a:p>
                  </a:txBody>
                  <a:tcPr marL="0" marR="0" marT="0" marB="0">
                    <a:lnL w="76200">
                      <a:solidFill>
                        <a:srgbClr val="001F5F"/>
                      </a:solidFill>
                      <a:prstDash val="solid"/>
                    </a:lnL>
                    <a:lnR w="9525">
                      <a:solidFill>
                        <a:srgbClr val="17375E"/>
                      </a:solidFill>
                      <a:prstDash val="solid"/>
                    </a:lnR>
                    <a:lnT w="19050" cap="flat" cmpd="sng" algn="ctr">
                      <a:solidFill>
                        <a:srgbClr val="001F5F"/>
                      </a:solidFill>
                      <a:prstDash val="solid"/>
                      <a:round/>
                      <a:headEnd type="none" w="med" len="med"/>
                      <a:tailEnd type="none" w="med" len="med"/>
                    </a:lnT>
                    <a:lnB w="76200">
                      <a:solidFill>
                        <a:srgbClr val="001F5F"/>
                      </a:solidFill>
                      <a:prstDash val="solid"/>
                    </a:lnB>
                  </a:tcPr>
                </a:tc>
                <a:tc>
                  <a:txBody>
                    <a:bodyPr/>
                    <a:lstStyle/>
                    <a:p>
                      <a:pPr>
                        <a:lnSpc>
                          <a:spcPct val="100000"/>
                        </a:lnSpc>
                      </a:pPr>
                      <a:endParaRPr sz="1900">
                        <a:latin typeface="Times New Roman"/>
                        <a:cs typeface="Times New Roman"/>
                      </a:endParaRPr>
                    </a:p>
                  </a:txBody>
                  <a:tcPr marL="0" marR="0" marT="0" marB="0">
                    <a:lnL w="9525">
                      <a:solidFill>
                        <a:srgbClr val="17375E"/>
                      </a:solidFill>
                      <a:prstDash val="solid"/>
                    </a:lnL>
                    <a:lnR w="9525">
                      <a:solidFill>
                        <a:srgbClr val="17375E"/>
                      </a:solidFill>
                      <a:prstDash val="solid"/>
                    </a:lnR>
                    <a:lnT w="19050">
                      <a:solidFill>
                        <a:srgbClr val="001F5F"/>
                      </a:solidFill>
                      <a:prstDash val="solid"/>
                    </a:lnT>
                    <a:lnB w="76200">
                      <a:solidFill>
                        <a:srgbClr val="001F5F"/>
                      </a:solidFill>
                      <a:prstDash val="solid"/>
                    </a:lnB>
                  </a:tcPr>
                </a:tc>
                <a:tc>
                  <a:txBody>
                    <a:bodyPr/>
                    <a:lstStyle/>
                    <a:p>
                      <a:pPr>
                        <a:lnSpc>
                          <a:spcPct val="100000"/>
                        </a:lnSpc>
                      </a:pPr>
                      <a:endParaRPr sz="1900">
                        <a:latin typeface="Times New Roman"/>
                        <a:cs typeface="Times New Roman"/>
                      </a:endParaRPr>
                    </a:p>
                  </a:txBody>
                  <a:tcPr marL="0" marR="0" marT="0" marB="0">
                    <a:lnL w="9525">
                      <a:solidFill>
                        <a:srgbClr val="17375E"/>
                      </a:solidFill>
                      <a:prstDash val="solid"/>
                    </a:lnL>
                    <a:lnR w="76200">
                      <a:solidFill>
                        <a:srgbClr val="001F5F"/>
                      </a:solidFill>
                      <a:prstDash val="solid"/>
                    </a:lnR>
                    <a:lnT w="9525">
                      <a:solidFill>
                        <a:srgbClr val="001F5F"/>
                      </a:solidFill>
                      <a:prstDash val="solid"/>
                    </a:lnT>
                    <a:lnB w="76200">
                      <a:solidFill>
                        <a:srgbClr val="001F5F"/>
                      </a:solidFill>
                      <a:prstDash val="solid"/>
                    </a:lnB>
                  </a:tcPr>
                </a:tc>
              </a:tr>
            </a:tbl>
          </a:graphicData>
        </a:graphic>
      </p:graphicFrame>
      <p:grpSp>
        <p:nvGrpSpPr>
          <p:cNvPr id="21" name="object 21"/>
          <p:cNvGrpSpPr/>
          <p:nvPr/>
        </p:nvGrpSpPr>
        <p:grpSpPr>
          <a:xfrm>
            <a:off x="2543175" y="5400737"/>
            <a:ext cx="2986405" cy="1414780"/>
            <a:chOff x="2543175" y="5400737"/>
            <a:chExt cx="2986405" cy="1414780"/>
          </a:xfrm>
        </p:grpSpPr>
        <p:sp>
          <p:nvSpPr>
            <p:cNvPr id="22" name="object 22"/>
            <p:cNvSpPr/>
            <p:nvPr/>
          </p:nvSpPr>
          <p:spPr>
            <a:xfrm>
              <a:off x="2571750" y="5429312"/>
              <a:ext cx="2929255" cy="1357630"/>
            </a:xfrm>
            <a:custGeom>
              <a:avLst/>
              <a:gdLst/>
              <a:ahLst/>
              <a:cxnLst/>
              <a:rect l="l" t="t" r="r" b="b"/>
              <a:pathLst>
                <a:path w="2929254" h="1357629">
                  <a:moveTo>
                    <a:pt x="0" y="1357248"/>
                  </a:moveTo>
                  <a:lnTo>
                    <a:pt x="2929001" y="1357248"/>
                  </a:lnTo>
                  <a:lnTo>
                    <a:pt x="2929001" y="0"/>
                  </a:lnTo>
                  <a:lnTo>
                    <a:pt x="0" y="0"/>
                  </a:lnTo>
                  <a:lnTo>
                    <a:pt x="0" y="1357248"/>
                  </a:lnTo>
                  <a:close/>
                </a:path>
              </a:pathLst>
            </a:custGeom>
            <a:ln w="57149">
              <a:solidFill>
                <a:srgbClr val="001F5F"/>
              </a:solidFill>
            </a:ln>
          </p:spPr>
          <p:txBody>
            <a:bodyPr wrap="square" lIns="0" tIns="0" rIns="0" bIns="0" rtlCol="0"/>
            <a:lstStyle/>
            <a:p>
              <a:endParaRPr/>
            </a:p>
          </p:txBody>
        </p:sp>
        <p:pic>
          <p:nvPicPr>
            <p:cNvPr id="23" name="object 23"/>
            <p:cNvPicPr/>
            <p:nvPr/>
          </p:nvPicPr>
          <p:blipFill>
            <a:blip r:embed="rId6" cstate="print"/>
            <a:stretch>
              <a:fillRect/>
            </a:stretch>
          </p:blipFill>
          <p:spPr>
            <a:xfrm>
              <a:off x="2643123" y="6000775"/>
              <a:ext cx="2786126" cy="714375"/>
            </a:xfrm>
            <a:prstGeom prst="rect">
              <a:avLst/>
            </a:prstGeom>
          </p:spPr>
        </p:pic>
        <p:sp>
          <p:nvSpPr>
            <p:cNvPr id="24" name="object 24"/>
            <p:cNvSpPr/>
            <p:nvPr/>
          </p:nvSpPr>
          <p:spPr>
            <a:xfrm>
              <a:off x="2633598" y="5991250"/>
              <a:ext cx="2805430" cy="733425"/>
            </a:xfrm>
            <a:custGeom>
              <a:avLst/>
              <a:gdLst/>
              <a:ahLst/>
              <a:cxnLst/>
              <a:rect l="l" t="t" r="r" b="b"/>
              <a:pathLst>
                <a:path w="2805429" h="733425">
                  <a:moveTo>
                    <a:pt x="0" y="733424"/>
                  </a:moveTo>
                  <a:lnTo>
                    <a:pt x="2805176" y="733424"/>
                  </a:lnTo>
                  <a:lnTo>
                    <a:pt x="2805176" y="0"/>
                  </a:lnTo>
                  <a:lnTo>
                    <a:pt x="0" y="0"/>
                  </a:lnTo>
                  <a:lnTo>
                    <a:pt x="0" y="733424"/>
                  </a:lnTo>
                  <a:close/>
                </a:path>
              </a:pathLst>
            </a:custGeom>
            <a:ln w="19050">
              <a:solidFill>
                <a:srgbClr val="17375E"/>
              </a:solidFill>
            </a:ln>
          </p:spPr>
          <p:txBody>
            <a:bodyPr wrap="square" lIns="0" tIns="0" rIns="0" bIns="0" rtlCol="0"/>
            <a:lstStyle/>
            <a:p>
              <a:endParaRPr/>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0" y="1981200"/>
            <a:ext cx="8841740" cy="330835"/>
          </a:xfrm>
          <a:prstGeom prst="rect">
            <a:avLst/>
          </a:prstGeom>
        </p:spPr>
        <p:txBody>
          <a:bodyPr vert="horz" wrap="square" lIns="0" tIns="13335" rIns="0" bIns="0" rtlCol="0">
            <a:spAutoFit/>
          </a:bodyPr>
          <a:lstStyle/>
          <a:p>
            <a:pPr marL="12700">
              <a:lnSpc>
                <a:spcPct val="100000"/>
              </a:lnSpc>
              <a:spcBef>
                <a:spcPts val="105"/>
              </a:spcBef>
            </a:pPr>
            <a:r>
              <a:rPr sz="2000" b="1" spc="-5" dirty="0">
                <a:solidFill>
                  <a:srgbClr val="C00000"/>
                </a:solidFill>
                <a:latin typeface="Comic Sans MS"/>
                <a:cs typeface="Comic Sans MS"/>
              </a:rPr>
              <a:t>Creating</a:t>
            </a:r>
            <a:r>
              <a:rPr sz="2000" b="1" spc="-10" dirty="0">
                <a:solidFill>
                  <a:srgbClr val="C00000"/>
                </a:solidFill>
                <a:latin typeface="Comic Sans MS"/>
                <a:cs typeface="Comic Sans MS"/>
              </a:rPr>
              <a:t> </a:t>
            </a:r>
            <a:r>
              <a:rPr sz="2000" b="1" spc="-5" dirty="0">
                <a:solidFill>
                  <a:srgbClr val="C00000"/>
                </a:solidFill>
                <a:latin typeface="Comic Sans MS"/>
                <a:cs typeface="Comic Sans MS"/>
              </a:rPr>
              <a:t>Dictionary</a:t>
            </a:r>
            <a:r>
              <a:rPr sz="2000" b="1" spc="-40" dirty="0">
                <a:solidFill>
                  <a:srgbClr val="C00000"/>
                </a:solidFill>
                <a:latin typeface="Comic Sans MS"/>
                <a:cs typeface="Comic Sans MS"/>
              </a:rPr>
              <a:t> </a:t>
            </a:r>
            <a:r>
              <a:rPr sz="2000" b="1" spc="-5" dirty="0">
                <a:solidFill>
                  <a:srgbClr val="C00000"/>
                </a:solidFill>
                <a:latin typeface="Comic Sans MS"/>
                <a:cs typeface="Comic Sans MS"/>
              </a:rPr>
              <a:t>from</a:t>
            </a:r>
            <a:r>
              <a:rPr sz="2000" b="1" spc="-15" dirty="0">
                <a:solidFill>
                  <a:srgbClr val="C00000"/>
                </a:solidFill>
                <a:latin typeface="Comic Sans MS"/>
                <a:cs typeface="Comic Sans MS"/>
              </a:rPr>
              <a:t> </a:t>
            </a:r>
            <a:r>
              <a:rPr sz="2000" b="1" dirty="0">
                <a:solidFill>
                  <a:srgbClr val="C00000"/>
                </a:solidFill>
                <a:latin typeface="Comic Sans MS"/>
                <a:cs typeface="Comic Sans MS"/>
              </a:rPr>
              <a:t>Key </a:t>
            </a:r>
            <a:r>
              <a:rPr sz="2000" b="1" spc="-5" dirty="0">
                <a:solidFill>
                  <a:srgbClr val="C00000"/>
                </a:solidFill>
                <a:latin typeface="Comic Sans MS"/>
                <a:cs typeface="Comic Sans MS"/>
              </a:rPr>
              <a:t>and </a:t>
            </a:r>
            <a:r>
              <a:rPr sz="2000" b="1" dirty="0">
                <a:solidFill>
                  <a:srgbClr val="C00000"/>
                </a:solidFill>
                <a:latin typeface="Comic Sans MS"/>
                <a:cs typeface="Comic Sans MS"/>
              </a:rPr>
              <a:t>Value</a:t>
            </a:r>
            <a:r>
              <a:rPr sz="2000" b="1" spc="-20" dirty="0">
                <a:solidFill>
                  <a:srgbClr val="C00000"/>
                </a:solidFill>
                <a:latin typeface="Comic Sans MS"/>
                <a:cs typeface="Comic Sans MS"/>
              </a:rPr>
              <a:t> </a:t>
            </a:r>
            <a:r>
              <a:rPr sz="2000" b="1" dirty="0">
                <a:solidFill>
                  <a:srgbClr val="C00000"/>
                </a:solidFill>
                <a:latin typeface="Comic Sans MS"/>
                <a:cs typeface="Comic Sans MS"/>
              </a:rPr>
              <a:t>Pairs</a:t>
            </a:r>
            <a:r>
              <a:rPr sz="2000" b="1" spc="-10" dirty="0">
                <a:solidFill>
                  <a:srgbClr val="C00000"/>
                </a:solidFill>
                <a:latin typeface="Comic Sans MS"/>
                <a:cs typeface="Comic Sans MS"/>
              </a:rPr>
              <a:t> </a:t>
            </a:r>
            <a:r>
              <a:rPr sz="2000" b="1" spc="-5" dirty="0">
                <a:solidFill>
                  <a:srgbClr val="C00000"/>
                </a:solidFill>
                <a:latin typeface="Comic Sans MS"/>
                <a:cs typeface="Comic Sans MS"/>
              </a:rPr>
              <a:t>in</a:t>
            </a:r>
            <a:r>
              <a:rPr sz="2000" b="1" spc="5" dirty="0">
                <a:solidFill>
                  <a:srgbClr val="C00000"/>
                </a:solidFill>
                <a:latin typeface="Comic Sans MS"/>
                <a:cs typeface="Comic Sans MS"/>
              </a:rPr>
              <a:t> </a:t>
            </a:r>
            <a:r>
              <a:rPr sz="2000" b="1" spc="-5" dirty="0">
                <a:solidFill>
                  <a:srgbClr val="C00000"/>
                </a:solidFill>
                <a:latin typeface="Comic Sans MS"/>
                <a:cs typeface="Comic Sans MS"/>
              </a:rPr>
              <a:t>the</a:t>
            </a:r>
            <a:r>
              <a:rPr sz="2000" b="1" spc="-20" dirty="0">
                <a:solidFill>
                  <a:srgbClr val="C00000"/>
                </a:solidFill>
                <a:latin typeface="Comic Sans MS"/>
                <a:cs typeface="Comic Sans MS"/>
              </a:rPr>
              <a:t> </a:t>
            </a:r>
            <a:r>
              <a:rPr sz="2000" b="1" spc="-5" dirty="0">
                <a:solidFill>
                  <a:srgbClr val="C00000"/>
                </a:solidFill>
                <a:latin typeface="Comic Sans MS"/>
                <a:cs typeface="Comic Sans MS"/>
              </a:rPr>
              <a:t>form</a:t>
            </a:r>
            <a:r>
              <a:rPr sz="2000" b="1" spc="-15" dirty="0">
                <a:solidFill>
                  <a:srgbClr val="C00000"/>
                </a:solidFill>
                <a:latin typeface="Comic Sans MS"/>
                <a:cs typeface="Comic Sans MS"/>
              </a:rPr>
              <a:t> </a:t>
            </a:r>
            <a:r>
              <a:rPr sz="2000" b="1" dirty="0">
                <a:solidFill>
                  <a:srgbClr val="C00000"/>
                </a:solidFill>
                <a:latin typeface="Comic Sans MS"/>
                <a:cs typeface="Comic Sans MS"/>
              </a:rPr>
              <a:t>of</a:t>
            </a:r>
            <a:r>
              <a:rPr sz="2000" b="1" spc="-5" dirty="0">
                <a:solidFill>
                  <a:srgbClr val="C00000"/>
                </a:solidFill>
                <a:latin typeface="Comic Sans MS"/>
                <a:cs typeface="Comic Sans MS"/>
              </a:rPr>
              <a:t> sequences</a:t>
            </a:r>
            <a:endParaRPr sz="2000">
              <a:latin typeface="Comic Sans MS"/>
              <a:cs typeface="Comic Sans MS"/>
            </a:endParaRPr>
          </a:p>
        </p:txBody>
      </p:sp>
      <p:sp>
        <p:nvSpPr>
          <p:cNvPr id="4" name="object 4"/>
          <p:cNvSpPr/>
          <p:nvPr/>
        </p:nvSpPr>
        <p:spPr>
          <a:xfrm>
            <a:off x="0" y="0"/>
            <a:ext cx="9144000" cy="500380"/>
          </a:xfrm>
          <a:custGeom>
            <a:avLst/>
            <a:gdLst/>
            <a:ahLst/>
            <a:cxnLst/>
            <a:rect l="l" t="t" r="r" b="b"/>
            <a:pathLst>
              <a:path w="9144000" h="500380">
                <a:moveTo>
                  <a:pt x="9144000" y="0"/>
                </a:moveTo>
                <a:lnTo>
                  <a:pt x="0" y="0"/>
                </a:lnTo>
                <a:lnTo>
                  <a:pt x="0" y="500062"/>
                </a:lnTo>
                <a:lnTo>
                  <a:pt x="9144000" y="500062"/>
                </a:lnTo>
                <a:lnTo>
                  <a:pt x="9144000" y="0"/>
                </a:lnTo>
                <a:close/>
              </a:path>
            </a:pathLst>
          </a:custGeom>
          <a:solidFill>
            <a:srgbClr val="252525"/>
          </a:solidFill>
        </p:spPr>
        <p:txBody>
          <a:bodyPr wrap="square" lIns="0" tIns="0" rIns="0" bIns="0" rtlCol="0"/>
          <a:lstStyle/>
          <a:p>
            <a:endParaRPr/>
          </a:p>
        </p:txBody>
      </p:sp>
      <p:sp>
        <p:nvSpPr>
          <p:cNvPr id="5" name="object 5"/>
          <p:cNvSpPr txBox="1">
            <a:spLocks noGrp="1"/>
          </p:cNvSpPr>
          <p:nvPr>
            <p:ph type="title"/>
          </p:nvPr>
        </p:nvSpPr>
        <p:spPr>
          <a:xfrm>
            <a:off x="2063876" y="0"/>
            <a:ext cx="5017770" cy="514350"/>
          </a:xfrm>
          <a:prstGeom prst="rect">
            <a:avLst/>
          </a:prstGeom>
        </p:spPr>
        <p:txBody>
          <a:bodyPr vert="horz" wrap="square" lIns="0" tIns="13335" rIns="0" bIns="0" rtlCol="0">
            <a:spAutoFit/>
          </a:bodyPr>
          <a:lstStyle/>
          <a:p>
            <a:pPr marL="12700">
              <a:lnSpc>
                <a:spcPct val="100000"/>
              </a:lnSpc>
              <a:spcBef>
                <a:spcPts val="105"/>
              </a:spcBef>
            </a:pPr>
            <a:r>
              <a:rPr sz="3200" i="0" u="heavy" spc="-30" dirty="0">
                <a:solidFill>
                  <a:srgbClr val="FFC000"/>
                </a:solidFill>
                <a:uFill>
                  <a:solidFill>
                    <a:srgbClr val="FFC000"/>
                  </a:solidFill>
                </a:uFill>
                <a:latin typeface="Calibri"/>
                <a:cs typeface="Calibri"/>
              </a:rPr>
              <a:t>DICTIONARY:</a:t>
            </a:r>
            <a:r>
              <a:rPr sz="3200" i="0" u="heavy" spc="-15" dirty="0">
                <a:solidFill>
                  <a:srgbClr val="FFC000"/>
                </a:solidFill>
                <a:uFill>
                  <a:solidFill>
                    <a:srgbClr val="FFC000"/>
                  </a:solidFill>
                </a:uFill>
                <a:latin typeface="Calibri"/>
                <a:cs typeface="Calibri"/>
              </a:rPr>
              <a:t> </a:t>
            </a:r>
            <a:r>
              <a:rPr sz="3200" i="0" u="heavy" spc="-10" dirty="0">
                <a:solidFill>
                  <a:srgbClr val="FFFF00"/>
                </a:solidFill>
                <a:uFill>
                  <a:solidFill>
                    <a:srgbClr val="FFC000"/>
                  </a:solidFill>
                </a:uFill>
                <a:latin typeface="Calibri"/>
                <a:cs typeface="Calibri"/>
              </a:rPr>
              <a:t>Creation</a:t>
            </a:r>
            <a:r>
              <a:rPr sz="3200" i="0" u="heavy" spc="-15" dirty="0">
                <a:solidFill>
                  <a:srgbClr val="FFFF00"/>
                </a:solidFill>
                <a:uFill>
                  <a:solidFill>
                    <a:srgbClr val="FFC000"/>
                  </a:solidFill>
                </a:uFill>
                <a:latin typeface="Calibri"/>
                <a:cs typeface="Calibri"/>
              </a:rPr>
              <a:t> contd..</a:t>
            </a:r>
            <a:endParaRPr sz="3200">
              <a:latin typeface="Calibri"/>
              <a:cs typeface="Calibri"/>
            </a:endParaRPr>
          </a:p>
        </p:txBody>
      </p:sp>
      <p:grpSp>
        <p:nvGrpSpPr>
          <p:cNvPr id="6" name="object 6"/>
          <p:cNvGrpSpPr/>
          <p:nvPr/>
        </p:nvGrpSpPr>
        <p:grpSpPr>
          <a:xfrm>
            <a:off x="66644" y="495236"/>
            <a:ext cx="9018905" cy="1456055"/>
            <a:chOff x="66644" y="495236"/>
            <a:chExt cx="9018905" cy="1456055"/>
          </a:xfrm>
        </p:grpSpPr>
        <p:sp>
          <p:nvSpPr>
            <p:cNvPr id="7" name="object 7"/>
            <p:cNvSpPr/>
            <p:nvPr/>
          </p:nvSpPr>
          <p:spPr>
            <a:xfrm>
              <a:off x="71407" y="499998"/>
              <a:ext cx="1071880" cy="1446530"/>
            </a:xfrm>
            <a:custGeom>
              <a:avLst/>
              <a:gdLst/>
              <a:ahLst/>
              <a:cxnLst/>
              <a:rect l="l" t="t" r="r" b="b"/>
              <a:pathLst>
                <a:path w="1071880" h="1446530">
                  <a:moveTo>
                    <a:pt x="1071575" y="0"/>
                  </a:moveTo>
                  <a:lnTo>
                    <a:pt x="0" y="0"/>
                  </a:lnTo>
                  <a:lnTo>
                    <a:pt x="0" y="1446529"/>
                  </a:lnTo>
                  <a:lnTo>
                    <a:pt x="1071575" y="1446529"/>
                  </a:lnTo>
                  <a:lnTo>
                    <a:pt x="1071575" y="0"/>
                  </a:lnTo>
                  <a:close/>
                </a:path>
              </a:pathLst>
            </a:custGeom>
            <a:solidFill>
              <a:srgbClr val="DCE6F1"/>
            </a:solidFill>
          </p:spPr>
          <p:txBody>
            <a:bodyPr wrap="square" lIns="0" tIns="0" rIns="0" bIns="0" rtlCol="0"/>
            <a:lstStyle/>
            <a:p>
              <a:endParaRPr/>
            </a:p>
          </p:txBody>
        </p:sp>
        <p:sp>
          <p:nvSpPr>
            <p:cNvPr id="8" name="object 8"/>
            <p:cNvSpPr/>
            <p:nvPr/>
          </p:nvSpPr>
          <p:spPr>
            <a:xfrm>
              <a:off x="71407" y="499998"/>
              <a:ext cx="1071880" cy="1446530"/>
            </a:xfrm>
            <a:custGeom>
              <a:avLst/>
              <a:gdLst/>
              <a:ahLst/>
              <a:cxnLst/>
              <a:rect l="l" t="t" r="r" b="b"/>
              <a:pathLst>
                <a:path w="1071880" h="1446530">
                  <a:moveTo>
                    <a:pt x="0" y="1446529"/>
                  </a:moveTo>
                  <a:lnTo>
                    <a:pt x="1071575" y="1446529"/>
                  </a:lnTo>
                  <a:lnTo>
                    <a:pt x="1071575" y="0"/>
                  </a:lnTo>
                  <a:lnTo>
                    <a:pt x="0" y="0"/>
                  </a:lnTo>
                  <a:lnTo>
                    <a:pt x="0" y="1446529"/>
                  </a:lnTo>
                  <a:close/>
                </a:path>
              </a:pathLst>
            </a:custGeom>
            <a:ln w="9525">
              <a:solidFill>
                <a:srgbClr val="001F5F"/>
              </a:solidFill>
            </a:ln>
          </p:spPr>
          <p:txBody>
            <a:bodyPr wrap="square" lIns="0" tIns="0" rIns="0" bIns="0" rtlCol="0"/>
            <a:lstStyle/>
            <a:p>
              <a:endParaRPr/>
            </a:p>
          </p:txBody>
        </p:sp>
        <p:pic>
          <p:nvPicPr>
            <p:cNvPr id="9" name="object 9"/>
            <p:cNvPicPr/>
            <p:nvPr/>
          </p:nvPicPr>
          <p:blipFill>
            <a:blip r:embed="rId2" cstate="print"/>
            <a:stretch>
              <a:fillRect/>
            </a:stretch>
          </p:blipFill>
          <p:spPr>
            <a:xfrm>
              <a:off x="4620920" y="1181033"/>
              <a:ext cx="4402786" cy="716476"/>
            </a:xfrm>
            <a:prstGeom prst="rect">
              <a:avLst/>
            </a:prstGeom>
          </p:spPr>
        </p:pic>
        <p:sp>
          <p:nvSpPr>
            <p:cNvPr id="10" name="object 10"/>
            <p:cNvSpPr/>
            <p:nvPr/>
          </p:nvSpPr>
          <p:spPr>
            <a:xfrm>
              <a:off x="4565650" y="1140015"/>
              <a:ext cx="4513580" cy="798830"/>
            </a:xfrm>
            <a:custGeom>
              <a:avLst/>
              <a:gdLst/>
              <a:ahLst/>
              <a:cxnLst/>
              <a:rect l="l" t="t" r="r" b="b"/>
              <a:pathLst>
                <a:path w="4513580" h="798830">
                  <a:moveTo>
                    <a:pt x="0" y="798512"/>
                  </a:moveTo>
                  <a:lnTo>
                    <a:pt x="4513326" y="798512"/>
                  </a:lnTo>
                  <a:lnTo>
                    <a:pt x="4513326" y="0"/>
                  </a:lnTo>
                  <a:lnTo>
                    <a:pt x="0" y="0"/>
                  </a:lnTo>
                  <a:lnTo>
                    <a:pt x="0" y="798512"/>
                  </a:lnTo>
                  <a:close/>
                </a:path>
              </a:pathLst>
            </a:custGeom>
            <a:ln w="12700">
              <a:solidFill>
                <a:srgbClr val="4F6128"/>
              </a:solidFill>
            </a:ln>
          </p:spPr>
          <p:txBody>
            <a:bodyPr wrap="square" lIns="0" tIns="0" rIns="0" bIns="0" rtlCol="0"/>
            <a:lstStyle/>
            <a:p>
              <a:endParaRPr/>
            </a:p>
          </p:txBody>
        </p:sp>
      </p:grpSp>
      <p:sp>
        <p:nvSpPr>
          <p:cNvPr id="11" name="object 11"/>
          <p:cNvSpPr txBox="1"/>
          <p:nvPr/>
        </p:nvSpPr>
        <p:spPr>
          <a:xfrm>
            <a:off x="99980" y="528573"/>
            <a:ext cx="1038860" cy="1371600"/>
          </a:xfrm>
          <a:prstGeom prst="rect">
            <a:avLst/>
          </a:prstGeom>
          <a:solidFill>
            <a:srgbClr val="DCE6F1"/>
          </a:solidFill>
        </p:spPr>
        <p:txBody>
          <a:bodyPr vert="horz" wrap="square" lIns="0" tIns="4445" rIns="0" bIns="0" rtlCol="0">
            <a:spAutoFit/>
          </a:bodyPr>
          <a:lstStyle/>
          <a:p>
            <a:pPr marL="70485" marR="88265" indent="2540" algn="ctr">
              <a:lnSpc>
                <a:spcPct val="100000"/>
              </a:lnSpc>
              <a:spcBef>
                <a:spcPts val="35"/>
              </a:spcBef>
            </a:pPr>
            <a:r>
              <a:rPr sz="1600" b="1" spc="-10" dirty="0">
                <a:latin typeface="Calibri"/>
                <a:cs typeface="Calibri"/>
              </a:rPr>
              <a:t>Creating </a:t>
            </a:r>
            <a:r>
              <a:rPr sz="1600" b="1" spc="-5" dirty="0">
                <a:latin typeface="Calibri"/>
                <a:cs typeface="Calibri"/>
              </a:rPr>
              <a:t> dictionary </a:t>
            </a:r>
            <a:r>
              <a:rPr sz="1600" b="1" spc="-350" dirty="0">
                <a:latin typeface="Calibri"/>
                <a:cs typeface="Calibri"/>
              </a:rPr>
              <a:t> </a:t>
            </a:r>
            <a:r>
              <a:rPr sz="1600" b="1" spc="-15" dirty="0">
                <a:latin typeface="Calibri"/>
                <a:cs typeface="Calibri"/>
              </a:rPr>
              <a:t>from </a:t>
            </a:r>
            <a:r>
              <a:rPr sz="1600" b="1" spc="-10" dirty="0">
                <a:latin typeface="Calibri"/>
                <a:cs typeface="Calibri"/>
              </a:rPr>
              <a:t> empty </a:t>
            </a:r>
            <a:r>
              <a:rPr sz="1600" b="1" spc="-5" dirty="0">
                <a:latin typeface="Calibri"/>
                <a:cs typeface="Calibri"/>
              </a:rPr>
              <a:t> </a:t>
            </a:r>
            <a:r>
              <a:rPr sz="1600" b="1" spc="-10" dirty="0">
                <a:latin typeface="Calibri"/>
                <a:cs typeface="Calibri"/>
              </a:rPr>
              <a:t>D</a:t>
            </a:r>
            <a:r>
              <a:rPr sz="1600" b="1" spc="-5" dirty="0">
                <a:latin typeface="Calibri"/>
                <a:cs typeface="Calibri"/>
              </a:rPr>
              <a:t>icti</a:t>
            </a:r>
            <a:r>
              <a:rPr sz="1600" b="1" dirty="0">
                <a:latin typeface="Calibri"/>
                <a:cs typeface="Calibri"/>
              </a:rPr>
              <a:t>o</a:t>
            </a:r>
            <a:r>
              <a:rPr sz="1600" b="1" spc="-10" dirty="0">
                <a:latin typeface="Calibri"/>
                <a:cs typeface="Calibri"/>
              </a:rPr>
              <a:t>n</a:t>
            </a:r>
            <a:r>
              <a:rPr sz="1600" b="1" spc="-5" dirty="0">
                <a:latin typeface="Calibri"/>
                <a:cs typeface="Calibri"/>
              </a:rPr>
              <a:t>a</a:t>
            </a:r>
            <a:r>
              <a:rPr sz="1600" b="1" spc="5" dirty="0">
                <a:latin typeface="Calibri"/>
                <a:cs typeface="Calibri"/>
              </a:rPr>
              <a:t>r</a:t>
            </a:r>
            <a:r>
              <a:rPr sz="1600" b="1" spc="-5" dirty="0">
                <a:latin typeface="Calibri"/>
                <a:cs typeface="Calibri"/>
              </a:rPr>
              <a:t>y</a:t>
            </a:r>
            <a:endParaRPr sz="1600">
              <a:latin typeface="Calibri"/>
              <a:cs typeface="Calibri"/>
            </a:endParaRPr>
          </a:p>
        </p:txBody>
      </p:sp>
      <p:grpSp>
        <p:nvGrpSpPr>
          <p:cNvPr id="12" name="object 12"/>
          <p:cNvGrpSpPr/>
          <p:nvPr/>
        </p:nvGrpSpPr>
        <p:grpSpPr>
          <a:xfrm>
            <a:off x="42830" y="471423"/>
            <a:ext cx="9034780" cy="1485900"/>
            <a:chOff x="42830" y="471423"/>
            <a:chExt cx="9034780" cy="1485900"/>
          </a:xfrm>
        </p:grpSpPr>
        <p:sp>
          <p:nvSpPr>
            <p:cNvPr id="13" name="object 13"/>
            <p:cNvSpPr/>
            <p:nvPr/>
          </p:nvSpPr>
          <p:spPr>
            <a:xfrm>
              <a:off x="71405" y="499998"/>
              <a:ext cx="4358005" cy="1428750"/>
            </a:xfrm>
            <a:custGeom>
              <a:avLst/>
              <a:gdLst/>
              <a:ahLst/>
              <a:cxnLst/>
              <a:rect l="l" t="t" r="r" b="b"/>
              <a:pathLst>
                <a:path w="4358005" h="1428750">
                  <a:moveTo>
                    <a:pt x="0" y="1428750"/>
                  </a:moveTo>
                  <a:lnTo>
                    <a:pt x="4357751" y="1428750"/>
                  </a:lnTo>
                  <a:lnTo>
                    <a:pt x="4357751" y="0"/>
                  </a:lnTo>
                  <a:lnTo>
                    <a:pt x="0" y="0"/>
                  </a:lnTo>
                  <a:lnTo>
                    <a:pt x="0" y="1428750"/>
                  </a:lnTo>
                  <a:close/>
                </a:path>
              </a:pathLst>
            </a:custGeom>
            <a:ln w="57150">
              <a:solidFill>
                <a:srgbClr val="006FC0"/>
              </a:solidFill>
            </a:ln>
          </p:spPr>
          <p:txBody>
            <a:bodyPr wrap="square" lIns="0" tIns="0" rIns="0" bIns="0" rtlCol="0"/>
            <a:lstStyle/>
            <a:p>
              <a:endParaRPr/>
            </a:p>
          </p:txBody>
        </p:sp>
        <p:sp>
          <p:nvSpPr>
            <p:cNvPr id="14" name="object 14"/>
            <p:cNvSpPr/>
            <p:nvPr/>
          </p:nvSpPr>
          <p:spPr>
            <a:xfrm>
              <a:off x="4572000" y="500100"/>
              <a:ext cx="4500880" cy="646430"/>
            </a:xfrm>
            <a:custGeom>
              <a:avLst/>
              <a:gdLst/>
              <a:ahLst/>
              <a:cxnLst/>
              <a:rect l="l" t="t" r="r" b="b"/>
              <a:pathLst>
                <a:path w="4500880" h="646430">
                  <a:moveTo>
                    <a:pt x="4500499" y="0"/>
                  </a:moveTo>
                  <a:lnTo>
                    <a:pt x="0" y="0"/>
                  </a:lnTo>
                  <a:lnTo>
                    <a:pt x="0" y="646328"/>
                  </a:lnTo>
                  <a:lnTo>
                    <a:pt x="4500499" y="646328"/>
                  </a:lnTo>
                  <a:lnTo>
                    <a:pt x="4500499" y="0"/>
                  </a:lnTo>
                  <a:close/>
                </a:path>
              </a:pathLst>
            </a:custGeom>
            <a:solidFill>
              <a:srgbClr val="CCFF99"/>
            </a:solidFill>
          </p:spPr>
          <p:txBody>
            <a:bodyPr wrap="square" lIns="0" tIns="0" rIns="0" bIns="0" rtlCol="0"/>
            <a:lstStyle/>
            <a:p>
              <a:endParaRPr/>
            </a:p>
          </p:txBody>
        </p:sp>
        <p:sp>
          <p:nvSpPr>
            <p:cNvPr id="15" name="object 15"/>
            <p:cNvSpPr/>
            <p:nvPr/>
          </p:nvSpPr>
          <p:spPr>
            <a:xfrm>
              <a:off x="4572000" y="500100"/>
              <a:ext cx="4500880" cy="646430"/>
            </a:xfrm>
            <a:custGeom>
              <a:avLst/>
              <a:gdLst/>
              <a:ahLst/>
              <a:cxnLst/>
              <a:rect l="l" t="t" r="r" b="b"/>
              <a:pathLst>
                <a:path w="4500880" h="646430">
                  <a:moveTo>
                    <a:pt x="0" y="646328"/>
                  </a:moveTo>
                  <a:lnTo>
                    <a:pt x="4500499" y="646328"/>
                  </a:lnTo>
                  <a:lnTo>
                    <a:pt x="4500499" y="0"/>
                  </a:lnTo>
                  <a:lnTo>
                    <a:pt x="0" y="0"/>
                  </a:lnTo>
                  <a:lnTo>
                    <a:pt x="0" y="646328"/>
                  </a:lnTo>
                  <a:close/>
                </a:path>
              </a:pathLst>
            </a:custGeom>
            <a:ln w="9525">
              <a:solidFill>
                <a:srgbClr val="4F6128"/>
              </a:solidFill>
            </a:ln>
          </p:spPr>
          <p:txBody>
            <a:bodyPr wrap="square" lIns="0" tIns="0" rIns="0" bIns="0" rtlCol="0"/>
            <a:lstStyle/>
            <a:p>
              <a:endParaRPr/>
            </a:p>
          </p:txBody>
        </p:sp>
      </p:grpSp>
      <p:sp>
        <p:nvSpPr>
          <p:cNvPr id="16" name="object 16"/>
          <p:cNvSpPr txBox="1"/>
          <p:nvPr/>
        </p:nvSpPr>
        <p:spPr>
          <a:xfrm>
            <a:off x="4600575" y="532002"/>
            <a:ext cx="4443730" cy="601980"/>
          </a:xfrm>
          <a:prstGeom prst="rect">
            <a:avLst/>
          </a:prstGeom>
          <a:solidFill>
            <a:srgbClr val="CCFF99"/>
          </a:solidFill>
        </p:spPr>
        <p:txBody>
          <a:bodyPr vert="horz" wrap="square" lIns="0" tIns="7620" rIns="0" bIns="0" rtlCol="0">
            <a:spAutoFit/>
          </a:bodyPr>
          <a:lstStyle/>
          <a:p>
            <a:pPr marL="156845" marR="147955" indent="19685">
              <a:lnSpc>
                <a:spcPts val="2160"/>
              </a:lnSpc>
              <a:spcBef>
                <a:spcPts val="60"/>
              </a:spcBef>
            </a:pPr>
            <a:r>
              <a:rPr sz="1400" b="1" spc="-5" dirty="0">
                <a:latin typeface="Calibri"/>
                <a:cs typeface="Calibri"/>
              </a:rPr>
              <a:t>Creating </a:t>
            </a:r>
            <a:r>
              <a:rPr sz="1400" b="1" dirty="0">
                <a:latin typeface="Calibri"/>
                <a:cs typeface="Calibri"/>
              </a:rPr>
              <a:t>Dictionary </a:t>
            </a:r>
            <a:r>
              <a:rPr sz="1400" b="1" spc="-5" dirty="0">
                <a:latin typeface="Calibri"/>
                <a:cs typeface="Calibri"/>
              </a:rPr>
              <a:t>by </a:t>
            </a:r>
            <a:r>
              <a:rPr sz="1400" b="1" dirty="0">
                <a:latin typeface="Calibri"/>
                <a:cs typeface="Calibri"/>
              </a:rPr>
              <a:t>initializing </a:t>
            </a:r>
            <a:r>
              <a:rPr sz="1400" b="1" spc="-15" dirty="0">
                <a:latin typeface="Calibri"/>
                <a:cs typeface="Calibri"/>
              </a:rPr>
              <a:t>directly. </a:t>
            </a:r>
            <a:r>
              <a:rPr sz="1400" b="1" spc="-5" dirty="0">
                <a:latin typeface="Calibri"/>
                <a:cs typeface="Calibri"/>
              </a:rPr>
              <a:t>Writing </a:t>
            </a:r>
            <a:r>
              <a:rPr sz="1800" b="1" spc="-15" dirty="0">
                <a:solidFill>
                  <a:srgbClr val="FF0000"/>
                </a:solidFill>
                <a:latin typeface="Calibri"/>
                <a:cs typeface="Calibri"/>
              </a:rPr>
              <a:t>key: </a:t>
            </a:r>
            <a:r>
              <a:rPr sz="1800" b="1" spc="-395" dirty="0">
                <a:solidFill>
                  <a:srgbClr val="FF0000"/>
                </a:solidFill>
                <a:latin typeface="Calibri"/>
                <a:cs typeface="Calibri"/>
              </a:rPr>
              <a:t> </a:t>
            </a:r>
            <a:r>
              <a:rPr sz="1800" b="1" spc="-5" dirty="0">
                <a:solidFill>
                  <a:srgbClr val="FF0000"/>
                </a:solidFill>
                <a:latin typeface="Calibri"/>
                <a:cs typeface="Calibri"/>
              </a:rPr>
              <a:t>value</a:t>
            </a:r>
            <a:r>
              <a:rPr sz="1800" b="1" spc="-85" dirty="0">
                <a:solidFill>
                  <a:srgbClr val="FF0000"/>
                </a:solidFill>
                <a:latin typeface="Calibri"/>
                <a:cs typeface="Calibri"/>
              </a:rPr>
              <a:t> </a:t>
            </a:r>
            <a:r>
              <a:rPr sz="1400" b="1" dirty="0">
                <a:latin typeface="Calibri"/>
                <a:cs typeface="Calibri"/>
              </a:rPr>
              <a:t>pair</a:t>
            </a:r>
            <a:r>
              <a:rPr sz="1400" b="1" spc="-10" dirty="0">
                <a:latin typeface="Calibri"/>
                <a:cs typeface="Calibri"/>
              </a:rPr>
              <a:t> separated</a:t>
            </a:r>
            <a:r>
              <a:rPr sz="1400" b="1" spc="-15" dirty="0">
                <a:latin typeface="Calibri"/>
                <a:cs typeface="Calibri"/>
              </a:rPr>
              <a:t> </a:t>
            </a:r>
            <a:r>
              <a:rPr sz="1400" b="1" spc="-5" dirty="0">
                <a:latin typeface="Calibri"/>
                <a:cs typeface="Calibri"/>
              </a:rPr>
              <a:t>by</a:t>
            </a:r>
            <a:r>
              <a:rPr sz="1400" b="1" spc="-35" dirty="0">
                <a:latin typeface="Calibri"/>
                <a:cs typeface="Calibri"/>
              </a:rPr>
              <a:t> </a:t>
            </a:r>
            <a:r>
              <a:rPr sz="1400" b="1" spc="-5" dirty="0">
                <a:latin typeface="Calibri"/>
                <a:cs typeface="Calibri"/>
              </a:rPr>
              <a:t>comma</a:t>
            </a:r>
            <a:r>
              <a:rPr sz="1400" b="1" spc="-30" dirty="0">
                <a:latin typeface="Calibri"/>
                <a:cs typeface="Calibri"/>
              </a:rPr>
              <a:t> </a:t>
            </a:r>
            <a:r>
              <a:rPr sz="1800" b="1" dirty="0">
                <a:latin typeface="Calibri"/>
                <a:cs typeface="Calibri"/>
              </a:rPr>
              <a:t>,</a:t>
            </a:r>
            <a:r>
              <a:rPr sz="1800" b="1" spc="-100" dirty="0">
                <a:latin typeface="Calibri"/>
                <a:cs typeface="Calibri"/>
              </a:rPr>
              <a:t> </a:t>
            </a:r>
            <a:r>
              <a:rPr sz="1400" b="1" dirty="0">
                <a:latin typeface="Calibri"/>
                <a:cs typeface="Calibri"/>
              </a:rPr>
              <a:t>within</a:t>
            </a:r>
            <a:r>
              <a:rPr sz="1400" b="1" spc="-25" dirty="0">
                <a:latin typeface="Calibri"/>
                <a:cs typeface="Calibri"/>
              </a:rPr>
              <a:t> </a:t>
            </a:r>
            <a:r>
              <a:rPr sz="1400" b="1" dirty="0">
                <a:latin typeface="Calibri"/>
                <a:cs typeface="Calibri"/>
              </a:rPr>
              <a:t>curly</a:t>
            </a:r>
            <a:r>
              <a:rPr sz="1400" b="1" spc="-10" dirty="0">
                <a:latin typeface="Calibri"/>
                <a:cs typeface="Calibri"/>
              </a:rPr>
              <a:t> </a:t>
            </a:r>
            <a:r>
              <a:rPr sz="1400" b="1" spc="-5" dirty="0">
                <a:latin typeface="Calibri"/>
                <a:cs typeface="Calibri"/>
              </a:rPr>
              <a:t>braces</a:t>
            </a:r>
            <a:r>
              <a:rPr sz="1400" b="1" spc="-20" dirty="0">
                <a:latin typeface="Calibri"/>
                <a:cs typeface="Calibri"/>
              </a:rPr>
              <a:t> </a:t>
            </a:r>
            <a:r>
              <a:rPr sz="1600" b="1" spc="-5" dirty="0">
                <a:solidFill>
                  <a:srgbClr val="FF0000"/>
                </a:solidFill>
                <a:latin typeface="Calibri"/>
                <a:cs typeface="Calibri"/>
              </a:rPr>
              <a:t>{}</a:t>
            </a:r>
            <a:endParaRPr sz="1600">
              <a:latin typeface="Calibri"/>
              <a:cs typeface="Calibri"/>
            </a:endParaRPr>
          </a:p>
        </p:txBody>
      </p:sp>
      <p:grpSp>
        <p:nvGrpSpPr>
          <p:cNvPr id="17" name="object 17"/>
          <p:cNvGrpSpPr/>
          <p:nvPr/>
        </p:nvGrpSpPr>
        <p:grpSpPr>
          <a:xfrm>
            <a:off x="66643" y="474852"/>
            <a:ext cx="9034780" cy="2608580"/>
            <a:chOff x="66643" y="474852"/>
            <a:chExt cx="9034780" cy="2608580"/>
          </a:xfrm>
        </p:grpSpPr>
        <p:sp>
          <p:nvSpPr>
            <p:cNvPr id="18" name="object 18"/>
            <p:cNvSpPr/>
            <p:nvPr/>
          </p:nvSpPr>
          <p:spPr>
            <a:xfrm>
              <a:off x="4572000" y="503427"/>
              <a:ext cx="4500880" cy="1428750"/>
            </a:xfrm>
            <a:custGeom>
              <a:avLst/>
              <a:gdLst/>
              <a:ahLst/>
              <a:cxnLst/>
              <a:rect l="l" t="t" r="r" b="b"/>
              <a:pathLst>
                <a:path w="4500880" h="1428750">
                  <a:moveTo>
                    <a:pt x="0" y="1428750"/>
                  </a:moveTo>
                  <a:lnTo>
                    <a:pt x="4500626" y="1428750"/>
                  </a:lnTo>
                  <a:lnTo>
                    <a:pt x="4500626" y="0"/>
                  </a:lnTo>
                  <a:lnTo>
                    <a:pt x="0" y="0"/>
                  </a:lnTo>
                  <a:lnTo>
                    <a:pt x="0" y="1428750"/>
                  </a:lnTo>
                  <a:close/>
                </a:path>
              </a:pathLst>
            </a:custGeom>
            <a:ln w="57150">
              <a:solidFill>
                <a:srgbClr val="00AF50"/>
              </a:solidFill>
            </a:ln>
          </p:spPr>
          <p:txBody>
            <a:bodyPr wrap="square" lIns="0" tIns="0" rIns="0" bIns="0" rtlCol="0"/>
            <a:lstStyle/>
            <a:p>
              <a:endParaRPr/>
            </a:p>
          </p:txBody>
        </p:sp>
        <p:sp>
          <p:nvSpPr>
            <p:cNvPr id="19" name="object 19"/>
            <p:cNvSpPr/>
            <p:nvPr/>
          </p:nvSpPr>
          <p:spPr>
            <a:xfrm>
              <a:off x="71405" y="2432024"/>
              <a:ext cx="4358005" cy="646430"/>
            </a:xfrm>
            <a:custGeom>
              <a:avLst/>
              <a:gdLst/>
              <a:ahLst/>
              <a:cxnLst/>
              <a:rect l="l" t="t" r="r" b="b"/>
              <a:pathLst>
                <a:path w="4358005" h="646430">
                  <a:moveTo>
                    <a:pt x="4357751" y="0"/>
                  </a:moveTo>
                  <a:lnTo>
                    <a:pt x="0" y="0"/>
                  </a:lnTo>
                  <a:lnTo>
                    <a:pt x="0" y="646328"/>
                  </a:lnTo>
                  <a:lnTo>
                    <a:pt x="4357751" y="646328"/>
                  </a:lnTo>
                  <a:lnTo>
                    <a:pt x="4357751" y="0"/>
                  </a:lnTo>
                  <a:close/>
                </a:path>
              </a:pathLst>
            </a:custGeom>
            <a:solidFill>
              <a:srgbClr val="FBD4B5"/>
            </a:solidFill>
          </p:spPr>
          <p:txBody>
            <a:bodyPr wrap="square" lIns="0" tIns="0" rIns="0" bIns="0" rtlCol="0"/>
            <a:lstStyle/>
            <a:p>
              <a:endParaRPr/>
            </a:p>
          </p:txBody>
        </p:sp>
        <p:sp>
          <p:nvSpPr>
            <p:cNvPr id="20" name="object 20"/>
            <p:cNvSpPr/>
            <p:nvPr/>
          </p:nvSpPr>
          <p:spPr>
            <a:xfrm>
              <a:off x="71405" y="2432024"/>
              <a:ext cx="4358005" cy="646430"/>
            </a:xfrm>
            <a:custGeom>
              <a:avLst/>
              <a:gdLst/>
              <a:ahLst/>
              <a:cxnLst/>
              <a:rect l="l" t="t" r="r" b="b"/>
              <a:pathLst>
                <a:path w="4358005" h="646430">
                  <a:moveTo>
                    <a:pt x="0" y="646328"/>
                  </a:moveTo>
                  <a:lnTo>
                    <a:pt x="4357751" y="646328"/>
                  </a:lnTo>
                  <a:lnTo>
                    <a:pt x="4357751" y="0"/>
                  </a:lnTo>
                  <a:lnTo>
                    <a:pt x="0" y="0"/>
                  </a:lnTo>
                  <a:lnTo>
                    <a:pt x="0" y="646328"/>
                  </a:lnTo>
                  <a:close/>
                </a:path>
              </a:pathLst>
            </a:custGeom>
            <a:ln w="9525">
              <a:solidFill>
                <a:srgbClr val="C00000"/>
              </a:solidFill>
            </a:ln>
          </p:spPr>
          <p:txBody>
            <a:bodyPr wrap="square" lIns="0" tIns="0" rIns="0" bIns="0" rtlCol="0"/>
            <a:lstStyle/>
            <a:p>
              <a:endParaRPr/>
            </a:p>
          </p:txBody>
        </p:sp>
      </p:grpSp>
      <p:sp>
        <p:nvSpPr>
          <p:cNvPr id="21" name="object 21"/>
          <p:cNvSpPr txBox="1"/>
          <p:nvPr/>
        </p:nvSpPr>
        <p:spPr>
          <a:xfrm>
            <a:off x="165912" y="2453386"/>
            <a:ext cx="4168775" cy="570230"/>
          </a:xfrm>
          <a:prstGeom prst="rect">
            <a:avLst/>
          </a:prstGeom>
        </p:spPr>
        <p:txBody>
          <a:bodyPr vert="horz" wrap="square" lIns="0" tIns="15240" rIns="0" bIns="0" rtlCol="0">
            <a:spAutoFit/>
          </a:bodyPr>
          <a:lstStyle/>
          <a:p>
            <a:pPr marL="12700" marR="5080" indent="301625">
              <a:lnSpc>
                <a:spcPct val="98800"/>
              </a:lnSpc>
              <a:spcBef>
                <a:spcPts val="120"/>
              </a:spcBef>
            </a:pPr>
            <a:r>
              <a:rPr sz="1600" b="1" spc="-10" dirty="0">
                <a:latin typeface="Calibri"/>
                <a:cs typeface="Calibri"/>
              </a:rPr>
              <a:t>Creating</a:t>
            </a:r>
            <a:r>
              <a:rPr sz="1600" b="1" dirty="0">
                <a:latin typeface="Calibri"/>
                <a:cs typeface="Calibri"/>
              </a:rPr>
              <a:t> </a:t>
            </a:r>
            <a:r>
              <a:rPr sz="1600" b="1" spc="-5" dirty="0">
                <a:latin typeface="Calibri"/>
                <a:cs typeface="Calibri"/>
              </a:rPr>
              <a:t>Dictionary</a:t>
            </a:r>
            <a:r>
              <a:rPr sz="1600" b="1" spc="5" dirty="0">
                <a:latin typeface="Calibri"/>
                <a:cs typeface="Calibri"/>
              </a:rPr>
              <a:t> </a:t>
            </a:r>
            <a:r>
              <a:rPr sz="1600" b="1" spc="-5" dirty="0">
                <a:latin typeface="Calibri"/>
                <a:cs typeface="Calibri"/>
              </a:rPr>
              <a:t>using</a:t>
            </a:r>
            <a:r>
              <a:rPr sz="1600" b="1" spc="25" dirty="0">
                <a:latin typeface="Calibri"/>
                <a:cs typeface="Calibri"/>
              </a:rPr>
              <a:t> </a:t>
            </a:r>
            <a:r>
              <a:rPr sz="1600" b="1" spc="-5" dirty="0">
                <a:latin typeface="Calibri"/>
                <a:cs typeface="Calibri"/>
              </a:rPr>
              <a:t>a</a:t>
            </a:r>
            <a:r>
              <a:rPr sz="1600" b="1" spc="-5" dirty="0">
                <a:solidFill>
                  <a:srgbClr val="FF0000"/>
                </a:solidFill>
                <a:latin typeface="Calibri"/>
                <a:cs typeface="Calibri"/>
              </a:rPr>
              <a:t>TUPLE</a:t>
            </a:r>
            <a:r>
              <a:rPr sz="1600" b="1" spc="-15" dirty="0">
                <a:solidFill>
                  <a:srgbClr val="FF0000"/>
                </a:solidFill>
                <a:latin typeface="Calibri"/>
                <a:cs typeface="Calibri"/>
              </a:rPr>
              <a:t> </a:t>
            </a:r>
            <a:r>
              <a:rPr sz="1600" b="1" spc="-5" dirty="0">
                <a:solidFill>
                  <a:srgbClr val="FF0000"/>
                </a:solidFill>
                <a:latin typeface="Calibri"/>
                <a:cs typeface="Calibri"/>
              </a:rPr>
              <a:t>OF</a:t>
            </a:r>
            <a:r>
              <a:rPr sz="1600" b="1" spc="20" dirty="0">
                <a:solidFill>
                  <a:srgbClr val="FF0000"/>
                </a:solidFill>
                <a:latin typeface="Calibri"/>
                <a:cs typeface="Calibri"/>
              </a:rPr>
              <a:t> </a:t>
            </a:r>
            <a:r>
              <a:rPr sz="1600" b="1" spc="-10" dirty="0">
                <a:solidFill>
                  <a:srgbClr val="FF0000"/>
                </a:solidFill>
                <a:latin typeface="Calibri"/>
                <a:cs typeface="Calibri"/>
              </a:rPr>
              <a:t>LISTS </a:t>
            </a:r>
            <a:r>
              <a:rPr sz="1600" b="1" spc="-5" dirty="0">
                <a:solidFill>
                  <a:srgbClr val="FF0000"/>
                </a:solidFill>
                <a:latin typeface="Calibri"/>
                <a:cs typeface="Calibri"/>
              </a:rPr>
              <a:t> </a:t>
            </a:r>
            <a:r>
              <a:rPr sz="1600" b="1" spc="-10" dirty="0">
                <a:latin typeface="Calibri"/>
                <a:cs typeface="Calibri"/>
              </a:rPr>
              <a:t>containing</a:t>
            </a:r>
            <a:r>
              <a:rPr sz="1600" b="1" spc="10" dirty="0">
                <a:latin typeface="Calibri"/>
                <a:cs typeface="Calibri"/>
              </a:rPr>
              <a:t> </a:t>
            </a:r>
            <a:r>
              <a:rPr sz="1800" b="1" spc="-20" dirty="0">
                <a:solidFill>
                  <a:srgbClr val="FF0000"/>
                </a:solidFill>
                <a:latin typeface="Calibri"/>
                <a:cs typeface="Calibri"/>
              </a:rPr>
              <a:t>[key,value]</a:t>
            </a:r>
            <a:r>
              <a:rPr sz="1800" b="1" spc="-80" dirty="0">
                <a:solidFill>
                  <a:srgbClr val="FF0000"/>
                </a:solidFill>
                <a:latin typeface="Calibri"/>
                <a:cs typeface="Calibri"/>
              </a:rPr>
              <a:t> </a:t>
            </a:r>
            <a:r>
              <a:rPr sz="1600" b="1" spc="-5" dirty="0">
                <a:latin typeface="Calibri"/>
                <a:cs typeface="Calibri"/>
              </a:rPr>
              <a:t>pair</a:t>
            </a:r>
            <a:r>
              <a:rPr sz="1600" b="1" dirty="0">
                <a:latin typeface="Calibri"/>
                <a:cs typeface="Calibri"/>
              </a:rPr>
              <a:t> </a:t>
            </a:r>
            <a:r>
              <a:rPr sz="1600" b="1" spc="-5" dirty="0">
                <a:latin typeface="Calibri"/>
                <a:cs typeface="Calibri"/>
              </a:rPr>
              <a:t>using</a:t>
            </a:r>
            <a:r>
              <a:rPr sz="1600" b="1" spc="25" dirty="0">
                <a:latin typeface="Calibri"/>
                <a:cs typeface="Calibri"/>
              </a:rPr>
              <a:t> </a:t>
            </a:r>
            <a:r>
              <a:rPr sz="2000" b="1" dirty="0">
                <a:latin typeface="Calibri"/>
                <a:cs typeface="Calibri"/>
              </a:rPr>
              <a:t>dict()</a:t>
            </a:r>
            <a:r>
              <a:rPr sz="2000" b="1" spc="-25" dirty="0">
                <a:latin typeface="Calibri"/>
                <a:cs typeface="Calibri"/>
              </a:rPr>
              <a:t> </a:t>
            </a:r>
            <a:r>
              <a:rPr sz="1600" b="1" spc="-10" dirty="0">
                <a:latin typeface="Calibri"/>
                <a:cs typeface="Calibri"/>
              </a:rPr>
              <a:t>method</a:t>
            </a:r>
            <a:endParaRPr sz="1600">
              <a:latin typeface="Calibri"/>
              <a:cs typeface="Calibri"/>
            </a:endParaRPr>
          </a:p>
        </p:txBody>
      </p:sp>
      <p:grpSp>
        <p:nvGrpSpPr>
          <p:cNvPr id="22" name="object 22"/>
          <p:cNvGrpSpPr/>
          <p:nvPr/>
        </p:nvGrpSpPr>
        <p:grpSpPr>
          <a:xfrm>
            <a:off x="42830" y="2440965"/>
            <a:ext cx="4373880" cy="2234565"/>
            <a:chOff x="42830" y="2440965"/>
            <a:chExt cx="4373880" cy="2234565"/>
          </a:xfrm>
        </p:grpSpPr>
        <p:sp>
          <p:nvSpPr>
            <p:cNvPr id="23" name="object 23"/>
            <p:cNvSpPr/>
            <p:nvPr/>
          </p:nvSpPr>
          <p:spPr>
            <a:xfrm>
              <a:off x="71405" y="2469540"/>
              <a:ext cx="4316730" cy="1221740"/>
            </a:xfrm>
            <a:custGeom>
              <a:avLst/>
              <a:gdLst/>
              <a:ahLst/>
              <a:cxnLst/>
              <a:rect l="l" t="t" r="r" b="b"/>
              <a:pathLst>
                <a:path w="4316730" h="1221739">
                  <a:moveTo>
                    <a:pt x="0" y="1221587"/>
                  </a:moveTo>
                  <a:lnTo>
                    <a:pt x="4316349" y="1221587"/>
                  </a:lnTo>
                  <a:lnTo>
                    <a:pt x="4316349" y="0"/>
                  </a:lnTo>
                  <a:lnTo>
                    <a:pt x="0" y="0"/>
                  </a:lnTo>
                  <a:lnTo>
                    <a:pt x="0" y="1221587"/>
                  </a:lnTo>
                  <a:close/>
                </a:path>
              </a:pathLst>
            </a:custGeom>
            <a:ln w="57150">
              <a:solidFill>
                <a:srgbClr val="C00000"/>
              </a:solidFill>
            </a:ln>
          </p:spPr>
          <p:txBody>
            <a:bodyPr wrap="square" lIns="0" tIns="0" rIns="0" bIns="0" rtlCol="0"/>
            <a:lstStyle/>
            <a:p>
              <a:endParaRPr/>
            </a:p>
          </p:txBody>
        </p:sp>
        <p:sp>
          <p:nvSpPr>
            <p:cNvPr id="24" name="object 24"/>
            <p:cNvSpPr/>
            <p:nvPr/>
          </p:nvSpPr>
          <p:spPr>
            <a:xfrm>
              <a:off x="71405" y="3752049"/>
              <a:ext cx="4316730" cy="923925"/>
            </a:xfrm>
            <a:custGeom>
              <a:avLst/>
              <a:gdLst/>
              <a:ahLst/>
              <a:cxnLst/>
              <a:rect l="l" t="t" r="r" b="b"/>
              <a:pathLst>
                <a:path w="4316730" h="923925">
                  <a:moveTo>
                    <a:pt x="4316349" y="0"/>
                  </a:moveTo>
                  <a:lnTo>
                    <a:pt x="0" y="0"/>
                  </a:lnTo>
                  <a:lnTo>
                    <a:pt x="0" y="923328"/>
                  </a:lnTo>
                  <a:lnTo>
                    <a:pt x="4316349" y="923328"/>
                  </a:lnTo>
                  <a:lnTo>
                    <a:pt x="4316349" y="0"/>
                  </a:lnTo>
                  <a:close/>
                </a:path>
              </a:pathLst>
            </a:custGeom>
            <a:solidFill>
              <a:srgbClr val="FBD4B5"/>
            </a:solidFill>
          </p:spPr>
          <p:txBody>
            <a:bodyPr wrap="square" lIns="0" tIns="0" rIns="0" bIns="0" rtlCol="0"/>
            <a:lstStyle/>
            <a:p>
              <a:endParaRPr/>
            </a:p>
          </p:txBody>
        </p:sp>
      </p:grpSp>
      <p:sp>
        <p:nvSpPr>
          <p:cNvPr id="25" name="object 25"/>
          <p:cNvSpPr txBox="1"/>
          <p:nvPr/>
        </p:nvSpPr>
        <p:spPr>
          <a:xfrm>
            <a:off x="236016" y="3770757"/>
            <a:ext cx="3985895" cy="603885"/>
          </a:xfrm>
          <a:prstGeom prst="rect">
            <a:avLst/>
          </a:prstGeom>
        </p:spPr>
        <p:txBody>
          <a:bodyPr vert="horz" wrap="square" lIns="0" tIns="12700" rIns="0" bIns="0" rtlCol="0">
            <a:spAutoFit/>
          </a:bodyPr>
          <a:lstStyle/>
          <a:p>
            <a:pPr algn="ctr">
              <a:lnSpc>
                <a:spcPts val="2155"/>
              </a:lnSpc>
              <a:spcBef>
                <a:spcPts val="100"/>
              </a:spcBef>
            </a:pPr>
            <a:r>
              <a:rPr sz="1600" b="1" spc="-10" dirty="0">
                <a:latin typeface="Calibri"/>
                <a:cs typeface="Calibri"/>
              </a:rPr>
              <a:t>Creating</a:t>
            </a:r>
            <a:r>
              <a:rPr sz="1600" b="1" spc="5" dirty="0">
                <a:latin typeface="Calibri"/>
                <a:cs typeface="Calibri"/>
              </a:rPr>
              <a:t> </a:t>
            </a:r>
            <a:r>
              <a:rPr sz="1600" b="1" spc="-5" dirty="0">
                <a:latin typeface="Calibri"/>
                <a:cs typeface="Calibri"/>
              </a:rPr>
              <a:t>Dictionary</a:t>
            </a:r>
            <a:r>
              <a:rPr sz="1600" b="1" spc="5" dirty="0">
                <a:latin typeface="Calibri"/>
                <a:cs typeface="Calibri"/>
              </a:rPr>
              <a:t> </a:t>
            </a:r>
            <a:r>
              <a:rPr sz="1600" b="1" spc="-5" dirty="0">
                <a:latin typeface="Calibri"/>
                <a:cs typeface="Calibri"/>
              </a:rPr>
              <a:t>using</a:t>
            </a:r>
            <a:r>
              <a:rPr sz="1600" b="1" spc="15" dirty="0">
                <a:latin typeface="Calibri"/>
                <a:cs typeface="Calibri"/>
              </a:rPr>
              <a:t> </a:t>
            </a:r>
            <a:r>
              <a:rPr sz="1600" b="1" spc="-5" dirty="0">
                <a:latin typeface="Calibri"/>
                <a:cs typeface="Calibri"/>
              </a:rPr>
              <a:t>a</a:t>
            </a:r>
            <a:r>
              <a:rPr sz="1600" b="1" dirty="0">
                <a:latin typeface="Calibri"/>
                <a:cs typeface="Calibri"/>
              </a:rPr>
              <a:t> </a:t>
            </a:r>
            <a:r>
              <a:rPr sz="1800" b="1" spc="-5" dirty="0">
                <a:solidFill>
                  <a:srgbClr val="FF0000"/>
                </a:solidFill>
                <a:latin typeface="Calibri"/>
                <a:cs typeface="Calibri"/>
              </a:rPr>
              <a:t>TUPLE</a:t>
            </a:r>
            <a:r>
              <a:rPr sz="1800" b="1" spc="5" dirty="0">
                <a:solidFill>
                  <a:srgbClr val="FF0000"/>
                </a:solidFill>
                <a:latin typeface="Calibri"/>
                <a:cs typeface="Calibri"/>
              </a:rPr>
              <a:t> </a:t>
            </a:r>
            <a:r>
              <a:rPr sz="1800" b="1" spc="-5" dirty="0">
                <a:solidFill>
                  <a:srgbClr val="FF0000"/>
                </a:solidFill>
                <a:latin typeface="Calibri"/>
                <a:cs typeface="Calibri"/>
              </a:rPr>
              <a:t>OF</a:t>
            </a:r>
            <a:r>
              <a:rPr sz="1800" b="1" spc="5" dirty="0">
                <a:solidFill>
                  <a:srgbClr val="FF0000"/>
                </a:solidFill>
                <a:latin typeface="Calibri"/>
                <a:cs typeface="Calibri"/>
              </a:rPr>
              <a:t> </a:t>
            </a:r>
            <a:r>
              <a:rPr sz="1800" b="1" spc="-10" dirty="0">
                <a:solidFill>
                  <a:srgbClr val="FF0000"/>
                </a:solidFill>
                <a:latin typeface="Calibri"/>
                <a:cs typeface="Calibri"/>
              </a:rPr>
              <a:t>TUPLES</a:t>
            </a:r>
            <a:endParaRPr sz="1800">
              <a:latin typeface="Calibri"/>
              <a:cs typeface="Calibri"/>
            </a:endParaRPr>
          </a:p>
          <a:p>
            <a:pPr marL="2540" algn="ctr">
              <a:lnSpc>
                <a:spcPts val="2395"/>
              </a:lnSpc>
            </a:pPr>
            <a:r>
              <a:rPr sz="1600" b="1" spc="-15" dirty="0">
                <a:latin typeface="Calibri"/>
                <a:cs typeface="Calibri"/>
              </a:rPr>
              <a:t>c</a:t>
            </a:r>
            <a:r>
              <a:rPr sz="1600" b="1" spc="-5" dirty="0">
                <a:latin typeface="Calibri"/>
                <a:cs typeface="Calibri"/>
              </a:rPr>
              <a:t>o</a:t>
            </a:r>
            <a:r>
              <a:rPr sz="1600" b="1" spc="-25" dirty="0">
                <a:latin typeface="Calibri"/>
                <a:cs typeface="Calibri"/>
              </a:rPr>
              <a:t>n</a:t>
            </a:r>
            <a:r>
              <a:rPr sz="1600" b="1" spc="-20" dirty="0">
                <a:latin typeface="Calibri"/>
                <a:cs typeface="Calibri"/>
              </a:rPr>
              <a:t>t</a:t>
            </a:r>
            <a:r>
              <a:rPr sz="1600" b="1" spc="-5" dirty="0">
                <a:latin typeface="Calibri"/>
                <a:cs typeface="Calibri"/>
              </a:rPr>
              <a:t>a</a:t>
            </a:r>
            <a:r>
              <a:rPr sz="1600" b="1" dirty="0">
                <a:latin typeface="Calibri"/>
                <a:cs typeface="Calibri"/>
              </a:rPr>
              <a:t>i</a:t>
            </a:r>
            <a:r>
              <a:rPr sz="1600" b="1" spc="-10" dirty="0">
                <a:latin typeface="Calibri"/>
                <a:cs typeface="Calibri"/>
              </a:rPr>
              <a:t>n</a:t>
            </a:r>
            <a:r>
              <a:rPr sz="1600" b="1" spc="-5" dirty="0">
                <a:latin typeface="Calibri"/>
                <a:cs typeface="Calibri"/>
              </a:rPr>
              <a:t>ing</a:t>
            </a:r>
            <a:r>
              <a:rPr sz="1600" b="1" spc="10" dirty="0">
                <a:latin typeface="Calibri"/>
                <a:cs typeface="Calibri"/>
              </a:rPr>
              <a:t> </a:t>
            </a:r>
            <a:r>
              <a:rPr sz="1800" b="1" dirty="0">
                <a:solidFill>
                  <a:srgbClr val="FF0000"/>
                </a:solidFill>
                <a:latin typeface="Calibri"/>
                <a:cs typeface="Calibri"/>
              </a:rPr>
              <a:t>(</a:t>
            </a:r>
            <a:r>
              <a:rPr sz="1800" b="1" spc="-50" dirty="0">
                <a:solidFill>
                  <a:srgbClr val="FF0000"/>
                </a:solidFill>
                <a:latin typeface="Calibri"/>
                <a:cs typeface="Calibri"/>
              </a:rPr>
              <a:t>k</a:t>
            </a:r>
            <a:r>
              <a:rPr sz="1800" b="1" spc="-10" dirty="0">
                <a:solidFill>
                  <a:srgbClr val="FF0000"/>
                </a:solidFill>
                <a:latin typeface="Calibri"/>
                <a:cs typeface="Calibri"/>
              </a:rPr>
              <a:t>e</a:t>
            </a:r>
            <a:r>
              <a:rPr sz="1800" b="1" spc="-110" dirty="0">
                <a:solidFill>
                  <a:srgbClr val="FF0000"/>
                </a:solidFill>
                <a:latin typeface="Calibri"/>
                <a:cs typeface="Calibri"/>
              </a:rPr>
              <a:t>y</a:t>
            </a:r>
            <a:r>
              <a:rPr sz="1800" b="1" dirty="0">
                <a:solidFill>
                  <a:srgbClr val="FF0000"/>
                </a:solidFill>
                <a:latin typeface="Calibri"/>
                <a:cs typeface="Calibri"/>
              </a:rPr>
              <a:t>,</a:t>
            </a:r>
            <a:r>
              <a:rPr sz="1800" b="1" spc="-20" dirty="0">
                <a:solidFill>
                  <a:srgbClr val="FF0000"/>
                </a:solidFill>
                <a:latin typeface="Calibri"/>
                <a:cs typeface="Calibri"/>
              </a:rPr>
              <a:t>v</a:t>
            </a:r>
            <a:r>
              <a:rPr sz="1800" b="1" dirty="0">
                <a:solidFill>
                  <a:srgbClr val="FF0000"/>
                </a:solidFill>
                <a:latin typeface="Calibri"/>
                <a:cs typeface="Calibri"/>
              </a:rPr>
              <a:t>al</a:t>
            </a:r>
            <a:r>
              <a:rPr sz="1800" b="1" spc="-10" dirty="0">
                <a:solidFill>
                  <a:srgbClr val="FF0000"/>
                </a:solidFill>
                <a:latin typeface="Calibri"/>
                <a:cs typeface="Calibri"/>
              </a:rPr>
              <a:t>u</a:t>
            </a:r>
            <a:r>
              <a:rPr sz="1800" b="1" spc="-5" dirty="0">
                <a:solidFill>
                  <a:srgbClr val="FF0000"/>
                </a:solidFill>
                <a:latin typeface="Calibri"/>
                <a:cs typeface="Calibri"/>
              </a:rPr>
              <a:t>e</a:t>
            </a:r>
            <a:r>
              <a:rPr sz="1800" b="1" dirty="0">
                <a:solidFill>
                  <a:srgbClr val="FF0000"/>
                </a:solidFill>
                <a:latin typeface="Calibri"/>
                <a:cs typeface="Calibri"/>
              </a:rPr>
              <a:t>)</a:t>
            </a:r>
            <a:r>
              <a:rPr sz="1800" b="1" spc="-80" dirty="0">
                <a:solidFill>
                  <a:srgbClr val="FF0000"/>
                </a:solidFill>
                <a:latin typeface="Calibri"/>
                <a:cs typeface="Calibri"/>
              </a:rPr>
              <a:t> </a:t>
            </a:r>
            <a:r>
              <a:rPr sz="1600" b="1" spc="-10" dirty="0">
                <a:latin typeface="Calibri"/>
                <a:cs typeface="Calibri"/>
              </a:rPr>
              <a:t>p</a:t>
            </a:r>
            <a:r>
              <a:rPr sz="1600" b="1" spc="-5" dirty="0">
                <a:latin typeface="Calibri"/>
                <a:cs typeface="Calibri"/>
              </a:rPr>
              <a:t>a</a:t>
            </a:r>
            <a:r>
              <a:rPr sz="1600" b="1" dirty="0">
                <a:latin typeface="Calibri"/>
                <a:cs typeface="Calibri"/>
              </a:rPr>
              <a:t>i</a:t>
            </a:r>
            <a:r>
              <a:rPr sz="1600" b="1" spc="-5" dirty="0">
                <a:latin typeface="Calibri"/>
                <a:cs typeface="Calibri"/>
              </a:rPr>
              <a:t>r</a:t>
            </a:r>
            <a:r>
              <a:rPr sz="1600" b="1" dirty="0">
                <a:latin typeface="Calibri"/>
                <a:cs typeface="Calibri"/>
              </a:rPr>
              <a:t> </a:t>
            </a:r>
            <a:r>
              <a:rPr sz="1600" b="1" spc="-10" dirty="0">
                <a:latin typeface="Calibri"/>
                <a:cs typeface="Calibri"/>
              </a:rPr>
              <a:t>u</a:t>
            </a:r>
            <a:r>
              <a:rPr sz="1600" b="1" spc="-5" dirty="0">
                <a:latin typeface="Calibri"/>
                <a:cs typeface="Calibri"/>
              </a:rPr>
              <a:t>sing</a:t>
            </a:r>
            <a:r>
              <a:rPr sz="1600" b="1" spc="25" dirty="0">
                <a:latin typeface="Calibri"/>
                <a:cs typeface="Calibri"/>
              </a:rPr>
              <a:t> </a:t>
            </a:r>
            <a:r>
              <a:rPr sz="2000" b="1" dirty="0">
                <a:latin typeface="Calibri"/>
                <a:cs typeface="Calibri"/>
              </a:rPr>
              <a:t>dict()</a:t>
            </a:r>
            <a:endParaRPr sz="2000">
              <a:latin typeface="Calibri"/>
              <a:cs typeface="Calibri"/>
            </a:endParaRPr>
          </a:p>
        </p:txBody>
      </p:sp>
      <p:sp>
        <p:nvSpPr>
          <p:cNvPr id="26" name="object 26"/>
          <p:cNvSpPr txBox="1"/>
          <p:nvPr/>
        </p:nvSpPr>
        <p:spPr>
          <a:xfrm>
            <a:off x="1899539" y="4416297"/>
            <a:ext cx="662305" cy="203200"/>
          </a:xfrm>
          <a:prstGeom prst="rect">
            <a:avLst/>
          </a:prstGeom>
        </p:spPr>
        <p:txBody>
          <a:bodyPr vert="horz" wrap="square" lIns="0" tIns="0" rIns="0" bIns="0" rtlCol="0">
            <a:spAutoFit/>
          </a:bodyPr>
          <a:lstStyle/>
          <a:p>
            <a:pPr>
              <a:lnSpc>
                <a:spcPts val="1515"/>
              </a:lnSpc>
            </a:pPr>
            <a:r>
              <a:rPr sz="1600" b="1" spc="-10" dirty="0">
                <a:latin typeface="Calibri"/>
                <a:cs typeface="Calibri"/>
              </a:rPr>
              <a:t>m</a:t>
            </a:r>
            <a:r>
              <a:rPr sz="1600" b="1" spc="-20" dirty="0">
                <a:latin typeface="Calibri"/>
                <a:cs typeface="Calibri"/>
              </a:rPr>
              <a:t>e</a:t>
            </a:r>
            <a:r>
              <a:rPr sz="1600" b="1" spc="-5" dirty="0">
                <a:latin typeface="Calibri"/>
                <a:cs typeface="Calibri"/>
              </a:rPr>
              <a:t>t</a:t>
            </a:r>
            <a:r>
              <a:rPr sz="1600" b="1" spc="-15" dirty="0">
                <a:latin typeface="Calibri"/>
                <a:cs typeface="Calibri"/>
              </a:rPr>
              <a:t>h</a:t>
            </a:r>
            <a:r>
              <a:rPr sz="1600" b="1" spc="-5" dirty="0">
                <a:latin typeface="Calibri"/>
                <a:cs typeface="Calibri"/>
              </a:rPr>
              <a:t>od</a:t>
            </a:r>
            <a:endParaRPr sz="1600">
              <a:latin typeface="Calibri"/>
              <a:cs typeface="Calibri"/>
            </a:endParaRPr>
          </a:p>
        </p:txBody>
      </p:sp>
      <p:grpSp>
        <p:nvGrpSpPr>
          <p:cNvPr id="27" name="object 27"/>
          <p:cNvGrpSpPr/>
          <p:nvPr/>
        </p:nvGrpSpPr>
        <p:grpSpPr>
          <a:xfrm>
            <a:off x="42830" y="3757676"/>
            <a:ext cx="8958580" cy="2237105"/>
            <a:chOff x="42830" y="3757676"/>
            <a:chExt cx="8958580" cy="2237105"/>
          </a:xfrm>
        </p:grpSpPr>
        <p:sp>
          <p:nvSpPr>
            <p:cNvPr id="28" name="object 28"/>
            <p:cNvSpPr/>
            <p:nvPr/>
          </p:nvSpPr>
          <p:spPr>
            <a:xfrm>
              <a:off x="71405" y="3786251"/>
              <a:ext cx="4316730" cy="1428750"/>
            </a:xfrm>
            <a:custGeom>
              <a:avLst/>
              <a:gdLst/>
              <a:ahLst/>
              <a:cxnLst/>
              <a:rect l="l" t="t" r="r" b="b"/>
              <a:pathLst>
                <a:path w="4316730" h="1428750">
                  <a:moveTo>
                    <a:pt x="0" y="1428750"/>
                  </a:moveTo>
                  <a:lnTo>
                    <a:pt x="4316349" y="1428750"/>
                  </a:lnTo>
                  <a:lnTo>
                    <a:pt x="4316349" y="0"/>
                  </a:lnTo>
                  <a:lnTo>
                    <a:pt x="0" y="0"/>
                  </a:lnTo>
                  <a:lnTo>
                    <a:pt x="0" y="1428750"/>
                  </a:lnTo>
                  <a:close/>
                </a:path>
              </a:pathLst>
            </a:custGeom>
            <a:ln w="57150">
              <a:solidFill>
                <a:srgbClr val="C00000"/>
              </a:solidFill>
            </a:ln>
          </p:spPr>
          <p:txBody>
            <a:bodyPr wrap="square" lIns="0" tIns="0" rIns="0" bIns="0" rtlCol="0"/>
            <a:lstStyle/>
            <a:p>
              <a:endParaRPr/>
            </a:p>
          </p:txBody>
        </p:sp>
        <p:sp>
          <p:nvSpPr>
            <p:cNvPr id="29" name="object 29"/>
            <p:cNvSpPr/>
            <p:nvPr/>
          </p:nvSpPr>
          <p:spPr>
            <a:xfrm>
              <a:off x="71405" y="5286387"/>
              <a:ext cx="8930005" cy="708025"/>
            </a:xfrm>
            <a:custGeom>
              <a:avLst/>
              <a:gdLst/>
              <a:ahLst/>
              <a:cxnLst/>
              <a:rect l="l" t="t" r="r" b="b"/>
              <a:pathLst>
                <a:path w="8930005" h="708025">
                  <a:moveTo>
                    <a:pt x="8929751" y="0"/>
                  </a:moveTo>
                  <a:lnTo>
                    <a:pt x="0" y="0"/>
                  </a:lnTo>
                  <a:lnTo>
                    <a:pt x="0" y="707885"/>
                  </a:lnTo>
                  <a:lnTo>
                    <a:pt x="8929751" y="707885"/>
                  </a:lnTo>
                  <a:lnTo>
                    <a:pt x="8929751" y="0"/>
                  </a:lnTo>
                  <a:close/>
                </a:path>
              </a:pathLst>
            </a:custGeom>
            <a:solidFill>
              <a:srgbClr val="FFFF66"/>
            </a:solidFill>
          </p:spPr>
          <p:txBody>
            <a:bodyPr wrap="square" lIns="0" tIns="0" rIns="0" bIns="0" rtlCol="0"/>
            <a:lstStyle/>
            <a:p>
              <a:endParaRPr/>
            </a:p>
          </p:txBody>
        </p:sp>
      </p:grpSp>
      <p:sp>
        <p:nvSpPr>
          <p:cNvPr id="30" name="object 30"/>
          <p:cNvSpPr txBox="1"/>
          <p:nvPr/>
        </p:nvSpPr>
        <p:spPr>
          <a:xfrm>
            <a:off x="392988" y="5303901"/>
            <a:ext cx="8287384" cy="635635"/>
          </a:xfrm>
          <a:prstGeom prst="rect">
            <a:avLst/>
          </a:prstGeom>
        </p:spPr>
        <p:txBody>
          <a:bodyPr vert="horz" wrap="square" lIns="0" tIns="12700" rIns="0" bIns="0" rtlCol="0">
            <a:spAutoFit/>
          </a:bodyPr>
          <a:lstStyle/>
          <a:p>
            <a:pPr marL="785495" marR="5080" indent="-773430">
              <a:lnSpc>
                <a:spcPct val="100000"/>
              </a:lnSpc>
              <a:spcBef>
                <a:spcPts val="100"/>
              </a:spcBef>
            </a:pPr>
            <a:r>
              <a:rPr sz="1400" b="1" spc="-5" dirty="0">
                <a:latin typeface="Calibri"/>
                <a:cs typeface="Calibri"/>
              </a:rPr>
              <a:t>Creating </a:t>
            </a:r>
            <a:r>
              <a:rPr sz="1400" b="1" dirty="0">
                <a:latin typeface="Calibri"/>
                <a:cs typeface="Calibri"/>
              </a:rPr>
              <a:t>Dictionary </a:t>
            </a:r>
            <a:r>
              <a:rPr sz="1400" b="1" spc="-5" dirty="0">
                <a:latin typeface="Calibri"/>
                <a:cs typeface="Calibri"/>
              </a:rPr>
              <a:t>by </a:t>
            </a:r>
            <a:r>
              <a:rPr sz="1600" b="1" spc="-5" dirty="0">
                <a:solidFill>
                  <a:srgbClr val="FF0000"/>
                </a:solidFill>
                <a:latin typeface="Calibri"/>
                <a:cs typeface="Calibri"/>
              </a:rPr>
              <a:t>zipping </a:t>
            </a:r>
            <a:r>
              <a:rPr sz="1600" b="1" spc="-10" dirty="0">
                <a:solidFill>
                  <a:srgbClr val="FF0000"/>
                </a:solidFill>
                <a:latin typeface="Calibri"/>
                <a:cs typeface="Calibri"/>
              </a:rPr>
              <a:t>two </a:t>
            </a:r>
            <a:r>
              <a:rPr sz="1600" b="1" spc="-5" dirty="0">
                <a:solidFill>
                  <a:srgbClr val="FF0000"/>
                </a:solidFill>
                <a:latin typeface="Calibri"/>
                <a:cs typeface="Calibri"/>
              </a:rPr>
              <a:t>Lists </a:t>
            </a:r>
            <a:r>
              <a:rPr sz="1600" b="1" spc="-20" dirty="0">
                <a:solidFill>
                  <a:srgbClr val="FF0000"/>
                </a:solidFill>
                <a:latin typeface="Calibri"/>
                <a:cs typeface="Calibri"/>
              </a:rPr>
              <a:t>/or </a:t>
            </a:r>
            <a:r>
              <a:rPr sz="1600" b="1" spc="-10" dirty="0">
                <a:solidFill>
                  <a:srgbClr val="FF0000"/>
                </a:solidFill>
                <a:latin typeface="Calibri"/>
                <a:cs typeface="Calibri"/>
              </a:rPr>
              <a:t>two </a:t>
            </a:r>
            <a:r>
              <a:rPr sz="1600" b="1" spc="-20" dirty="0">
                <a:solidFill>
                  <a:srgbClr val="FF0000"/>
                </a:solidFill>
                <a:latin typeface="Calibri"/>
                <a:cs typeface="Calibri"/>
              </a:rPr>
              <a:t>Tuples </a:t>
            </a:r>
            <a:r>
              <a:rPr sz="1400" b="1" spc="-5" dirty="0">
                <a:latin typeface="Calibri"/>
                <a:cs typeface="Calibri"/>
              </a:rPr>
              <a:t>containing </a:t>
            </a:r>
            <a:r>
              <a:rPr sz="1400" b="1" spc="-15" dirty="0">
                <a:latin typeface="Calibri"/>
                <a:cs typeface="Calibri"/>
              </a:rPr>
              <a:t>Key </a:t>
            </a:r>
            <a:r>
              <a:rPr sz="1400" b="1" dirty="0">
                <a:latin typeface="Calibri"/>
                <a:cs typeface="Calibri"/>
              </a:rPr>
              <a:t>and </a:t>
            </a:r>
            <a:r>
              <a:rPr sz="1400" b="1" spc="-15" dirty="0">
                <a:latin typeface="Calibri"/>
                <a:cs typeface="Calibri"/>
              </a:rPr>
              <a:t>Values</a:t>
            </a:r>
            <a:r>
              <a:rPr sz="1400" b="1" spc="-10" dirty="0">
                <a:latin typeface="Calibri"/>
                <a:cs typeface="Calibri"/>
              </a:rPr>
              <a:t> </a:t>
            </a:r>
            <a:r>
              <a:rPr sz="1400" b="1" dirty="0">
                <a:latin typeface="Calibri"/>
                <a:cs typeface="Calibri"/>
              </a:rPr>
              <a:t>using </a:t>
            </a:r>
            <a:r>
              <a:rPr sz="2000" b="1" spc="-5" dirty="0">
                <a:solidFill>
                  <a:srgbClr val="FF0000"/>
                </a:solidFill>
                <a:latin typeface="Calibri"/>
                <a:cs typeface="Calibri"/>
              </a:rPr>
              <a:t>zip( </a:t>
            </a:r>
            <a:r>
              <a:rPr sz="2000" b="1" dirty="0">
                <a:solidFill>
                  <a:srgbClr val="FF0000"/>
                </a:solidFill>
                <a:latin typeface="Calibri"/>
                <a:cs typeface="Calibri"/>
              </a:rPr>
              <a:t>) </a:t>
            </a:r>
            <a:r>
              <a:rPr sz="1400" b="1" spc="-5" dirty="0">
                <a:latin typeface="Calibri"/>
                <a:cs typeface="Calibri"/>
              </a:rPr>
              <a:t>method </a:t>
            </a:r>
            <a:r>
              <a:rPr sz="1400" b="1" dirty="0">
                <a:latin typeface="Calibri"/>
                <a:cs typeface="Calibri"/>
              </a:rPr>
              <a:t>and </a:t>
            </a:r>
            <a:r>
              <a:rPr sz="1400" b="1" spc="-305" dirty="0">
                <a:latin typeface="Calibri"/>
                <a:cs typeface="Calibri"/>
              </a:rPr>
              <a:t> </a:t>
            </a:r>
            <a:r>
              <a:rPr sz="1400" b="1" dirty="0">
                <a:latin typeface="Calibri"/>
                <a:cs typeface="Calibri"/>
              </a:rPr>
              <a:t>sending</a:t>
            </a:r>
            <a:r>
              <a:rPr sz="1400" b="1" spc="-35" dirty="0">
                <a:latin typeface="Calibri"/>
                <a:cs typeface="Calibri"/>
              </a:rPr>
              <a:t> </a:t>
            </a:r>
            <a:r>
              <a:rPr sz="1400" b="1" dirty="0">
                <a:latin typeface="Calibri"/>
                <a:cs typeface="Calibri"/>
              </a:rPr>
              <a:t>the</a:t>
            </a:r>
            <a:r>
              <a:rPr sz="1400" b="1" spc="-10" dirty="0">
                <a:latin typeface="Calibri"/>
                <a:cs typeface="Calibri"/>
              </a:rPr>
              <a:t> </a:t>
            </a:r>
            <a:r>
              <a:rPr sz="1600" b="1" spc="-10" dirty="0">
                <a:solidFill>
                  <a:srgbClr val="FF0000"/>
                </a:solidFill>
                <a:latin typeface="Calibri"/>
                <a:cs typeface="Calibri"/>
              </a:rPr>
              <a:t>zipped</a:t>
            </a:r>
            <a:r>
              <a:rPr sz="1600" b="1" spc="20" dirty="0">
                <a:solidFill>
                  <a:srgbClr val="FF0000"/>
                </a:solidFill>
                <a:latin typeface="Calibri"/>
                <a:cs typeface="Calibri"/>
              </a:rPr>
              <a:t> </a:t>
            </a:r>
            <a:r>
              <a:rPr sz="1600" b="1" spc="-10" dirty="0">
                <a:solidFill>
                  <a:srgbClr val="FF0000"/>
                </a:solidFill>
                <a:latin typeface="Calibri"/>
                <a:cs typeface="Calibri"/>
              </a:rPr>
              <a:t>sequences</a:t>
            </a:r>
            <a:r>
              <a:rPr sz="1600" b="1" spc="20" dirty="0">
                <a:solidFill>
                  <a:srgbClr val="FF0000"/>
                </a:solidFill>
                <a:latin typeface="Calibri"/>
                <a:cs typeface="Calibri"/>
              </a:rPr>
              <a:t> </a:t>
            </a:r>
            <a:r>
              <a:rPr sz="1600" b="1" spc="-5" dirty="0">
                <a:solidFill>
                  <a:srgbClr val="FF0000"/>
                </a:solidFill>
                <a:latin typeface="Calibri"/>
                <a:cs typeface="Calibri"/>
              </a:rPr>
              <a:t>of</a:t>
            </a:r>
            <a:r>
              <a:rPr sz="1600" b="1" spc="10" dirty="0">
                <a:solidFill>
                  <a:srgbClr val="FF0000"/>
                </a:solidFill>
                <a:latin typeface="Calibri"/>
                <a:cs typeface="Calibri"/>
              </a:rPr>
              <a:t> </a:t>
            </a:r>
            <a:r>
              <a:rPr sz="1600" b="1" spc="-25" dirty="0">
                <a:solidFill>
                  <a:srgbClr val="FF0000"/>
                </a:solidFill>
                <a:latin typeface="Calibri"/>
                <a:cs typeface="Calibri"/>
              </a:rPr>
              <a:t>key</a:t>
            </a:r>
            <a:r>
              <a:rPr sz="1600" b="1" spc="5" dirty="0">
                <a:solidFill>
                  <a:srgbClr val="FF0000"/>
                </a:solidFill>
                <a:latin typeface="Calibri"/>
                <a:cs typeface="Calibri"/>
              </a:rPr>
              <a:t> </a:t>
            </a:r>
            <a:r>
              <a:rPr sz="1600" b="1" spc="-5" dirty="0">
                <a:solidFill>
                  <a:srgbClr val="FF0000"/>
                </a:solidFill>
                <a:latin typeface="Calibri"/>
                <a:cs typeface="Calibri"/>
              </a:rPr>
              <a:t>and</a:t>
            </a:r>
            <a:r>
              <a:rPr sz="1600" b="1" spc="5" dirty="0">
                <a:solidFill>
                  <a:srgbClr val="FF0000"/>
                </a:solidFill>
                <a:latin typeface="Calibri"/>
                <a:cs typeface="Calibri"/>
              </a:rPr>
              <a:t> </a:t>
            </a:r>
            <a:r>
              <a:rPr sz="1600" b="1" spc="-10" dirty="0">
                <a:solidFill>
                  <a:srgbClr val="FF0000"/>
                </a:solidFill>
                <a:latin typeface="Calibri"/>
                <a:cs typeface="Calibri"/>
              </a:rPr>
              <a:t>values</a:t>
            </a:r>
            <a:r>
              <a:rPr sz="1600" b="1" spc="10" dirty="0">
                <a:solidFill>
                  <a:srgbClr val="FF0000"/>
                </a:solidFill>
                <a:latin typeface="Calibri"/>
                <a:cs typeface="Calibri"/>
              </a:rPr>
              <a:t> </a:t>
            </a:r>
            <a:r>
              <a:rPr sz="1600" b="1" spc="-10" dirty="0">
                <a:solidFill>
                  <a:srgbClr val="FF0000"/>
                </a:solidFill>
                <a:latin typeface="Calibri"/>
                <a:cs typeface="Calibri"/>
              </a:rPr>
              <a:t>to the</a:t>
            </a:r>
            <a:r>
              <a:rPr sz="1600" b="1" spc="45" dirty="0">
                <a:solidFill>
                  <a:srgbClr val="FF0000"/>
                </a:solidFill>
                <a:latin typeface="Calibri"/>
                <a:cs typeface="Calibri"/>
              </a:rPr>
              <a:t> </a:t>
            </a:r>
            <a:r>
              <a:rPr sz="2000" b="1" dirty="0">
                <a:solidFill>
                  <a:srgbClr val="FF0000"/>
                </a:solidFill>
                <a:latin typeface="Calibri"/>
                <a:cs typeface="Calibri"/>
              </a:rPr>
              <a:t>dict()</a:t>
            </a:r>
            <a:r>
              <a:rPr sz="2000" b="1" spc="-50" dirty="0">
                <a:solidFill>
                  <a:srgbClr val="FF0000"/>
                </a:solidFill>
                <a:latin typeface="Calibri"/>
                <a:cs typeface="Calibri"/>
              </a:rPr>
              <a:t> </a:t>
            </a:r>
            <a:r>
              <a:rPr sz="1400" b="1" spc="-5" dirty="0">
                <a:latin typeface="Calibri"/>
                <a:cs typeface="Calibri"/>
              </a:rPr>
              <a:t>method</a:t>
            </a:r>
            <a:r>
              <a:rPr sz="1400" b="1" spc="-35" dirty="0">
                <a:latin typeface="Calibri"/>
                <a:cs typeface="Calibri"/>
              </a:rPr>
              <a:t> </a:t>
            </a:r>
            <a:r>
              <a:rPr sz="1400" b="1" dirty="0">
                <a:latin typeface="Calibri"/>
                <a:cs typeface="Calibri"/>
              </a:rPr>
              <a:t>as</a:t>
            </a:r>
            <a:r>
              <a:rPr sz="1400" b="1" spc="-10" dirty="0">
                <a:latin typeface="Calibri"/>
                <a:cs typeface="Calibri"/>
              </a:rPr>
              <a:t> </a:t>
            </a:r>
            <a:r>
              <a:rPr sz="1400" b="1" spc="-20" dirty="0">
                <a:latin typeface="Calibri"/>
                <a:cs typeface="Calibri"/>
              </a:rPr>
              <a:t>parameter.</a:t>
            </a:r>
            <a:endParaRPr sz="1400">
              <a:latin typeface="Calibri"/>
              <a:cs typeface="Calibri"/>
            </a:endParaRPr>
          </a:p>
        </p:txBody>
      </p:sp>
      <p:grpSp>
        <p:nvGrpSpPr>
          <p:cNvPr id="31" name="object 31"/>
          <p:cNvGrpSpPr/>
          <p:nvPr/>
        </p:nvGrpSpPr>
        <p:grpSpPr>
          <a:xfrm>
            <a:off x="42830" y="3078610"/>
            <a:ext cx="9034780" cy="3771265"/>
            <a:chOff x="42830" y="3078610"/>
            <a:chExt cx="9034780" cy="3771265"/>
          </a:xfrm>
        </p:grpSpPr>
        <p:sp>
          <p:nvSpPr>
            <p:cNvPr id="32" name="object 32"/>
            <p:cNvSpPr/>
            <p:nvPr/>
          </p:nvSpPr>
          <p:spPr>
            <a:xfrm>
              <a:off x="71405" y="5286338"/>
              <a:ext cx="8930005" cy="1534795"/>
            </a:xfrm>
            <a:custGeom>
              <a:avLst/>
              <a:gdLst/>
              <a:ahLst/>
              <a:cxnLst/>
              <a:rect l="l" t="t" r="r" b="b"/>
              <a:pathLst>
                <a:path w="8930005" h="1534795">
                  <a:moveTo>
                    <a:pt x="0" y="1534414"/>
                  </a:moveTo>
                  <a:lnTo>
                    <a:pt x="8929751" y="1534414"/>
                  </a:lnTo>
                  <a:lnTo>
                    <a:pt x="8929751" y="0"/>
                  </a:lnTo>
                  <a:lnTo>
                    <a:pt x="0" y="0"/>
                  </a:lnTo>
                  <a:lnTo>
                    <a:pt x="0" y="1534414"/>
                  </a:lnTo>
                  <a:close/>
                </a:path>
              </a:pathLst>
            </a:custGeom>
            <a:ln w="57150">
              <a:solidFill>
                <a:srgbClr val="C00000"/>
              </a:solidFill>
            </a:ln>
          </p:spPr>
          <p:txBody>
            <a:bodyPr wrap="square" lIns="0" tIns="0" rIns="0" bIns="0" rtlCol="0"/>
            <a:lstStyle/>
            <a:p>
              <a:endParaRPr/>
            </a:p>
          </p:txBody>
        </p:sp>
        <p:pic>
          <p:nvPicPr>
            <p:cNvPr id="33" name="object 33"/>
            <p:cNvPicPr/>
            <p:nvPr/>
          </p:nvPicPr>
          <p:blipFill>
            <a:blip r:embed="rId3" cstate="print"/>
            <a:stretch>
              <a:fillRect/>
            </a:stretch>
          </p:blipFill>
          <p:spPr>
            <a:xfrm>
              <a:off x="168464" y="6035646"/>
              <a:ext cx="4495231" cy="720818"/>
            </a:xfrm>
            <a:prstGeom prst="rect">
              <a:avLst/>
            </a:prstGeom>
          </p:spPr>
        </p:pic>
        <p:sp>
          <p:nvSpPr>
            <p:cNvPr id="34" name="object 34"/>
            <p:cNvSpPr/>
            <p:nvPr/>
          </p:nvSpPr>
          <p:spPr>
            <a:xfrm>
              <a:off x="128587" y="5986481"/>
              <a:ext cx="4600575" cy="819150"/>
            </a:xfrm>
            <a:custGeom>
              <a:avLst/>
              <a:gdLst/>
              <a:ahLst/>
              <a:cxnLst/>
              <a:rect l="l" t="t" r="r" b="b"/>
              <a:pathLst>
                <a:path w="4600575" h="819150">
                  <a:moveTo>
                    <a:pt x="0" y="819150"/>
                  </a:moveTo>
                  <a:lnTo>
                    <a:pt x="4600575" y="819150"/>
                  </a:lnTo>
                  <a:lnTo>
                    <a:pt x="4600575" y="0"/>
                  </a:lnTo>
                  <a:lnTo>
                    <a:pt x="0" y="0"/>
                  </a:lnTo>
                  <a:lnTo>
                    <a:pt x="0" y="819150"/>
                  </a:lnTo>
                  <a:close/>
                </a:path>
              </a:pathLst>
            </a:custGeom>
            <a:ln w="28575">
              <a:solidFill>
                <a:srgbClr val="C00000"/>
              </a:solidFill>
            </a:ln>
          </p:spPr>
          <p:txBody>
            <a:bodyPr wrap="square" lIns="0" tIns="0" rIns="0" bIns="0" rtlCol="0"/>
            <a:lstStyle/>
            <a:p>
              <a:endParaRPr/>
            </a:p>
          </p:txBody>
        </p:sp>
        <p:pic>
          <p:nvPicPr>
            <p:cNvPr id="35" name="object 35"/>
            <p:cNvPicPr/>
            <p:nvPr/>
          </p:nvPicPr>
          <p:blipFill>
            <a:blip r:embed="rId4" cstate="print"/>
            <a:stretch>
              <a:fillRect/>
            </a:stretch>
          </p:blipFill>
          <p:spPr>
            <a:xfrm>
              <a:off x="4817343" y="6024229"/>
              <a:ext cx="4096732" cy="727169"/>
            </a:xfrm>
            <a:prstGeom prst="rect">
              <a:avLst/>
            </a:prstGeom>
          </p:spPr>
        </p:pic>
        <p:sp>
          <p:nvSpPr>
            <p:cNvPr id="36" name="object 36"/>
            <p:cNvSpPr/>
            <p:nvPr/>
          </p:nvSpPr>
          <p:spPr>
            <a:xfrm>
              <a:off x="4772025" y="5986485"/>
              <a:ext cx="4171950" cy="814705"/>
            </a:xfrm>
            <a:custGeom>
              <a:avLst/>
              <a:gdLst/>
              <a:ahLst/>
              <a:cxnLst/>
              <a:rect l="l" t="t" r="r" b="b"/>
              <a:pathLst>
                <a:path w="4171950" h="814704">
                  <a:moveTo>
                    <a:pt x="0" y="814387"/>
                  </a:moveTo>
                  <a:lnTo>
                    <a:pt x="4171950" y="814387"/>
                  </a:lnTo>
                  <a:lnTo>
                    <a:pt x="4171950" y="0"/>
                  </a:lnTo>
                  <a:lnTo>
                    <a:pt x="0" y="0"/>
                  </a:lnTo>
                  <a:lnTo>
                    <a:pt x="0" y="814387"/>
                  </a:lnTo>
                  <a:close/>
                </a:path>
              </a:pathLst>
            </a:custGeom>
            <a:ln w="28575">
              <a:solidFill>
                <a:srgbClr val="C00000"/>
              </a:solidFill>
            </a:ln>
          </p:spPr>
          <p:txBody>
            <a:bodyPr wrap="square" lIns="0" tIns="0" rIns="0" bIns="0" rtlCol="0"/>
            <a:lstStyle/>
            <a:p>
              <a:endParaRPr/>
            </a:p>
          </p:txBody>
        </p:sp>
        <p:pic>
          <p:nvPicPr>
            <p:cNvPr id="37" name="object 37"/>
            <p:cNvPicPr/>
            <p:nvPr/>
          </p:nvPicPr>
          <p:blipFill>
            <a:blip r:embed="rId5" cstate="print"/>
            <a:stretch>
              <a:fillRect/>
            </a:stretch>
          </p:blipFill>
          <p:spPr>
            <a:xfrm>
              <a:off x="142849" y="4429188"/>
              <a:ext cx="4214876" cy="785812"/>
            </a:xfrm>
            <a:prstGeom prst="rect">
              <a:avLst/>
            </a:prstGeom>
          </p:spPr>
        </p:pic>
        <p:sp>
          <p:nvSpPr>
            <p:cNvPr id="38" name="object 38"/>
            <p:cNvSpPr/>
            <p:nvPr/>
          </p:nvSpPr>
          <p:spPr>
            <a:xfrm>
              <a:off x="128562" y="4414837"/>
              <a:ext cx="4243705" cy="814705"/>
            </a:xfrm>
            <a:custGeom>
              <a:avLst/>
              <a:gdLst/>
              <a:ahLst/>
              <a:cxnLst/>
              <a:rect l="l" t="t" r="r" b="b"/>
              <a:pathLst>
                <a:path w="4243705" h="814704">
                  <a:moveTo>
                    <a:pt x="0" y="814387"/>
                  </a:moveTo>
                  <a:lnTo>
                    <a:pt x="4243451" y="814387"/>
                  </a:lnTo>
                  <a:lnTo>
                    <a:pt x="4243451" y="0"/>
                  </a:lnTo>
                  <a:lnTo>
                    <a:pt x="0" y="0"/>
                  </a:lnTo>
                  <a:lnTo>
                    <a:pt x="0" y="814387"/>
                  </a:lnTo>
                  <a:close/>
                </a:path>
              </a:pathLst>
            </a:custGeom>
            <a:ln w="28575">
              <a:solidFill>
                <a:srgbClr val="C00000"/>
              </a:solidFill>
            </a:ln>
          </p:spPr>
          <p:txBody>
            <a:bodyPr wrap="square" lIns="0" tIns="0" rIns="0" bIns="0" rtlCol="0"/>
            <a:lstStyle/>
            <a:p>
              <a:endParaRPr/>
            </a:p>
          </p:txBody>
        </p:sp>
        <p:pic>
          <p:nvPicPr>
            <p:cNvPr id="39" name="object 39"/>
            <p:cNvPicPr/>
            <p:nvPr/>
          </p:nvPicPr>
          <p:blipFill>
            <a:blip r:embed="rId6" cstate="print"/>
            <a:stretch>
              <a:fillRect/>
            </a:stretch>
          </p:blipFill>
          <p:spPr>
            <a:xfrm>
              <a:off x="4586175" y="3078610"/>
              <a:ext cx="4318371" cy="635488"/>
            </a:xfrm>
            <a:prstGeom prst="rect">
              <a:avLst/>
            </a:prstGeom>
          </p:spPr>
        </p:pic>
        <p:sp>
          <p:nvSpPr>
            <p:cNvPr id="40" name="object 40"/>
            <p:cNvSpPr/>
            <p:nvPr/>
          </p:nvSpPr>
          <p:spPr>
            <a:xfrm>
              <a:off x="4500498" y="3857675"/>
              <a:ext cx="4572000" cy="677545"/>
            </a:xfrm>
            <a:custGeom>
              <a:avLst/>
              <a:gdLst/>
              <a:ahLst/>
              <a:cxnLst/>
              <a:rect l="l" t="t" r="r" b="b"/>
              <a:pathLst>
                <a:path w="4572000" h="677545">
                  <a:moveTo>
                    <a:pt x="4572000" y="0"/>
                  </a:moveTo>
                  <a:lnTo>
                    <a:pt x="0" y="0"/>
                  </a:lnTo>
                  <a:lnTo>
                    <a:pt x="0" y="677113"/>
                  </a:lnTo>
                  <a:lnTo>
                    <a:pt x="4572000" y="677113"/>
                  </a:lnTo>
                  <a:lnTo>
                    <a:pt x="4572000" y="0"/>
                  </a:lnTo>
                  <a:close/>
                </a:path>
              </a:pathLst>
            </a:custGeom>
            <a:solidFill>
              <a:srgbClr val="FBD4B5"/>
            </a:solidFill>
          </p:spPr>
          <p:txBody>
            <a:bodyPr wrap="square" lIns="0" tIns="0" rIns="0" bIns="0" rtlCol="0"/>
            <a:lstStyle/>
            <a:p>
              <a:endParaRPr/>
            </a:p>
          </p:txBody>
        </p:sp>
        <p:sp>
          <p:nvSpPr>
            <p:cNvPr id="41" name="object 41"/>
            <p:cNvSpPr/>
            <p:nvPr/>
          </p:nvSpPr>
          <p:spPr>
            <a:xfrm>
              <a:off x="4500498" y="3857675"/>
              <a:ext cx="4572000" cy="677545"/>
            </a:xfrm>
            <a:custGeom>
              <a:avLst/>
              <a:gdLst/>
              <a:ahLst/>
              <a:cxnLst/>
              <a:rect l="l" t="t" r="r" b="b"/>
              <a:pathLst>
                <a:path w="4572000" h="677545">
                  <a:moveTo>
                    <a:pt x="0" y="677113"/>
                  </a:moveTo>
                  <a:lnTo>
                    <a:pt x="4572000" y="677113"/>
                  </a:lnTo>
                  <a:lnTo>
                    <a:pt x="4572000" y="0"/>
                  </a:lnTo>
                  <a:lnTo>
                    <a:pt x="0" y="0"/>
                  </a:lnTo>
                  <a:lnTo>
                    <a:pt x="0" y="677113"/>
                  </a:lnTo>
                  <a:close/>
                </a:path>
              </a:pathLst>
            </a:custGeom>
            <a:ln w="9525">
              <a:solidFill>
                <a:srgbClr val="C00000"/>
              </a:solidFill>
            </a:ln>
          </p:spPr>
          <p:txBody>
            <a:bodyPr wrap="square" lIns="0" tIns="0" rIns="0" bIns="0" rtlCol="0"/>
            <a:lstStyle/>
            <a:p>
              <a:endParaRPr/>
            </a:p>
          </p:txBody>
        </p:sp>
      </p:grpSp>
      <p:sp>
        <p:nvSpPr>
          <p:cNvPr id="42" name="object 42"/>
          <p:cNvSpPr txBox="1"/>
          <p:nvPr/>
        </p:nvSpPr>
        <p:spPr>
          <a:xfrm>
            <a:off x="4505261" y="3886200"/>
            <a:ext cx="4562475" cy="624840"/>
          </a:xfrm>
          <a:prstGeom prst="rect">
            <a:avLst/>
          </a:prstGeom>
          <a:solidFill>
            <a:srgbClr val="FBD4B5"/>
          </a:solidFill>
        </p:spPr>
        <p:txBody>
          <a:bodyPr vert="horz" wrap="square" lIns="0" tIns="2540" rIns="0" bIns="0" rtlCol="0">
            <a:spAutoFit/>
          </a:bodyPr>
          <a:lstStyle/>
          <a:p>
            <a:pPr algn="ctr">
              <a:lnSpc>
                <a:spcPts val="2155"/>
              </a:lnSpc>
              <a:spcBef>
                <a:spcPts val="20"/>
              </a:spcBef>
            </a:pPr>
            <a:r>
              <a:rPr sz="1600" b="1" spc="-10" dirty="0">
                <a:latin typeface="Calibri"/>
                <a:cs typeface="Calibri"/>
              </a:rPr>
              <a:t>Creating</a:t>
            </a:r>
            <a:r>
              <a:rPr sz="1600" b="1" spc="5" dirty="0">
                <a:latin typeface="Calibri"/>
                <a:cs typeface="Calibri"/>
              </a:rPr>
              <a:t> </a:t>
            </a:r>
            <a:r>
              <a:rPr sz="1600" b="1" spc="-5" dirty="0">
                <a:latin typeface="Calibri"/>
                <a:cs typeface="Calibri"/>
              </a:rPr>
              <a:t>Dictionary</a:t>
            </a:r>
            <a:r>
              <a:rPr sz="1600" b="1" spc="5" dirty="0">
                <a:latin typeface="Calibri"/>
                <a:cs typeface="Calibri"/>
              </a:rPr>
              <a:t> </a:t>
            </a:r>
            <a:r>
              <a:rPr sz="1600" b="1" spc="-5" dirty="0">
                <a:latin typeface="Calibri"/>
                <a:cs typeface="Calibri"/>
              </a:rPr>
              <a:t>using</a:t>
            </a:r>
            <a:r>
              <a:rPr sz="1600" b="1" spc="15" dirty="0">
                <a:latin typeface="Calibri"/>
                <a:cs typeface="Calibri"/>
              </a:rPr>
              <a:t> </a:t>
            </a:r>
            <a:r>
              <a:rPr sz="1600" b="1" spc="-5" dirty="0">
                <a:latin typeface="Calibri"/>
                <a:cs typeface="Calibri"/>
              </a:rPr>
              <a:t>a</a:t>
            </a:r>
            <a:r>
              <a:rPr sz="1600" b="1" spc="5" dirty="0">
                <a:latin typeface="Calibri"/>
                <a:cs typeface="Calibri"/>
              </a:rPr>
              <a:t> </a:t>
            </a:r>
            <a:r>
              <a:rPr sz="1600" b="1" spc="-10" dirty="0">
                <a:solidFill>
                  <a:srgbClr val="FF0000"/>
                </a:solidFill>
                <a:latin typeface="Calibri"/>
                <a:cs typeface="Calibri"/>
              </a:rPr>
              <a:t>LIST</a:t>
            </a:r>
            <a:r>
              <a:rPr sz="1600" b="1" spc="60" dirty="0">
                <a:solidFill>
                  <a:srgbClr val="FF0000"/>
                </a:solidFill>
                <a:latin typeface="Calibri"/>
                <a:cs typeface="Calibri"/>
              </a:rPr>
              <a:t> </a:t>
            </a:r>
            <a:r>
              <a:rPr sz="1800" b="1" spc="-5" dirty="0">
                <a:solidFill>
                  <a:srgbClr val="FF0000"/>
                </a:solidFill>
                <a:latin typeface="Calibri"/>
                <a:cs typeface="Calibri"/>
              </a:rPr>
              <a:t>OF</a:t>
            </a:r>
            <a:r>
              <a:rPr sz="1800" b="1" spc="5" dirty="0">
                <a:solidFill>
                  <a:srgbClr val="FF0000"/>
                </a:solidFill>
                <a:latin typeface="Calibri"/>
                <a:cs typeface="Calibri"/>
              </a:rPr>
              <a:t> </a:t>
            </a:r>
            <a:r>
              <a:rPr sz="1800" b="1" spc="-10" dirty="0">
                <a:solidFill>
                  <a:srgbClr val="FF0000"/>
                </a:solidFill>
                <a:latin typeface="Calibri"/>
                <a:cs typeface="Calibri"/>
              </a:rPr>
              <a:t>TUPLES</a:t>
            </a:r>
            <a:endParaRPr sz="1800">
              <a:latin typeface="Calibri"/>
              <a:cs typeface="Calibri"/>
            </a:endParaRPr>
          </a:p>
          <a:p>
            <a:pPr marL="1905" algn="ctr">
              <a:lnSpc>
                <a:spcPts val="2395"/>
              </a:lnSpc>
            </a:pPr>
            <a:r>
              <a:rPr sz="1600" b="1" spc="-10" dirty="0">
                <a:latin typeface="Calibri"/>
                <a:cs typeface="Calibri"/>
              </a:rPr>
              <a:t>containing</a:t>
            </a:r>
            <a:r>
              <a:rPr sz="1600" b="1" spc="5" dirty="0">
                <a:latin typeface="Calibri"/>
                <a:cs typeface="Calibri"/>
              </a:rPr>
              <a:t> </a:t>
            </a:r>
            <a:r>
              <a:rPr sz="1600" b="1" spc="-20" dirty="0">
                <a:solidFill>
                  <a:srgbClr val="FF0000"/>
                </a:solidFill>
                <a:latin typeface="Calibri"/>
                <a:cs typeface="Calibri"/>
              </a:rPr>
              <a:t>(</a:t>
            </a:r>
            <a:r>
              <a:rPr sz="1800" b="1" spc="-20" dirty="0">
                <a:solidFill>
                  <a:srgbClr val="FF0000"/>
                </a:solidFill>
                <a:latin typeface="Calibri"/>
                <a:cs typeface="Calibri"/>
              </a:rPr>
              <a:t>key,value)</a:t>
            </a:r>
            <a:r>
              <a:rPr sz="1800" b="1" spc="-85" dirty="0">
                <a:solidFill>
                  <a:srgbClr val="FF0000"/>
                </a:solidFill>
                <a:latin typeface="Calibri"/>
                <a:cs typeface="Calibri"/>
              </a:rPr>
              <a:t> </a:t>
            </a:r>
            <a:r>
              <a:rPr sz="1600" b="1" spc="-5" dirty="0">
                <a:latin typeface="Calibri"/>
                <a:cs typeface="Calibri"/>
              </a:rPr>
              <a:t>pair</a:t>
            </a:r>
            <a:r>
              <a:rPr sz="1600" b="1" dirty="0">
                <a:latin typeface="Calibri"/>
                <a:cs typeface="Calibri"/>
              </a:rPr>
              <a:t> </a:t>
            </a:r>
            <a:r>
              <a:rPr sz="1600" b="1" spc="-5" dirty="0">
                <a:latin typeface="Calibri"/>
                <a:cs typeface="Calibri"/>
              </a:rPr>
              <a:t>using</a:t>
            </a:r>
            <a:r>
              <a:rPr sz="1600" b="1" spc="25" dirty="0">
                <a:latin typeface="Calibri"/>
                <a:cs typeface="Calibri"/>
              </a:rPr>
              <a:t> </a:t>
            </a:r>
            <a:r>
              <a:rPr sz="2000" b="1" dirty="0">
                <a:latin typeface="Calibri"/>
                <a:cs typeface="Calibri"/>
              </a:rPr>
              <a:t>dict()</a:t>
            </a:r>
            <a:r>
              <a:rPr sz="2000" b="1" spc="-30" dirty="0">
                <a:latin typeface="Calibri"/>
                <a:cs typeface="Calibri"/>
              </a:rPr>
              <a:t> </a:t>
            </a:r>
            <a:r>
              <a:rPr sz="1600" b="1" spc="-10" dirty="0">
                <a:latin typeface="Calibri"/>
                <a:cs typeface="Calibri"/>
              </a:rPr>
              <a:t>method</a:t>
            </a:r>
            <a:endParaRPr sz="1600">
              <a:latin typeface="Calibri"/>
              <a:cs typeface="Calibri"/>
            </a:endParaRPr>
          </a:p>
        </p:txBody>
      </p:sp>
      <p:grpSp>
        <p:nvGrpSpPr>
          <p:cNvPr id="43" name="object 43"/>
          <p:cNvGrpSpPr/>
          <p:nvPr/>
        </p:nvGrpSpPr>
        <p:grpSpPr>
          <a:xfrm>
            <a:off x="4495736" y="2389924"/>
            <a:ext cx="4581525" cy="655955"/>
            <a:chOff x="4495736" y="2389924"/>
            <a:chExt cx="4581525" cy="655955"/>
          </a:xfrm>
        </p:grpSpPr>
        <p:sp>
          <p:nvSpPr>
            <p:cNvPr id="44" name="object 44"/>
            <p:cNvSpPr/>
            <p:nvPr/>
          </p:nvSpPr>
          <p:spPr>
            <a:xfrm>
              <a:off x="4500498" y="2394686"/>
              <a:ext cx="4572000" cy="646430"/>
            </a:xfrm>
            <a:custGeom>
              <a:avLst/>
              <a:gdLst/>
              <a:ahLst/>
              <a:cxnLst/>
              <a:rect l="l" t="t" r="r" b="b"/>
              <a:pathLst>
                <a:path w="4572000" h="646430">
                  <a:moveTo>
                    <a:pt x="4572000" y="0"/>
                  </a:moveTo>
                  <a:lnTo>
                    <a:pt x="0" y="0"/>
                  </a:lnTo>
                  <a:lnTo>
                    <a:pt x="0" y="646328"/>
                  </a:lnTo>
                  <a:lnTo>
                    <a:pt x="4572000" y="646328"/>
                  </a:lnTo>
                  <a:lnTo>
                    <a:pt x="4572000" y="0"/>
                  </a:lnTo>
                  <a:close/>
                </a:path>
              </a:pathLst>
            </a:custGeom>
            <a:solidFill>
              <a:srgbClr val="FBD4B5"/>
            </a:solidFill>
          </p:spPr>
          <p:txBody>
            <a:bodyPr wrap="square" lIns="0" tIns="0" rIns="0" bIns="0" rtlCol="0"/>
            <a:lstStyle/>
            <a:p>
              <a:endParaRPr/>
            </a:p>
          </p:txBody>
        </p:sp>
        <p:sp>
          <p:nvSpPr>
            <p:cNvPr id="45" name="object 45"/>
            <p:cNvSpPr/>
            <p:nvPr/>
          </p:nvSpPr>
          <p:spPr>
            <a:xfrm>
              <a:off x="4500498" y="2394686"/>
              <a:ext cx="4572000" cy="646430"/>
            </a:xfrm>
            <a:custGeom>
              <a:avLst/>
              <a:gdLst/>
              <a:ahLst/>
              <a:cxnLst/>
              <a:rect l="l" t="t" r="r" b="b"/>
              <a:pathLst>
                <a:path w="4572000" h="646430">
                  <a:moveTo>
                    <a:pt x="0" y="646328"/>
                  </a:moveTo>
                  <a:lnTo>
                    <a:pt x="4572000" y="646328"/>
                  </a:lnTo>
                  <a:lnTo>
                    <a:pt x="4572000" y="0"/>
                  </a:lnTo>
                  <a:lnTo>
                    <a:pt x="0" y="0"/>
                  </a:lnTo>
                  <a:lnTo>
                    <a:pt x="0" y="646328"/>
                  </a:lnTo>
                  <a:close/>
                </a:path>
              </a:pathLst>
            </a:custGeom>
            <a:ln w="9525">
              <a:solidFill>
                <a:srgbClr val="C00000"/>
              </a:solidFill>
            </a:ln>
          </p:spPr>
          <p:txBody>
            <a:bodyPr wrap="square" lIns="0" tIns="0" rIns="0" bIns="0" rtlCol="0"/>
            <a:lstStyle/>
            <a:p>
              <a:endParaRPr/>
            </a:p>
          </p:txBody>
        </p:sp>
      </p:grpSp>
      <p:sp>
        <p:nvSpPr>
          <p:cNvPr id="46" name="object 46"/>
          <p:cNvSpPr txBox="1"/>
          <p:nvPr/>
        </p:nvSpPr>
        <p:spPr>
          <a:xfrm>
            <a:off x="4529073" y="2415997"/>
            <a:ext cx="4514850" cy="570865"/>
          </a:xfrm>
          <a:prstGeom prst="rect">
            <a:avLst/>
          </a:prstGeom>
        </p:spPr>
        <p:txBody>
          <a:bodyPr vert="horz" wrap="square" lIns="0" tIns="12065" rIns="0" bIns="0" rtlCol="0">
            <a:spAutoFit/>
          </a:bodyPr>
          <a:lstStyle/>
          <a:p>
            <a:pPr marL="1905" algn="ctr">
              <a:lnSpc>
                <a:spcPts val="1905"/>
              </a:lnSpc>
              <a:spcBef>
                <a:spcPts val="95"/>
              </a:spcBef>
            </a:pPr>
            <a:r>
              <a:rPr sz="1600" b="1" spc="-10" dirty="0">
                <a:latin typeface="Calibri"/>
                <a:cs typeface="Calibri"/>
              </a:rPr>
              <a:t>Creating</a:t>
            </a:r>
            <a:r>
              <a:rPr sz="1600" b="1" spc="5" dirty="0">
                <a:latin typeface="Calibri"/>
                <a:cs typeface="Calibri"/>
              </a:rPr>
              <a:t> </a:t>
            </a:r>
            <a:r>
              <a:rPr sz="1600" b="1" spc="-5" dirty="0">
                <a:latin typeface="Calibri"/>
                <a:cs typeface="Calibri"/>
              </a:rPr>
              <a:t>Dictionary</a:t>
            </a:r>
            <a:r>
              <a:rPr sz="1600" b="1" spc="10" dirty="0">
                <a:latin typeface="Calibri"/>
                <a:cs typeface="Calibri"/>
              </a:rPr>
              <a:t> </a:t>
            </a:r>
            <a:r>
              <a:rPr sz="1600" b="1" spc="-5" dirty="0">
                <a:latin typeface="Calibri"/>
                <a:cs typeface="Calibri"/>
              </a:rPr>
              <a:t>using</a:t>
            </a:r>
            <a:r>
              <a:rPr sz="1600" b="1" spc="15" dirty="0">
                <a:latin typeface="Calibri"/>
                <a:cs typeface="Calibri"/>
              </a:rPr>
              <a:t> </a:t>
            </a:r>
            <a:r>
              <a:rPr sz="1600" b="1" spc="-5" dirty="0">
                <a:latin typeface="Calibri"/>
                <a:cs typeface="Calibri"/>
              </a:rPr>
              <a:t>a</a:t>
            </a:r>
            <a:r>
              <a:rPr sz="1600" b="1" dirty="0">
                <a:latin typeface="Calibri"/>
                <a:cs typeface="Calibri"/>
              </a:rPr>
              <a:t> </a:t>
            </a:r>
            <a:r>
              <a:rPr sz="1600" b="1" spc="-10" dirty="0">
                <a:solidFill>
                  <a:srgbClr val="FF0000"/>
                </a:solidFill>
                <a:latin typeface="Calibri"/>
                <a:cs typeface="Calibri"/>
              </a:rPr>
              <a:t>LIST</a:t>
            </a:r>
            <a:r>
              <a:rPr sz="1600" b="1" spc="5" dirty="0">
                <a:solidFill>
                  <a:srgbClr val="FF0000"/>
                </a:solidFill>
                <a:latin typeface="Calibri"/>
                <a:cs typeface="Calibri"/>
              </a:rPr>
              <a:t> </a:t>
            </a:r>
            <a:r>
              <a:rPr sz="1600" b="1" spc="-5" dirty="0">
                <a:solidFill>
                  <a:srgbClr val="FF0000"/>
                </a:solidFill>
                <a:latin typeface="Calibri"/>
                <a:cs typeface="Calibri"/>
              </a:rPr>
              <a:t>OF</a:t>
            </a:r>
            <a:r>
              <a:rPr sz="1600" b="1" spc="20" dirty="0">
                <a:solidFill>
                  <a:srgbClr val="FF0000"/>
                </a:solidFill>
                <a:latin typeface="Calibri"/>
                <a:cs typeface="Calibri"/>
              </a:rPr>
              <a:t> </a:t>
            </a:r>
            <a:r>
              <a:rPr sz="1600" b="1" spc="-10" dirty="0">
                <a:solidFill>
                  <a:srgbClr val="FF0000"/>
                </a:solidFill>
                <a:latin typeface="Calibri"/>
                <a:cs typeface="Calibri"/>
              </a:rPr>
              <a:t>LISTS</a:t>
            </a:r>
            <a:r>
              <a:rPr sz="1600" b="1" spc="20" dirty="0">
                <a:solidFill>
                  <a:srgbClr val="FF0000"/>
                </a:solidFill>
                <a:latin typeface="Calibri"/>
                <a:cs typeface="Calibri"/>
              </a:rPr>
              <a:t> </a:t>
            </a:r>
            <a:r>
              <a:rPr sz="1600" b="1" spc="-10" dirty="0">
                <a:latin typeface="Calibri"/>
                <a:cs typeface="Calibri"/>
              </a:rPr>
              <a:t>containing</a:t>
            </a:r>
            <a:endParaRPr sz="1600">
              <a:latin typeface="Calibri"/>
              <a:cs typeface="Calibri"/>
            </a:endParaRPr>
          </a:p>
          <a:p>
            <a:pPr marL="1905" algn="ctr">
              <a:lnSpc>
                <a:spcPts val="2385"/>
              </a:lnSpc>
            </a:pPr>
            <a:r>
              <a:rPr sz="1600" b="1" spc="-10" dirty="0">
                <a:solidFill>
                  <a:srgbClr val="FF0000"/>
                </a:solidFill>
                <a:latin typeface="Calibri"/>
                <a:cs typeface="Calibri"/>
              </a:rPr>
              <a:t>[</a:t>
            </a:r>
            <a:r>
              <a:rPr sz="1800" b="1" spc="-50" dirty="0">
                <a:solidFill>
                  <a:srgbClr val="FF0000"/>
                </a:solidFill>
                <a:latin typeface="Calibri"/>
                <a:cs typeface="Calibri"/>
              </a:rPr>
              <a:t>k</a:t>
            </a:r>
            <a:r>
              <a:rPr sz="1800" b="1" spc="-10" dirty="0">
                <a:solidFill>
                  <a:srgbClr val="FF0000"/>
                </a:solidFill>
                <a:latin typeface="Calibri"/>
                <a:cs typeface="Calibri"/>
              </a:rPr>
              <a:t>e</a:t>
            </a:r>
            <a:r>
              <a:rPr sz="1800" b="1" spc="-110" dirty="0">
                <a:solidFill>
                  <a:srgbClr val="FF0000"/>
                </a:solidFill>
                <a:latin typeface="Calibri"/>
                <a:cs typeface="Calibri"/>
              </a:rPr>
              <a:t>y</a:t>
            </a:r>
            <a:r>
              <a:rPr sz="1800" b="1" dirty="0">
                <a:solidFill>
                  <a:srgbClr val="FF0000"/>
                </a:solidFill>
                <a:latin typeface="Calibri"/>
                <a:cs typeface="Calibri"/>
              </a:rPr>
              <a:t>,</a:t>
            </a:r>
            <a:r>
              <a:rPr sz="1800" b="1" spc="-20" dirty="0">
                <a:solidFill>
                  <a:srgbClr val="FF0000"/>
                </a:solidFill>
                <a:latin typeface="Calibri"/>
                <a:cs typeface="Calibri"/>
              </a:rPr>
              <a:t>v</a:t>
            </a:r>
            <a:r>
              <a:rPr sz="1800" b="1" dirty="0">
                <a:solidFill>
                  <a:srgbClr val="FF0000"/>
                </a:solidFill>
                <a:latin typeface="Calibri"/>
                <a:cs typeface="Calibri"/>
              </a:rPr>
              <a:t>alu</a:t>
            </a:r>
            <a:r>
              <a:rPr sz="1800" b="1" spc="-5" dirty="0">
                <a:solidFill>
                  <a:srgbClr val="FF0000"/>
                </a:solidFill>
                <a:latin typeface="Calibri"/>
                <a:cs typeface="Calibri"/>
              </a:rPr>
              <a:t>e</a:t>
            </a:r>
            <a:r>
              <a:rPr sz="1800" b="1" dirty="0">
                <a:solidFill>
                  <a:srgbClr val="FF0000"/>
                </a:solidFill>
                <a:latin typeface="Calibri"/>
                <a:cs typeface="Calibri"/>
              </a:rPr>
              <a:t>]</a:t>
            </a:r>
            <a:r>
              <a:rPr sz="1800" b="1" spc="-80" dirty="0">
                <a:solidFill>
                  <a:srgbClr val="FF0000"/>
                </a:solidFill>
                <a:latin typeface="Calibri"/>
                <a:cs typeface="Calibri"/>
              </a:rPr>
              <a:t> </a:t>
            </a:r>
            <a:r>
              <a:rPr sz="1600" b="1" spc="-10" dirty="0">
                <a:latin typeface="Calibri"/>
                <a:cs typeface="Calibri"/>
              </a:rPr>
              <a:t>p</a:t>
            </a:r>
            <a:r>
              <a:rPr sz="1600" b="1" spc="-5" dirty="0">
                <a:latin typeface="Calibri"/>
                <a:cs typeface="Calibri"/>
              </a:rPr>
              <a:t>a</a:t>
            </a:r>
            <a:r>
              <a:rPr sz="1600" b="1" dirty="0">
                <a:latin typeface="Calibri"/>
                <a:cs typeface="Calibri"/>
              </a:rPr>
              <a:t>i</a:t>
            </a:r>
            <a:r>
              <a:rPr sz="1600" b="1" spc="-5" dirty="0">
                <a:latin typeface="Calibri"/>
                <a:cs typeface="Calibri"/>
              </a:rPr>
              <a:t>r</a:t>
            </a:r>
            <a:r>
              <a:rPr sz="1600" b="1" dirty="0">
                <a:latin typeface="Calibri"/>
                <a:cs typeface="Calibri"/>
              </a:rPr>
              <a:t> </a:t>
            </a:r>
            <a:r>
              <a:rPr sz="1600" b="1" spc="-10" dirty="0">
                <a:latin typeface="Calibri"/>
                <a:cs typeface="Calibri"/>
              </a:rPr>
              <a:t>u</a:t>
            </a:r>
            <a:r>
              <a:rPr sz="1600" b="1" spc="-5" dirty="0">
                <a:latin typeface="Calibri"/>
                <a:cs typeface="Calibri"/>
              </a:rPr>
              <a:t>sing</a:t>
            </a:r>
            <a:r>
              <a:rPr sz="1600" b="1" spc="25" dirty="0">
                <a:latin typeface="Calibri"/>
                <a:cs typeface="Calibri"/>
              </a:rPr>
              <a:t> </a:t>
            </a:r>
            <a:r>
              <a:rPr sz="2000" b="1" dirty="0">
                <a:latin typeface="Calibri"/>
                <a:cs typeface="Calibri"/>
              </a:rPr>
              <a:t>dict()</a:t>
            </a:r>
            <a:r>
              <a:rPr sz="2000" b="1" spc="-25" dirty="0">
                <a:latin typeface="Calibri"/>
                <a:cs typeface="Calibri"/>
              </a:rPr>
              <a:t> </a:t>
            </a:r>
            <a:r>
              <a:rPr sz="1600" b="1" spc="-10" dirty="0">
                <a:latin typeface="Calibri"/>
                <a:cs typeface="Calibri"/>
              </a:rPr>
              <a:t>m</a:t>
            </a:r>
            <a:r>
              <a:rPr sz="1600" b="1" spc="-20" dirty="0">
                <a:latin typeface="Calibri"/>
                <a:cs typeface="Calibri"/>
              </a:rPr>
              <a:t>e</a:t>
            </a:r>
            <a:r>
              <a:rPr sz="1600" b="1" spc="-5" dirty="0">
                <a:latin typeface="Calibri"/>
                <a:cs typeface="Calibri"/>
              </a:rPr>
              <a:t>t</a:t>
            </a:r>
            <a:r>
              <a:rPr sz="1600" b="1" spc="-15" dirty="0">
                <a:latin typeface="Calibri"/>
                <a:cs typeface="Calibri"/>
              </a:rPr>
              <a:t>h</a:t>
            </a:r>
            <a:r>
              <a:rPr sz="1600" b="1" spc="-5" dirty="0">
                <a:latin typeface="Calibri"/>
                <a:cs typeface="Calibri"/>
              </a:rPr>
              <a:t>od</a:t>
            </a:r>
            <a:endParaRPr sz="1600">
              <a:latin typeface="Calibri"/>
              <a:cs typeface="Calibri"/>
            </a:endParaRPr>
          </a:p>
        </p:txBody>
      </p:sp>
      <p:grpSp>
        <p:nvGrpSpPr>
          <p:cNvPr id="47" name="object 47"/>
          <p:cNvGrpSpPr/>
          <p:nvPr/>
        </p:nvGrpSpPr>
        <p:grpSpPr>
          <a:xfrm>
            <a:off x="133324" y="499998"/>
            <a:ext cx="8968105" cy="4744085"/>
            <a:chOff x="133324" y="499998"/>
            <a:chExt cx="8968105" cy="4744085"/>
          </a:xfrm>
        </p:grpSpPr>
        <p:sp>
          <p:nvSpPr>
            <p:cNvPr id="48" name="object 48"/>
            <p:cNvSpPr/>
            <p:nvPr/>
          </p:nvSpPr>
          <p:spPr>
            <a:xfrm>
              <a:off x="4500499" y="2428875"/>
              <a:ext cx="4572000" cy="2786380"/>
            </a:xfrm>
            <a:custGeom>
              <a:avLst/>
              <a:gdLst/>
              <a:ahLst/>
              <a:cxnLst/>
              <a:rect l="l" t="t" r="r" b="b"/>
              <a:pathLst>
                <a:path w="4572000" h="2786379">
                  <a:moveTo>
                    <a:pt x="0" y="1285875"/>
                  </a:moveTo>
                  <a:lnTo>
                    <a:pt x="4572000" y="1285875"/>
                  </a:lnTo>
                  <a:lnTo>
                    <a:pt x="4572000" y="0"/>
                  </a:lnTo>
                  <a:lnTo>
                    <a:pt x="0" y="0"/>
                  </a:lnTo>
                  <a:lnTo>
                    <a:pt x="0" y="1285875"/>
                  </a:lnTo>
                  <a:close/>
                </a:path>
                <a:path w="4572000" h="2786379">
                  <a:moveTo>
                    <a:pt x="0" y="2786126"/>
                  </a:moveTo>
                  <a:lnTo>
                    <a:pt x="4572000" y="2786126"/>
                  </a:lnTo>
                  <a:lnTo>
                    <a:pt x="4572000" y="1428750"/>
                  </a:lnTo>
                  <a:lnTo>
                    <a:pt x="0" y="1428750"/>
                  </a:lnTo>
                  <a:lnTo>
                    <a:pt x="0" y="2786126"/>
                  </a:lnTo>
                  <a:close/>
                </a:path>
              </a:pathLst>
            </a:custGeom>
            <a:ln w="57150">
              <a:solidFill>
                <a:srgbClr val="C00000"/>
              </a:solidFill>
            </a:ln>
          </p:spPr>
          <p:txBody>
            <a:bodyPr wrap="square" lIns="0" tIns="0" rIns="0" bIns="0" rtlCol="0"/>
            <a:lstStyle/>
            <a:p>
              <a:endParaRPr/>
            </a:p>
          </p:txBody>
        </p:sp>
        <p:pic>
          <p:nvPicPr>
            <p:cNvPr id="49" name="object 49"/>
            <p:cNvPicPr/>
            <p:nvPr/>
          </p:nvPicPr>
          <p:blipFill>
            <a:blip r:embed="rId7" cstate="print"/>
            <a:stretch>
              <a:fillRect/>
            </a:stretch>
          </p:blipFill>
          <p:spPr>
            <a:xfrm>
              <a:off x="4572000" y="4500626"/>
              <a:ext cx="4429125" cy="657225"/>
            </a:xfrm>
            <a:prstGeom prst="rect">
              <a:avLst/>
            </a:prstGeom>
          </p:spPr>
        </p:pic>
        <p:sp>
          <p:nvSpPr>
            <p:cNvPr id="50" name="object 50"/>
            <p:cNvSpPr/>
            <p:nvPr/>
          </p:nvSpPr>
          <p:spPr>
            <a:xfrm>
              <a:off x="4567174" y="4495800"/>
              <a:ext cx="4438650" cy="666750"/>
            </a:xfrm>
            <a:custGeom>
              <a:avLst/>
              <a:gdLst/>
              <a:ahLst/>
              <a:cxnLst/>
              <a:rect l="l" t="t" r="r" b="b"/>
              <a:pathLst>
                <a:path w="4438650" h="666750">
                  <a:moveTo>
                    <a:pt x="0" y="666750"/>
                  </a:moveTo>
                  <a:lnTo>
                    <a:pt x="4438650" y="666750"/>
                  </a:lnTo>
                  <a:lnTo>
                    <a:pt x="4438650" y="0"/>
                  </a:lnTo>
                  <a:lnTo>
                    <a:pt x="0" y="0"/>
                  </a:lnTo>
                  <a:lnTo>
                    <a:pt x="0" y="666750"/>
                  </a:lnTo>
                  <a:close/>
                </a:path>
              </a:pathLst>
            </a:custGeom>
            <a:ln w="9525">
              <a:solidFill>
                <a:srgbClr val="C00000"/>
              </a:solidFill>
            </a:ln>
          </p:spPr>
          <p:txBody>
            <a:bodyPr wrap="square" lIns="0" tIns="0" rIns="0" bIns="0" rtlCol="0"/>
            <a:lstStyle/>
            <a:p>
              <a:endParaRPr/>
            </a:p>
          </p:txBody>
        </p:sp>
        <p:pic>
          <p:nvPicPr>
            <p:cNvPr id="51" name="object 51"/>
            <p:cNvPicPr/>
            <p:nvPr/>
          </p:nvPicPr>
          <p:blipFill>
            <a:blip r:embed="rId8" cstate="print"/>
            <a:stretch>
              <a:fillRect/>
            </a:stretch>
          </p:blipFill>
          <p:spPr>
            <a:xfrm>
              <a:off x="1142974" y="499998"/>
              <a:ext cx="3214751" cy="1357376"/>
            </a:xfrm>
            <a:prstGeom prst="rect">
              <a:avLst/>
            </a:prstGeom>
          </p:spPr>
        </p:pic>
        <p:pic>
          <p:nvPicPr>
            <p:cNvPr id="52" name="object 52"/>
            <p:cNvPicPr/>
            <p:nvPr/>
          </p:nvPicPr>
          <p:blipFill>
            <a:blip r:embed="rId9" cstate="print"/>
            <a:stretch>
              <a:fillRect/>
            </a:stretch>
          </p:blipFill>
          <p:spPr>
            <a:xfrm>
              <a:off x="142849" y="3000362"/>
              <a:ext cx="4173474" cy="670572"/>
            </a:xfrm>
            <a:prstGeom prst="rect">
              <a:avLst/>
            </a:prstGeom>
          </p:spPr>
        </p:pic>
        <p:sp>
          <p:nvSpPr>
            <p:cNvPr id="53" name="object 53"/>
            <p:cNvSpPr/>
            <p:nvPr/>
          </p:nvSpPr>
          <p:spPr>
            <a:xfrm>
              <a:off x="138087" y="2995663"/>
              <a:ext cx="4183379" cy="680720"/>
            </a:xfrm>
            <a:custGeom>
              <a:avLst/>
              <a:gdLst/>
              <a:ahLst/>
              <a:cxnLst/>
              <a:rect l="l" t="t" r="r" b="b"/>
              <a:pathLst>
                <a:path w="4183379" h="680720">
                  <a:moveTo>
                    <a:pt x="0" y="680097"/>
                  </a:moveTo>
                  <a:lnTo>
                    <a:pt x="4182999" y="680097"/>
                  </a:lnTo>
                  <a:lnTo>
                    <a:pt x="4182999" y="0"/>
                  </a:lnTo>
                  <a:lnTo>
                    <a:pt x="0" y="0"/>
                  </a:lnTo>
                  <a:lnTo>
                    <a:pt x="0" y="680097"/>
                  </a:lnTo>
                  <a:close/>
                </a:path>
              </a:pathLst>
            </a:custGeom>
            <a:ln w="9525">
              <a:solidFill>
                <a:srgbClr val="C00000"/>
              </a:solidFill>
            </a:ln>
          </p:spPr>
          <p:txBody>
            <a:bodyPr wrap="square" lIns="0" tIns="0" rIns="0" bIns="0" rtlCol="0"/>
            <a:lstStyle/>
            <a:p>
              <a:endParaRP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144000" cy="3129280"/>
            <a:chOff x="0" y="0"/>
            <a:chExt cx="9144000" cy="3129280"/>
          </a:xfrm>
        </p:grpSpPr>
        <p:pic>
          <p:nvPicPr>
            <p:cNvPr id="3" name="object 3"/>
            <p:cNvPicPr/>
            <p:nvPr/>
          </p:nvPicPr>
          <p:blipFill>
            <a:blip r:embed="rId2" cstate="print"/>
            <a:stretch>
              <a:fillRect/>
            </a:stretch>
          </p:blipFill>
          <p:spPr>
            <a:xfrm>
              <a:off x="2262931" y="765498"/>
              <a:ext cx="6761135" cy="2244750"/>
            </a:xfrm>
            <a:prstGeom prst="rect">
              <a:avLst/>
            </a:prstGeom>
          </p:spPr>
        </p:pic>
        <p:sp>
          <p:nvSpPr>
            <p:cNvPr id="4" name="object 4"/>
            <p:cNvSpPr/>
            <p:nvPr/>
          </p:nvSpPr>
          <p:spPr>
            <a:xfrm>
              <a:off x="2185923" y="685672"/>
              <a:ext cx="6915150" cy="2414905"/>
            </a:xfrm>
            <a:custGeom>
              <a:avLst/>
              <a:gdLst/>
              <a:ahLst/>
              <a:cxnLst/>
              <a:rect l="l" t="t" r="r" b="b"/>
              <a:pathLst>
                <a:path w="6915150" h="2414905">
                  <a:moveTo>
                    <a:pt x="0" y="2414651"/>
                  </a:moveTo>
                  <a:lnTo>
                    <a:pt x="6915150" y="2414651"/>
                  </a:lnTo>
                  <a:lnTo>
                    <a:pt x="6915150" y="0"/>
                  </a:lnTo>
                  <a:lnTo>
                    <a:pt x="0" y="0"/>
                  </a:lnTo>
                  <a:lnTo>
                    <a:pt x="0" y="2414651"/>
                  </a:lnTo>
                  <a:close/>
                </a:path>
              </a:pathLst>
            </a:custGeom>
            <a:ln w="57150">
              <a:solidFill>
                <a:srgbClr val="C00000"/>
              </a:solidFill>
            </a:ln>
          </p:spPr>
          <p:txBody>
            <a:bodyPr wrap="square" lIns="0" tIns="0" rIns="0" bIns="0" rtlCol="0"/>
            <a:lstStyle/>
            <a:p>
              <a:endParaRPr/>
            </a:p>
          </p:txBody>
        </p:sp>
        <p:sp>
          <p:nvSpPr>
            <p:cNvPr id="5" name="object 5"/>
            <p:cNvSpPr/>
            <p:nvPr/>
          </p:nvSpPr>
          <p:spPr>
            <a:xfrm>
              <a:off x="0" y="0"/>
              <a:ext cx="9144000" cy="643255"/>
            </a:xfrm>
            <a:custGeom>
              <a:avLst/>
              <a:gdLst/>
              <a:ahLst/>
              <a:cxnLst/>
              <a:rect l="l" t="t" r="r" b="b"/>
              <a:pathLst>
                <a:path w="9144000" h="643255">
                  <a:moveTo>
                    <a:pt x="9144000" y="0"/>
                  </a:moveTo>
                  <a:lnTo>
                    <a:pt x="0" y="0"/>
                  </a:lnTo>
                  <a:lnTo>
                    <a:pt x="0" y="642937"/>
                  </a:lnTo>
                  <a:lnTo>
                    <a:pt x="9144000" y="642937"/>
                  </a:lnTo>
                  <a:lnTo>
                    <a:pt x="9144000" y="0"/>
                  </a:lnTo>
                  <a:close/>
                </a:path>
              </a:pathLst>
            </a:custGeom>
            <a:solidFill>
              <a:srgbClr val="252525"/>
            </a:solidFill>
          </p:spPr>
          <p:txBody>
            <a:bodyPr wrap="square" lIns="0" tIns="0" rIns="0" bIns="0" rtlCol="0"/>
            <a:lstStyle/>
            <a:p>
              <a:endParaRPr/>
            </a:p>
          </p:txBody>
        </p:sp>
      </p:grpSp>
      <p:sp>
        <p:nvSpPr>
          <p:cNvPr id="6" name="object 6"/>
          <p:cNvSpPr txBox="1">
            <a:spLocks noGrp="1"/>
          </p:cNvSpPr>
          <p:nvPr>
            <p:ph type="title"/>
          </p:nvPr>
        </p:nvSpPr>
        <p:spPr>
          <a:xfrm>
            <a:off x="1240942" y="5588"/>
            <a:ext cx="6661784" cy="574040"/>
          </a:xfrm>
          <a:prstGeom prst="rect">
            <a:avLst/>
          </a:prstGeom>
        </p:spPr>
        <p:txBody>
          <a:bodyPr vert="horz" wrap="square" lIns="0" tIns="12700" rIns="0" bIns="0" rtlCol="0">
            <a:spAutoFit/>
          </a:bodyPr>
          <a:lstStyle/>
          <a:p>
            <a:pPr marL="12700">
              <a:lnSpc>
                <a:spcPct val="100000"/>
              </a:lnSpc>
              <a:spcBef>
                <a:spcPts val="100"/>
              </a:spcBef>
            </a:pPr>
            <a:r>
              <a:rPr sz="3600" i="0" u="heavy" spc="-5" dirty="0">
                <a:solidFill>
                  <a:srgbClr val="FFFF00"/>
                </a:solidFill>
                <a:uFill>
                  <a:solidFill>
                    <a:srgbClr val="FFFF00"/>
                  </a:solidFill>
                </a:uFill>
                <a:latin typeface="Calibri"/>
                <a:cs typeface="Calibri"/>
              </a:rPr>
              <a:t>Accessing</a:t>
            </a:r>
            <a:r>
              <a:rPr sz="3600" i="0" u="heavy" dirty="0">
                <a:solidFill>
                  <a:srgbClr val="FFFF00"/>
                </a:solidFill>
                <a:uFill>
                  <a:solidFill>
                    <a:srgbClr val="FFFF00"/>
                  </a:solidFill>
                </a:uFill>
                <a:latin typeface="Calibri"/>
                <a:cs typeface="Calibri"/>
              </a:rPr>
              <a:t> </a:t>
            </a:r>
            <a:r>
              <a:rPr sz="3600" i="0" u="heavy" spc="-10" dirty="0">
                <a:solidFill>
                  <a:srgbClr val="FFFF00"/>
                </a:solidFill>
                <a:uFill>
                  <a:solidFill>
                    <a:srgbClr val="FFFF00"/>
                  </a:solidFill>
                </a:uFill>
                <a:latin typeface="Calibri"/>
                <a:cs typeface="Calibri"/>
              </a:rPr>
              <a:t>elements</a:t>
            </a:r>
            <a:r>
              <a:rPr sz="3600" i="0" u="heavy" spc="15" dirty="0">
                <a:solidFill>
                  <a:srgbClr val="FFFF00"/>
                </a:solidFill>
                <a:uFill>
                  <a:solidFill>
                    <a:srgbClr val="FFFF00"/>
                  </a:solidFill>
                </a:uFill>
                <a:latin typeface="Calibri"/>
                <a:cs typeface="Calibri"/>
              </a:rPr>
              <a:t> </a:t>
            </a:r>
            <a:r>
              <a:rPr sz="3600" i="0" u="heavy" dirty="0">
                <a:solidFill>
                  <a:srgbClr val="FFC000"/>
                </a:solidFill>
                <a:uFill>
                  <a:solidFill>
                    <a:srgbClr val="FFFF00"/>
                  </a:solidFill>
                </a:uFill>
                <a:latin typeface="Calibri"/>
                <a:cs typeface="Calibri"/>
              </a:rPr>
              <a:t>in</a:t>
            </a:r>
            <a:r>
              <a:rPr sz="3600" i="0" u="heavy" spc="-10" dirty="0">
                <a:solidFill>
                  <a:srgbClr val="FFC000"/>
                </a:solidFill>
                <a:uFill>
                  <a:solidFill>
                    <a:srgbClr val="FFFF00"/>
                  </a:solidFill>
                </a:uFill>
                <a:latin typeface="Calibri"/>
                <a:cs typeface="Calibri"/>
              </a:rPr>
              <a:t> DICTIONARY</a:t>
            </a:r>
            <a:endParaRPr sz="3600">
              <a:latin typeface="Calibri"/>
              <a:cs typeface="Calibri"/>
            </a:endParaRPr>
          </a:p>
        </p:txBody>
      </p:sp>
      <p:sp>
        <p:nvSpPr>
          <p:cNvPr id="7" name="object 7"/>
          <p:cNvSpPr txBox="1"/>
          <p:nvPr/>
        </p:nvSpPr>
        <p:spPr>
          <a:xfrm>
            <a:off x="7416" y="751712"/>
            <a:ext cx="2026285" cy="452120"/>
          </a:xfrm>
          <a:prstGeom prst="rect">
            <a:avLst/>
          </a:prstGeom>
        </p:spPr>
        <p:txBody>
          <a:bodyPr vert="horz" wrap="square" lIns="0" tIns="12065" rIns="0" bIns="0" rtlCol="0">
            <a:spAutoFit/>
          </a:bodyPr>
          <a:lstStyle/>
          <a:p>
            <a:pPr marL="12700">
              <a:lnSpc>
                <a:spcPct val="100000"/>
              </a:lnSpc>
              <a:spcBef>
                <a:spcPts val="95"/>
              </a:spcBef>
            </a:pPr>
            <a:r>
              <a:rPr sz="2800" u="heavy" spc="35" dirty="0">
                <a:uFill>
                  <a:solidFill>
                    <a:srgbClr val="000000"/>
                  </a:solidFill>
                </a:uFill>
                <a:latin typeface="Arial MT"/>
                <a:cs typeface="Arial MT"/>
              </a:rPr>
              <a:t>CONTENTS</a:t>
            </a:r>
            <a:endParaRPr sz="2800">
              <a:latin typeface="Arial MT"/>
              <a:cs typeface="Arial MT"/>
            </a:endParaRPr>
          </a:p>
        </p:txBody>
      </p:sp>
      <p:sp>
        <p:nvSpPr>
          <p:cNvPr id="8" name="object 8"/>
          <p:cNvSpPr/>
          <p:nvPr/>
        </p:nvSpPr>
        <p:spPr>
          <a:xfrm>
            <a:off x="-32" y="1247800"/>
            <a:ext cx="2143125" cy="5324475"/>
          </a:xfrm>
          <a:custGeom>
            <a:avLst/>
            <a:gdLst/>
            <a:ahLst/>
            <a:cxnLst/>
            <a:rect l="l" t="t" r="r" b="b"/>
            <a:pathLst>
              <a:path w="2143125" h="5324475">
                <a:moveTo>
                  <a:pt x="2143125" y="0"/>
                </a:moveTo>
                <a:lnTo>
                  <a:pt x="0" y="0"/>
                </a:lnTo>
                <a:lnTo>
                  <a:pt x="0" y="5324475"/>
                </a:lnTo>
                <a:lnTo>
                  <a:pt x="2143125" y="5324475"/>
                </a:lnTo>
                <a:lnTo>
                  <a:pt x="2143125" y="0"/>
                </a:lnTo>
                <a:close/>
              </a:path>
            </a:pathLst>
          </a:custGeom>
          <a:solidFill>
            <a:srgbClr val="252525"/>
          </a:solidFill>
        </p:spPr>
        <p:txBody>
          <a:bodyPr wrap="square" lIns="0" tIns="0" rIns="0" bIns="0" rtlCol="0"/>
          <a:lstStyle/>
          <a:p>
            <a:endParaRPr/>
          </a:p>
        </p:txBody>
      </p:sp>
      <p:sp>
        <p:nvSpPr>
          <p:cNvPr id="9" name="object 9"/>
          <p:cNvSpPr txBox="1"/>
          <p:nvPr/>
        </p:nvSpPr>
        <p:spPr>
          <a:xfrm>
            <a:off x="78739" y="1261364"/>
            <a:ext cx="1943735" cy="5212715"/>
          </a:xfrm>
          <a:prstGeom prst="rect">
            <a:avLst/>
          </a:prstGeom>
        </p:spPr>
        <p:txBody>
          <a:bodyPr vert="horz" wrap="square" lIns="0" tIns="12700" rIns="0" bIns="0" rtlCol="0">
            <a:spAutoFit/>
          </a:bodyPr>
          <a:lstStyle/>
          <a:p>
            <a:pPr marL="12700">
              <a:lnSpc>
                <a:spcPct val="100000"/>
              </a:lnSpc>
              <a:spcBef>
                <a:spcPts val="100"/>
              </a:spcBef>
            </a:pPr>
            <a:r>
              <a:rPr sz="2400" b="1" u="heavy" spc="-10" dirty="0">
                <a:solidFill>
                  <a:srgbClr val="FFFF00"/>
                </a:solidFill>
                <a:uFill>
                  <a:solidFill>
                    <a:srgbClr val="FFFF00"/>
                  </a:solidFill>
                </a:uFill>
                <a:latin typeface="Calibri"/>
                <a:cs typeface="Calibri"/>
              </a:rPr>
              <a:t>Introduction</a:t>
            </a:r>
            <a:r>
              <a:rPr sz="2400" b="1" u="heavy" spc="-25" dirty="0">
                <a:solidFill>
                  <a:srgbClr val="FFFF00"/>
                </a:solidFill>
                <a:uFill>
                  <a:solidFill>
                    <a:srgbClr val="FFFF00"/>
                  </a:solidFill>
                </a:uFill>
                <a:latin typeface="Calibri"/>
                <a:cs typeface="Calibri"/>
              </a:rPr>
              <a:t> </a:t>
            </a:r>
            <a:r>
              <a:rPr sz="2400" b="1" u="heavy" dirty="0">
                <a:solidFill>
                  <a:srgbClr val="FFFF00"/>
                </a:solidFill>
                <a:uFill>
                  <a:solidFill>
                    <a:srgbClr val="FFFF00"/>
                  </a:solidFill>
                </a:uFill>
                <a:latin typeface="Calibri"/>
                <a:cs typeface="Calibri"/>
              </a:rPr>
              <a:t>:</a:t>
            </a:r>
            <a:endParaRPr sz="2400">
              <a:latin typeface="Calibri"/>
              <a:cs typeface="Calibri"/>
            </a:endParaRPr>
          </a:p>
          <a:p>
            <a:pPr marL="12700" marR="1057275">
              <a:lnSpc>
                <a:spcPct val="100000"/>
              </a:lnSpc>
              <a:spcBef>
                <a:spcPts val="55"/>
              </a:spcBef>
            </a:pPr>
            <a:r>
              <a:rPr sz="1600" spc="-10" dirty="0">
                <a:solidFill>
                  <a:srgbClr val="FFC000"/>
                </a:solidFill>
                <a:latin typeface="Calibri"/>
                <a:cs typeface="Calibri"/>
              </a:rPr>
              <a:t>D</a:t>
            </a:r>
            <a:r>
              <a:rPr sz="1600" spc="-20" dirty="0">
                <a:solidFill>
                  <a:srgbClr val="FFC000"/>
                </a:solidFill>
                <a:latin typeface="Calibri"/>
                <a:cs typeface="Calibri"/>
              </a:rPr>
              <a:t>e</a:t>
            </a:r>
            <a:r>
              <a:rPr sz="1600" spc="-5" dirty="0">
                <a:solidFill>
                  <a:srgbClr val="FFC000"/>
                </a:solidFill>
                <a:latin typeface="Calibri"/>
                <a:cs typeface="Calibri"/>
              </a:rPr>
              <a:t>fi</a:t>
            </a:r>
            <a:r>
              <a:rPr sz="1600" spc="-10" dirty="0">
                <a:solidFill>
                  <a:srgbClr val="FFC000"/>
                </a:solidFill>
                <a:latin typeface="Calibri"/>
                <a:cs typeface="Calibri"/>
              </a:rPr>
              <a:t>n</a:t>
            </a:r>
            <a:r>
              <a:rPr sz="1600" spc="-5" dirty="0">
                <a:solidFill>
                  <a:srgbClr val="FFC000"/>
                </a:solidFill>
                <a:latin typeface="Calibri"/>
                <a:cs typeface="Calibri"/>
              </a:rPr>
              <a:t>iti</a:t>
            </a:r>
            <a:r>
              <a:rPr sz="1600" spc="-10" dirty="0">
                <a:solidFill>
                  <a:srgbClr val="FFC000"/>
                </a:solidFill>
                <a:latin typeface="Calibri"/>
                <a:cs typeface="Calibri"/>
              </a:rPr>
              <a:t>on,  Creation,</a:t>
            </a:r>
            <a:endParaRPr sz="1600">
              <a:latin typeface="Calibri"/>
              <a:cs typeface="Calibri"/>
            </a:endParaRPr>
          </a:p>
          <a:p>
            <a:pPr marL="12700" marR="501650">
              <a:lnSpc>
                <a:spcPts val="3360"/>
              </a:lnSpc>
              <a:spcBef>
                <a:spcPts val="30"/>
              </a:spcBef>
            </a:pPr>
            <a:r>
              <a:rPr sz="2800" b="1" spc="-5" dirty="0">
                <a:solidFill>
                  <a:srgbClr val="FFFF00"/>
                </a:solidFill>
                <a:latin typeface="Calibri"/>
                <a:cs typeface="Calibri"/>
              </a:rPr>
              <a:t>Ac</a:t>
            </a:r>
            <a:r>
              <a:rPr sz="2800" b="1" dirty="0">
                <a:solidFill>
                  <a:srgbClr val="FFFF00"/>
                </a:solidFill>
                <a:latin typeface="Calibri"/>
                <a:cs typeface="Calibri"/>
              </a:rPr>
              <a:t>c</a:t>
            </a:r>
            <a:r>
              <a:rPr sz="2800" b="1" spc="-10" dirty="0">
                <a:solidFill>
                  <a:srgbClr val="FFFF00"/>
                </a:solidFill>
                <a:latin typeface="Calibri"/>
                <a:cs typeface="Calibri"/>
              </a:rPr>
              <a:t>ess</a:t>
            </a:r>
            <a:r>
              <a:rPr sz="2800" b="1" spc="-15" dirty="0">
                <a:solidFill>
                  <a:srgbClr val="FFFF00"/>
                </a:solidFill>
                <a:latin typeface="Calibri"/>
                <a:cs typeface="Calibri"/>
              </a:rPr>
              <a:t>i</a:t>
            </a:r>
            <a:r>
              <a:rPr sz="2800" b="1" spc="-5" dirty="0">
                <a:solidFill>
                  <a:srgbClr val="FFFF00"/>
                </a:solidFill>
                <a:latin typeface="Calibri"/>
                <a:cs typeface="Calibri"/>
              </a:rPr>
              <a:t>ng  </a:t>
            </a:r>
            <a:r>
              <a:rPr sz="2800" b="1" spc="-10" dirty="0">
                <a:solidFill>
                  <a:srgbClr val="FFFF00"/>
                </a:solidFill>
                <a:latin typeface="Calibri"/>
                <a:cs typeface="Calibri"/>
              </a:rPr>
              <a:t>el</a:t>
            </a:r>
            <a:r>
              <a:rPr sz="2800" b="1" spc="-15" dirty="0">
                <a:solidFill>
                  <a:srgbClr val="FFFF00"/>
                </a:solidFill>
                <a:latin typeface="Calibri"/>
                <a:cs typeface="Calibri"/>
              </a:rPr>
              <a:t>e</a:t>
            </a:r>
            <a:r>
              <a:rPr sz="2800" b="1" spc="-10" dirty="0">
                <a:solidFill>
                  <a:srgbClr val="FFFF00"/>
                </a:solidFill>
                <a:latin typeface="Calibri"/>
                <a:cs typeface="Calibri"/>
              </a:rPr>
              <a:t>me</a:t>
            </a:r>
            <a:r>
              <a:rPr sz="2800" b="1" spc="-30" dirty="0">
                <a:solidFill>
                  <a:srgbClr val="FFFF00"/>
                </a:solidFill>
                <a:latin typeface="Calibri"/>
                <a:cs typeface="Calibri"/>
              </a:rPr>
              <a:t>n</a:t>
            </a:r>
            <a:r>
              <a:rPr sz="2800" b="1" spc="-5" dirty="0">
                <a:solidFill>
                  <a:srgbClr val="FFFF00"/>
                </a:solidFill>
                <a:latin typeface="Calibri"/>
                <a:cs typeface="Calibri"/>
              </a:rPr>
              <a:t>t</a:t>
            </a:r>
            <a:r>
              <a:rPr sz="2800" b="1" spc="5" dirty="0">
                <a:solidFill>
                  <a:srgbClr val="FFFF00"/>
                </a:solidFill>
                <a:latin typeface="Calibri"/>
                <a:cs typeface="Calibri"/>
              </a:rPr>
              <a:t>s</a:t>
            </a:r>
            <a:r>
              <a:rPr sz="1600" spc="-5" dirty="0">
                <a:solidFill>
                  <a:srgbClr val="FFC000"/>
                </a:solidFill>
                <a:latin typeface="Calibri"/>
                <a:cs typeface="Calibri"/>
              </a:rPr>
              <a:t>,</a:t>
            </a:r>
            <a:endParaRPr sz="1600">
              <a:latin typeface="Calibri"/>
              <a:cs typeface="Calibri"/>
            </a:endParaRPr>
          </a:p>
          <a:p>
            <a:pPr marL="12700" marR="611505">
              <a:lnSpc>
                <a:spcPts val="1920"/>
              </a:lnSpc>
              <a:spcBef>
                <a:spcPts val="35"/>
              </a:spcBef>
            </a:pPr>
            <a:r>
              <a:rPr sz="1600" spc="-5" dirty="0">
                <a:solidFill>
                  <a:srgbClr val="FFC000"/>
                </a:solidFill>
                <a:latin typeface="Calibri"/>
                <a:cs typeface="Calibri"/>
              </a:rPr>
              <a:t>Add an </a:t>
            </a:r>
            <a:r>
              <a:rPr sz="1600" spc="-10" dirty="0">
                <a:solidFill>
                  <a:srgbClr val="FFC000"/>
                </a:solidFill>
                <a:latin typeface="Calibri"/>
                <a:cs typeface="Calibri"/>
              </a:rPr>
              <a:t>item, </a:t>
            </a:r>
            <a:r>
              <a:rPr sz="1600" spc="-5" dirty="0">
                <a:solidFill>
                  <a:srgbClr val="FFC000"/>
                </a:solidFill>
                <a:latin typeface="Calibri"/>
                <a:cs typeface="Calibri"/>
              </a:rPr>
              <a:t> </a:t>
            </a:r>
            <a:r>
              <a:rPr sz="1600" dirty="0">
                <a:solidFill>
                  <a:srgbClr val="FFC000"/>
                </a:solidFill>
                <a:latin typeface="Calibri"/>
                <a:cs typeface="Calibri"/>
              </a:rPr>
              <a:t>Modify</a:t>
            </a:r>
            <a:r>
              <a:rPr sz="1600" spc="-55" dirty="0">
                <a:solidFill>
                  <a:srgbClr val="FFC000"/>
                </a:solidFill>
                <a:latin typeface="Calibri"/>
                <a:cs typeface="Calibri"/>
              </a:rPr>
              <a:t> </a:t>
            </a:r>
            <a:r>
              <a:rPr sz="1600" spc="-5" dirty="0">
                <a:solidFill>
                  <a:srgbClr val="FFC000"/>
                </a:solidFill>
                <a:latin typeface="Calibri"/>
                <a:cs typeface="Calibri"/>
              </a:rPr>
              <a:t>an</a:t>
            </a:r>
            <a:r>
              <a:rPr sz="1600" spc="-40" dirty="0">
                <a:solidFill>
                  <a:srgbClr val="FFC000"/>
                </a:solidFill>
                <a:latin typeface="Calibri"/>
                <a:cs typeface="Calibri"/>
              </a:rPr>
              <a:t> </a:t>
            </a:r>
            <a:r>
              <a:rPr sz="1600" spc="-5" dirty="0">
                <a:solidFill>
                  <a:srgbClr val="FFC000"/>
                </a:solidFill>
                <a:latin typeface="Calibri"/>
                <a:cs typeface="Calibri"/>
              </a:rPr>
              <a:t>item, </a:t>
            </a:r>
            <a:r>
              <a:rPr sz="1600" spc="-345" dirty="0">
                <a:solidFill>
                  <a:srgbClr val="FFC000"/>
                </a:solidFill>
                <a:latin typeface="Calibri"/>
                <a:cs typeface="Calibri"/>
              </a:rPr>
              <a:t> </a:t>
            </a:r>
            <a:r>
              <a:rPr sz="1600" spc="-25" dirty="0">
                <a:solidFill>
                  <a:srgbClr val="FFC000"/>
                </a:solidFill>
                <a:latin typeface="Calibri"/>
                <a:cs typeface="Calibri"/>
              </a:rPr>
              <a:t>Traversal,</a:t>
            </a:r>
            <a:endParaRPr sz="1600">
              <a:latin typeface="Calibri"/>
              <a:cs typeface="Calibri"/>
            </a:endParaRPr>
          </a:p>
          <a:p>
            <a:pPr marL="12700">
              <a:lnSpc>
                <a:spcPts val="1850"/>
              </a:lnSpc>
            </a:pPr>
            <a:r>
              <a:rPr sz="1600" spc="-10" dirty="0">
                <a:solidFill>
                  <a:srgbClr val="FFC000"/>
                </a:solidFill>
                <a:latin typeface="Calibri"/>
                <a:cs typeface="Calibri"/>
              </a:rPr>
              <a:t>Membership</a:t>
            </a:r>
            <a:r>
              <a:rPr sz="1600" spc="-15" dirty="0">
                <a:solidFill>
                  <a:srgbClr val="FFC000"/>
                </a:solidFill>
                <a:latin typeface="Calibri"/>
                <a:cs typeface="Calibri"/>
              </a:rPr>
              <a:t> operator</a:t>
            </a:r>
            <a:endParaRPr sz="1600">
              <a:latin typeface="Calibri"/>
              <a:cs typeface="Calibri"/>
            </a:endParaRPr>
          </a:p>
          <a:p>
            <a:pPr marL="12700">
              <a:lnSpc>
                <a:spcPts val="2150"/>
              </a:lnSpc>
            </a:pPr>
            <a:r>
              <a:rPr sz="1800" b="1" u="heavy" spc="-5" dirty="0">
                <a:solidFill>
                  <a:srgbClr val="FFC000"/>
                </a:solidFill>
                <a:uFill>
                  <a:solidFill>
                    <a:srgbClr val="FFC000"/>
                  </a:solidFill>
                </a:uFill>
                <a:latin typeface="Calibri"/>
                <a:cs typeface="Calibri"/>
              </a:rPr>
              <a:t>Functions/Methods</a:t>
            </a:r>
            <a:endParaRPr sz="1800">
              <a:latin typeface="Calibri"/>
              <a:cs typeface="Calibri"/>
            </a:endParaRPr>
          </a:p>
          <a:p>
            <a:pPr marL="12700">
              <a:lnSpc>
                <a:spcPct val="100000"/>
              </a:lnSpc>
              <a:spcBef>
                <a:spcPts val="20"/>
              </a:spcBef>
            </a:pPr>
            <a:r>
              <a:rPr sz="1600" spc="-5" dirty="0">
                <a:solidFill>
                  <a:srgbClr val="FFC000"/>
                </a:solidFill>
                <a:latin typeface="Calibri"/>
                <a:cs typeface="Calibri"/>
              </a:rPr>
              <a:t>len(),</a:t>
            </a:r>
            <a:r>
              <a:rPr sz="1600" spc="-10" dirty="0">
                <a:solidFill>
                  <a:srgbClr val="FFC000"/>
                </a:solidFill>
                <a:latin typeface="Calibri"/>
                <a:cs typeface="Calibri"/>
              </a:rPr>
              <a:t> </a:t>
            </a:r>
            <a:r>
              <a:rPr sz="1600" spc="-5" dirty="0">
                <a:solidFill>
                  <a:srgbClr val="FFC000"/>
                </a:solidFill>
                <a:latin typeface="Calibri"/>
                <a:cs typeface="Calibri"/>
              </a:rPr>
              <a:t>dict(),</a:t>
            </a:r>
            <a:r>
              <a:rPr sz="1600" spc="-10" dirty="0">
                <a:solidFill>
                  <a:srgbClr val="FFC000"/>
                </a:solidFill>
                <a:latin typeface="Calibri"/>
                <a:cs typeface="Calibri"/>
              </a:rPr>
              <a:t> </a:t>
            </a:r>
            <a:r>
              <a:rPr sz="1600" spc="-20" dirty="0">
                <a:solidFill>
                  <a:srgbClr val="FFC000"/>
                </a:solidFill>
                <a:latin typeface="Calibri"/>
                <a:cs typeface="Calibri"/>
              </a:rPr>
              <a:t>keys(),</a:t>
            </a:r>
            <a:endParaRPr sz="1600">
              <a:latin typeface="Calibri"/>
              <a:cs typeface="Calibri"/>
            </a:endParaRPr>
          </a:p>
          <a:p>
            <a:pPr marL="12700">
              <a:lnSpc>
                <a:spcPct val="100000"/>
              </a:lnSpc>
            </a:pPr>
            <a:r>
              <a:rPr sz="1600" spc="-10" dirty="0">
                <a:solidFill>
                  <a:srgbClr val="FFC000"/>
                </a:solidFill>
                <a:latin typeface="Calibri"/>
                <a:cs typeface="Calibri"/>
              </a:rPr>
              <a:t>values(),</a:t>
            </a:r>
            <a:r>
              <a:rPr sz="1600" dirty="0">
                <a:solidFill>
                  <a:srgbClr val="FFC000"/>
                </a:solidFill>
                <a:latin typeface="Calibri"/>
                <a:cs typeface="Calibri"/>
              </a:rPr>
              <a:t> </a:t>
            </a:r>
            <a:r>
              <a:rPr sz="1600" spc="-10" dirty="0">
                <a:solidFill>
                  <a:srgbClr val="FFC000"/>
                </a:solidFill>
                <a:latin typeface="Calibri"/>
                <a:cs typeface="Calibri"/>
              </a:rPr>
              <a:t>items(),</a:t>
            </a:r>
            <a:r>
              <a:rPr sz="1600" spc="-5" dirty="0">
                <a:solidFill>
                  <a:srgbClr val="FFC000"/>
                </a:solidFill>
                <a:latin typeface="Calibri"/>
                <a:cs typeface="Calibri"/>
              </a:rPr>
              <a:t> </a:t>
            </a:r>
            <a:r>
              <a:rPr sz="1600" spc="-10" dirty="0">
                <a:solidFill>
                  <a:srgbClr val="FFC000"/>
                </a:solidFill>
                <a:latin typeface="Calibri"/>
                <a:cs typeface="Calibri"/>
              </a:rPr>
              <a:t>get(),</a:t>
            </a:r>
            <a:endParaRPr sz="1600">
              <a:latin typeface="Calibri"/>
              <a:cs typeface="Calibri"/>
            </a:endParaRPr>
          </a:p>
          <a:p>
            <a:pPr marL="12700">
              <a:lnSpc>
                <a:spcPct val="100000"/>
              </a:lnSpc>
            </a:pPr>
            <a:r>
              <a:rPr sz="1600" spc="-10" dirty="0">
                <a:solidFill>
                  <a:srgbClr val="FFC000"/>
                </a:solidFill>
                <a:latin typeface="Calibri"/>
                <a:cs typeface="Calibri"/>
              </a:rPr>
              <a:t>update(),</a:t>
            </a:r>
            <a:r>
              <a:rPr sz="1600" spc="-20" dirty="0">
                <a:solidFill>
                  <a:srgbClr val="FFC000"/>
                </a:solidFill>
                <a:latin typeface="Calibri"/>
                <a:cs typeface="Calibri"/>
              </a:rPr>
              <a:t> </a:t>
            </a:r>
            <a:r>
              <a:rPr sz="1600" spc="-10" dirty="0">
                <a:solidFill>
                  <a:srgbClr val="FFC000"/>
                </a:solidFill>
                <a:latin typeface="Calibri"/>
                <a:cs typeface="Calibri"/>
              </a:rPr>
              <a:t>del(),</a:t>
            </a:r>
            <a:r>
              <a:rPr sz="1600" dirty="0">
                <a:solidFill>
                  <a:srgbClr val="FFC000"/>
                </a:solidFill>
                <a:latin typeface="Calibri"/>
                <a:cs typeface="Calibri"/>
              </a:rPr>
              <a:t> </a:t>
            </a:r>
            <a:r>
              <a:rPr sz="1600" spc="-10" dirty="0">
                <a:solidFill>
                  <a:srgbClr val="FFC000"/>
                </a:solidFill>
                <a:latin typeface="Calibri"/>
                <a:cs typeface="Calibri"/>
              </a:rPr>
              <a:t>del,</a:t>
            </a:r>
            <a:endParaRPr sz="1600">
              <a:latin typeface="Calibri"/>
              <a:cs typeface="Calibri"/>
            </a:endParaRPr>
          </a:p>
          <a:p>
            <a:pPr marL="12700">
              <a:lnSpc>
                <a:spcPct val="100000"/>
              </a:lnSpc>
            </a:pPr>
            <a:r>
              <a:rPr sz="1600" spc="-5" dirty="0">
                <a:solidFill>
                  <a:srgbClr val="FFC000"/>
                </a:solidFill>
                <a:latin typeface="Calibri"/>
                <a:cs typeface="Calibri"/>
              </a:rPr>
              <a:t>clear(), </a:t>
            </a:r>
            <a:r>
              <a:rPr sz="1600" spc="-20" dirty="0">
                <a:solidFill>
                  <a:srgbClr val="FFC000"/>
                </a:solidFill>
                <a:latin typeface="Calibri"/>
                <a:cs typeface="Calibri"/>
              </a:rPr>
              <a:t>fromkeys(),</a:t>
            </a:r>
            <a:endParaRPr sz="1600">
              <a:latin typeface="Calibri"/>
              <a:cs typeface="Calibri"/>
            </a:endParaRPr>
          </a:p>
          <a:p>
            <a:pPr marL="12700" marR="5080">
              <a:lnSpc>
                <a:spcPct val="100000"/>
              </a:lnSpc>
            </a:pPr>
            <a:r>
              <a:rPr sz="1600" spc="-10" dirty="0">
                <a:solidFill>
                  <a:srgbClr val="FFC000"/>
                </a:solidFill>
                <a:latin typeface="Calibri"/>
                <a:cs typeface="Calibri"/>
              </a:rPr>
              <a:t>copy(),</a:t>
            </a:r>
            <a:r>
              <a:rPr sz="1600" spc="20" dirty="0">
                <a:solidFill>
                  <a:srgbClr val="FFC000"/>
                </a:solidFill>
                <a:latin typeface="Calibri"/>
                <a:cs typeface="Calibri"/>
              </a:rPr>
              <a:t> </a:t>
            </a:r>
            <a:r>
              <a:rPr sz="1600" spc="-10" dirty="0">
                <a:solidFill>
                  <a:srgbClr val="FFC000"/>
                </a:solidFill>
                <a:latin typeface="Calibri"/>
                <a:cs typeface="Calibri"/>
              </a:rPr>
              <a:t>pop(), </a:t>
            </a:r>
            <a:r>
              <a:rPr sz="1600" spc="-5" dirty="0">
                <a:solidFill>
                  <a:srgbClr val="FFC000"/>
                </a:solidFill>
                <a:latin typeface="Calibri"/>
                <a:cs typeface="Calibri"/>
              </a:rPr>
              <a:t> </a:t>
            </a:r>
            <a:r>
              <a:rPr sz="1600" spc="-10" dirty="0">
                <a:solidFill>
                  <a:srgbClr val="FFC000"/>
                </a:solidFill>
                <a:latin typeface="Calibri"/>
                <a:cs typeface="Calibri"/>
              </a:rPr>
              <a:t>popitem(), setdefault(), </a:t>
            </a:r>
            <a:r>
              <a:rPr sz="1600" spc="-350" dirty="0">
                <a:solidFill>
                  <a:srgbClr val="FFC000"/>
                </a:solidFill>
                <a:latin typeface="Calibri"/>
                <a:cs typeface="Calibri"/>
              </a:rPr>
              <a:t> </a:t>
            </a:r>
            <a:r>
              <a:rPr sz="1600" spc="-10" dirty="0">
                <a:solidFill>
                  <a:srgbClr val="FFC000"/>
                </a:solidFill>
                <a:latin typeface="Calibri"/>
                <a:cs typeface="Calibri"/>
              </a:rPr>
              <a:t>max(),</a:t>
            </a:r>
            <a:r>
              <a:rPr sz="1600" dirty="0">
                <a:solidFill>
                  <a:srgbClr val="FFC000"/>
                </a:solidFill>
                <a:latin typeface="Calibri"/>
                <a:cs typeface="Calibri"/>
              </a:rPr>
              <a:t> </a:t>
            </a:r>
            <a:r>
              <a:rPr sz="1600" spc="-5" dirty="0">
                <a:solidFill>
                  <a:srgbClr val="FFC000"/>
                </a:solidFill>
                <a:latin typeface="Calibri"/>
                <a:cs typeface="Calibri"/>
              </a:rPr>
              <a:t>min(), </a:t>
            </a:r>
            <a:r>
              <a:rPr sz="1600" spc="-10" dirty="0">
                <a:solidFill>
                  <a:srgbClr val="FFC000"/>
                </a:solidFill>
                <a:latin typeface="Calibri"/>
                <a:cs typeface="Calibri"/>
              </a:rPr>
              <a:t>sorted() </a:t>
            </a:r>
            <a:r>
              <a:rPr sz="1600" spc="-5" dirty="0">
                <a:solidFill>
                  <a:srgbClr val="FFC000"/>
                </a:solidFill>
                <a:latin typeface="Calibri"/>
                <a:cs typeface="Calibri"/>
              </a:rPr>
              <a:t> </a:t>
            </a:r>
            <a:r>
              <a:rPr sz="1600" spc="-10" dirty="0">
                <a:solidFill>
                  <a:srgbClr val="FFC000"/>
                </a:solidFill>
                <a:latin typeface="Calibri"/>
                <a:cs typeface="Calibri"/>
              </a:rPr>
              <a:t>copy();</a:t>
            </a:r>
            <a:endParaRPr sz="1600">
              <a:latin typeface="Calibri"/>
              <a:cs typeface="Calibri"/>
            </a:endParaRPr>
          </a:p>
          <a:p>
            <a:pPr marL="12700">
              <a:lnSpc>
                <a:spcPts val="2140"/>
              </a:lnSpc>
            </a:pPr>
            <a:r>
              <a:rPr sz="1800" b="1" u="heavy" spc="-10" dirty="0">
                <a:solidFill>
                  <a:srgbClr val="FFC000"/>
                </a:solidFill>
                <a:uFill>
                  <a:solidFill>
                    <a:srgbClr val="FFC000"/>
                  </a:solidFill>
                </a:uFill>
                <a:latin typeface="Calibri"/>
                <a:cs typeface="Calibri"/>
              </a:rPr>
              <a:t>Suggested</a:t>
            </a:r>
            <a:r>
              <a:rPr sz="1800" b="1" u="heavy" spc="-70" dirty="0">
                <a:solidFill>
                  <a:srgbClr val="FFC000"/>
                </a:solidFill>
                <a:uFill>
                  <a:solidFill>
                    <a:srgbClr val="FFC000"/>
                  </a:solidFill>
                </a:uFill>
                <a:latin typeface="Calibri"/>
                <a:cs typeface="Calibri"/>
              </a:rPr>
              <a:t> </a:t>
            </a:r>
            <a:r>
              <a:rPr sz="1800" b="1" u="heavy" spc="-10" dirty="0">
                <a:solidFill>
                  <a:srgbClr val="FFC000"/>
                </a:solidFill>
                <a:uFill>
                  <a:solidFill>
                    <a:srgbClr val="FFC000"/>
                  </a:solidFill>
                </a:uFill>
                <a:latin typeface="Calibri"/>
                <a:cs typeface="Calibri"/>
              </a:rPr>
              <a:t>programs</a:t>
            </a:r>
            <a:endParaRPr sz="1800">
              <a:latin typeface="Calibri"/>
              <a:cs typeface="Calibri"/>
            </a:endParaRPr>
          </a:p>
        </p:txBody>
      </p:sp>
      <p:grpSp>
        <p:nvGrpSpPr>
          <p:cNvPr id="10" name="object 10"/>
          <p:cNvGrpSpPr/>
          <p:nvPr/>
        </p:nvGrpSpPr>
        <p:grpSpPr>
          <a:xfrm>
            <a:off x="2157348" y="1245869"/>
            <a:ext cx="6972300" cy="5598160"/>
            <a:chOff x="2157348" y="1245869"/>
            <a:chExt cx="6972300" cy="5598160"/>
          </a:xfrm>
        </p:grpSpPr>
        <p:pic>
          <p:nvPicPr>
            <p:cNvPr id="11" name="object 11"/>
            <p:cNvPicPr/>
            <p:nvPr/>
          </p:nvPicPr>
          <p:blipFill>
            <a:blip r:embed="rId3" cstate="print"/>
            <a:stretch>
              <a:fillRect/>
            </a:stretch>
          </p:blipFill>
          <p:spPr>
            <a:xfrm>
              <a:off x="2243681" y="3262816"/>
              <a:ext cx="6799634" cy="3475662"/>
            </a:xfrm>
            <a:prstGeom prst="rect">
              <a:avLst/>
            </a:prstGeom>
          </p:spPr>
        </p:pic>
        <p:sp>
          <p:nvSpPr>
            <p:cNvPr id="12" name="object 12"/>
            <p:cNvSpPr/>
            <p:nvPr/>
          </p:nvSpPr>
          <p:spPr>
            <a:xfrm>
              <a:off x="2185923" y="3186135"/>
              <a:ext cx="6915150" cy="3629025"/>
            </a:xfrm>
            <a:custGeom>
              <a:avLst/>
              <a:gdLst/>
              <a:ahLst/>
              <a:cxnLst/>
              <a:rect l="l" t="t" r="r" b="b"/>
              <a:pathLst>
                <a:path w="6915150" h="3629025">
                  <a:moveTo>
                    <a:pt x="0" y="3629025"/>
                  </a:moveTo>
                  <a:lnTo>
                    <a:pt x="6915150" y="3629025"/>
                  </a:lnTo>
                  <a:lnTo>
                    <a:pt x="6915150" y="0"/>
                  </a:lnTo>
                  <a:lnTo>
                    <a:pt x="0" y="0"/>
                  </a:lnTo>
                  <a:lnTo>
                    <a:pt x="0" y="3629025"/>
                  </a:lnTo>
                  <a:close/>
                </a:path>
              </a:pathLst>
            </a:custGeom>
            <a:ln w="57150">
              <a:solidFill>
                <a:srgbClr val="C00000"/>
              </a:solidFill>
            </a:ln>
          </p:spPr>
          <p:txBody>
            <a:bodyPr wrap="square" lIns="0" tIns="0" rIns="0" bIns="0" rtlCol="0"/>
            <a:lstStyle/>
            <a:p>
              <a:endParaRPr/>
            </a:p>
          </p:txBody>
        </p:sp>
        <p:pic>
          <p:nvPicPr>
            <p:cNvPr id="13" name="object 13"/>
            <p:cNvPicPr/>
            <p:nvPr/>
          </p:nvPicPr>
          <p:blipFill>
            <a:blip r:embed="rId4" cstate="print"/>
            <a:stretch>
              <a:fillRect/>
            </a:stretch>
          </p:blipFill>
          <p:spPr>
            <a:xfrm>
              <a:off x="5715000" y="4786274"/>
              <a:ext cx="3183636" cy="1786001"/>
            </a:xfrm>
            <a:prstGeom prst="rect">
              <a:avLst/>
            </a:prstGeom>
          </p:spPr>
        </p:pic>
        <p:sp>
          <p:nvSpPr>
            <p:cNvPr id="14" name="object 14"/>
            <p:cNvSpPr/>
            <p:nvPr/>
          </p:nvSpPr>
          <p:spPr>
            <a:xfrm>
              <a:off x="5686425" y="4757699"/>
              <a:ext cx="3241040" cy="1843405"/>
            </a:xfrm>
            <a:custGeom>
              <a:avLst/>
              <a:gdLst/>
              <a:ahLst/>
              <a:cxnLst/>
              <a:rect l="l" t="t" r="r" b="b"/>
              <a:pathLst>
                <a:path w="3241040" h="1843404">
                  <a:moveTo>
                    <a:pt x="0" y="1843151"/>
                  </a:moveTo>
                  <a:lnTo>
                    <a:pt x="3240786" y="1843151"/>
                  </a:lnTo>
                  <a:lnTo>
                    <a:pt x="3240786" y="0"/>
                  </a:lnTo>
                  <a:lnTo>
                    <a:pt x="0" y="0"/>
                  </a:lnTo>
                  <a:lnTo>
                    <a:pt x="0" y="1843151"/>
                  </a:lnTo>
                  <a:close/>
                </a:path>
              </a:pathLst>
            </a:custGeom>
            <a:ln w="57149">
              <a:solidFill>
                <a:srgbClr val="C00000"/>
              </a:solidFill>
            </a:ln>
          </p:spPr>
          <p:txBody>
            <a:bodyPr wrap="square" lIns="0" tIns="0" rIns="0" bIns="0" rtlCol="0"/>
            <a:lstStyle/>
            <a:p>
              <a:endParaRPr/>
            </a:p>
          </p:txBody>
        </p:sp>
        <p:sp>
          <p:nvSpPr>
            <p:cNvPr id="15" name="object 15"/>
            <p:cNvSpPr/>
            <p:nvPr/>
          </p:nvSpPr>
          <p:spPr>
            <a:xfrm>
              <a:off x="4794250" y="1258569"/>
              <a:ext cx="932815" cy="394970"/>
            </a:xfrm>
            <a:custGeom>
              <a:avLst/>
              <a:gdLst/>
              <a:ahLst/>
              <a:cxnLst/>
              <a:rect l="l" t="t" r="r" b="b"/>
              <a:pathLst>
                <a:path w="932814" h="394969">
                  <a:moveTo>
                    <a:pt x="27939" y="0"/>
                  </a:moveTo>
                  <a:lnTo>
                    <a:pt x="0" y="193801"/>
                  </a:lnTo>
                  <a:lnTo>
                    <a:pt x="725042" y="298068"/>
                  </a:lnTo>
                  <a:lnTo>
                    <a:pt x="711200" y="394969"/>
                  </a:lnTo>
                  <a:lnTo>
                    <a:pt x="932814" y="228980"/>
                  </a:lnTo>
                  <a:lnTo>
                    <a:pt x="766952" y="7365"/>
                  </a:lnTo>
                  <a:lnTo>
                    <a:pt x="752983" y="104266"/>
                  </a:lnTo>
                  <a:lnTo>
                    <a:pt x="27939" y="0"/>
                  </a:lnTo>
                  <a:close/>
                </a:path>
              </a:pathLst>
            </a:custGeom>
            <a:solidFill>
              <a:srgbClr val="FFFF00"/>
            </a:solidFill>
          </p:spPr>
          <p:txBody>
            <a:bodyPr wrap="square" lIns="0" tIns="0" rIns="0" bIns="0" rtlCol="0"/>
            <a:lstStyle/>
            <a:p>
              <a:endParaRPr/>
            </a:p>
          </p:txBody>
        </p:sp>
        <p:sp>
          <p:nvSpPr>
            <p:cNvPr id="16" name="object 16"/>
            <p:cNvSpPr/>
            <p:nvPr/>
          </p:nvSpPr>
          <p:spPr>
            <a:xfrm>
              <a:off x="4794250" y="1258569"/>
              <a:ext cx="932815" cy="394970"/>
            </a:xfrm>
            <a:custGeom>
              <a:avLst/>
              <a:gdLst/>
              <a:ahLst/>
              <a:cxnLst/>
              <a:rect l="l" t="t" r="r" b="b"/>
              <a:pathLst>
                <a:path w="932814" h="394969">
                  <a:moveTo>
                    <a:pt x="27939" y="0"/>
                  </a:moveTo>
                  <a:lnTo>
                    <a:pt x="752983" y="104266"/>
                  </a:lnTo>
                  <a:lnTo>
                    <a:pt x="766952" y="7365"/>
                  </a:lnTo>
                  <a:lnTo>
                    <a:pt x="932814" y="228980"/>
                  </a:lnTo>
                  <a:lnTo>
                    <a:pt x="711200" y="394969"/>
                  </a:lnTo>
                  <a:lnTo>
                    <a:pt x="725042" y="298068"/>
                  </a:lnTo>
                  <a:lnTo>
                    <a:pt x="0" y="193801"/>
                  </a:lnTo>
                  <a:lnTo>
                    <a:pt x="27939" y="0"/>
                  </a:lnTo>
                  <a:close/>
                </a:path>
              </a:pathLst>
            </a:custGeom>
            <a:ln w="25400">
              <a:solidFill>
                <a:srgbClr val="C00000"/>
              </a:solidFill>
            </a:ln>
          </p:spPr>
          <p:txBody>
            <a:bodyPr wrap="square" lIns="0" tIns="0" rIns="0" bIns="0" rtlCol="0"/>
            <a:lstStyle/>
            <a:p>
              <a:endParaRPr/>
            </a:p>
          </p:txBody>
        </p:sp>
        <p:sp>
          <p:nvSpPr>
            <p:cNvPr id="17" name="object 17"/>
            <p:cNvSpPr/>
            <p:nvPr/>
          </p:nvSpPr>
          <p:spPr>
            <a:xfrm>
              <a:off x="4371594" y="1739900"/>
              <a:ext cx="932815" cy="394970"/>
            </a:xfrm>
            <a:custGeom>
              <a:avLst/>
              <a:gdLst/>
              <a:ahLst/>
              <a:cxnLst/>
              <a:rect l="l" t="t" r="r" b="b"/>
              <a:pathLst>
                <a:path w="932814" h="394969">
                  <a:moveTo>
                    <a:pt x="27939" y="0"/>
                  </a:moveTo>
                  <a:lnTo>
                    <a:pt x="0" y="193801"/>
                  </a:lnTo>
                  <a:lnTo>
                    <a:pt x="725042" y="298069"/>
                  </a:lnTo>
                  <a:lnTo>
                    <a:pt x="711200" y="394970"/>
                  </a:lnTo>
                  <a:lnTo>
                    <a:pt x="932814" y="229108"/>
                  </a:lnTo>
                  <a:lnTo>
                    <a:pt x="766952" y="7365"/>
                  </a:lnTo>
                  <a:lnTo>
                    <a:pt x="752982" y="104266"/>
                  </a:lnTo>
                  <a:lnTo>
                    <a:pt x="27939" y="0"/>
                  </a:lnTo>
                  <a:close/>
                </a:path>
              </a:pathLst>
            </a:custGeom>
            <a:solidFill>
              <a:srgbClr val="FFFF00"/>
            </a:solidFill>
          </p:spPr>
          <p:txBody>
            <a:bodyPr wrap="square" lIns="0" tIns="0" rIns="0" bIns="0" rtlCol="0"/>
            <a:lstStyle/>
            <a:p>
              <a:endParaRPr/>
            </a:p>
          </p:txBody>
        </p:sp>
        <p:sp>
          <p:nvSpPr>
            <p:cNvPr id="18" name="object 18"/>
            <p:cNvSpPr/>
            <p:nvPr/>
          </p:nvSpPr>
          <p:spPr>
            <a:xfrm>
              <a:off x="4371594" y="1739900"/>
              <a:ext cx="932815" cy="394970"/>
            </a:xfrm>
            <a:custGeom>
              <a:avLst/>
              <a:gdLst/>
              <a:ahLst/>
              <a:cxnLst/>
              <a:rect l="l" t="t" r="r" b="b"/>
              <a:pathLst>
                <a:path w="932814" h="394969">
                  <a:moveTo>
                    <a:pt x="27939" y="0"/>
                  </a:moveTo>
                  <a:lnTo>
                    <a:pt x="752982" y="104266"/>
                  </a:lnTo>
                  <a:lnTo>
                    <a:pt x="766952" y="7365"/>
                  </a:lnTo>
                  <a:lnTo>
                    <a:pt x="932814" y="229108"/>
                  </a:lnTo>
                  <a:lnTo>
                    <a:pt x="711200" y="394970"/>
                  </a:lnTo>
                  <a:lnTo>
                    <a:pt x="725042" y="298069"/>
                  </a:lnTo>
                  <a:lnTo>
                    <a:pt x="0" y="193801"/>
                  </a:lnTo>
                  <a:lnTo>
                    <a:pt x="27939" y="0"/>
                  </a:lnTo>
                  <a:close/>
                </a:path>
              </a:pathLst>
            </a:custGeom>
            <a:ln w="25400">
              <a:solidFill>
                <a:srgbClr val="C00000"/>
              </a:solidFill>
            </a:ln>
          </p:spPr>
          <p:txBody>
            <a:bodyPr wrap="square" lIns="0" tIns="0" rIns="0" bIns="0" rtlCol="0"/>
            <a:lstStyle/>
            <a:p>
              <a:endParaRPr/>
            </a:p>
          </p:txBody>
        </p:sp>
      </p:grpSp>
      <p:sp>
        <p:nvSpPr>
          <p:cNvPr id="19" name="object 19"/>
          <p:cNvSpPr txBox="1"/>
          <p:nvPr/>
        </p:nvSpPr>
        <p:spPr>
          <a:xfrm>
            <a:off x="5929376" y="1357249"/>
            <a:ext cx="3072130" cy="1662430"/>
          </a:xfrm>
          <a:prstGeom prst="rect">
            <a:avLst/>
          </a:prstGeom>
          <a:solidFill>
            <a:srgbClr val="FFFF00"/>
          </a:solidFill>
          <a:ln w="9525">
            <a:solidFill>
              <a:srgbClr val="C00000"/>
            </a:solidFill>
          </a:ln>
        </p:spPr>
        <p:txBody>
          <a:bodyPr vert="horz" wrap="square" lIns="0" tIns="31115" rIns="0" bIns="0" rtlCol="0">
            <a:spAutoFit/>
          </a:bodyPr>
          <a:lstStyle/>
          <a:p>
            <a:pPr marL="92075" marR="297815">
              <a:lnSpc>
                <a:spcPct val="99800"/>
              </a:lnSpc>
              <a:spcBef>
                <a:spcPts val="245"/>
              </a:spcBef>
            </a:pPr>
            <a:r>
              <a:rPr sz="1800" b="1" spc="-5" dirty="0">
                <a:solidFill>
                  <a:srgbClr val="FF0000"/>
                </a:solidFill>
                <a:latin typeface="Calibri"/>
                <a:cs typeface="Calibri"/>
              </a:rPr>
              <a:t>Elements can </a:t>
            </a:r>
            <a:r>
              <a:rPr sz="1800" b="1" dirty="0">
                <a:solidFill>
                  <a:srgbClr val="FF0000"/>
                </a:solidFill>
                <a:latin typeface="Calibri"/>
                <a:cs typeface="Calibri"/>
              </a:rPr>
              <a:t>be </a:t>
            </a:r>
            <a:r>
              <a:rPr sz="1800" b="1" spc="-5" dirty="0">
                <a:solidFill>
                  <a:srgbClr val="FF0000"/>
                </a:solidFill>
                <a:latin typeface="Calibri"/>
                <a:cs typeface="Calibri"/>
              </a:rPr>
              <a:t>accessed </a:t>
            </a:r>
            <a:r>
              <a:rPr sz="1800" b="1" dirty="0">
                <a:solidFill>
                  <a:srgbClr val="FF0000"/>
                </a:solidFill>
                <a:latin typeface="Calibri"/>
                <a:cs typeface="Calibri"/>
              </a:rPr>
              <a:t> using</a:t>
            </a:r>
            <a:r>
              <a:rPr sz="1800" b="1" spc="-30" dirty="0">
                <a:solidFill>
                  <a:srgbClr val="FF0000"/>
                </a:solidFill>
                <a:latin typeface="Calibri"/>
                <a:cs typeface="Calibri"/>
              </a:rPr>
              <a:t> </a:t>
            </a:r>
            <a:r>
              <a:rPr sz="2400" b="1" spc="-25" dirty="0">
                <a:solidFill>
                  <a:srgbClr val="FF0000"/>
                </a:solidFill>
                <a:latin typeface="Calibri"/>
                <a:cs typeface="Calibri"/>
              </a:rPr>
              <a:t>g</a:t>
            </a:r>
            <a:r>
              <a:rPr sz="2400" b="1" spc="-10" dirty="0">
                <a:solidFill>
                  <a:srgbClr val="FF0000"/>
                </a:solidFill>
                <a:latin typeface="Calibri"/>
                <a:cs typeface="Calibri"/>
              </a:rPr>
              <a:t>e</a:t>
            </a:r>
            <a:r>
              <a:rPr sz="2400" b="1" dirty="0">
                <a:solidFill>
                  <a:srgbClr val="FF0000"/>
                </a:solidFill>
                <a:latin typeface="Calibri"/>
                <a:cs typeface="Calibri"/>
              </a:rPr>
              <a:t>t</a:t>
            </a:r>
            <a:r>
              <a:rPr sz="2400" b="1" spc="-15" dirty="0">
                <a:solidFill>
                  <a:srgbClr val="FF0000"/>
                </a:solidFill>
                <a:latin typeface="Calibri"/>
                <a:cs typeface="Calibri"/>
              </a:rPr>
              <a:t>(</a:t>
            </a:r>
            <a:r>
              <a:rPr sz="2400" b="1" dirty="0">
                <a:solidFill>
                  <a:srgbClr val="FF0000"/>
                </a:solidFill>
                <a:latin typeface="Calibri"/>
                <a:cs typeface="Calibri"/>
              </a:rPr>
              <a:t>)</a:t>
            </a:r>
            <a:r>
              <a:rPr sz="2400" b="1" spc="-120" dirty="0">
                <a:solidFill>
                  <a:srgbClr val="FF0000"/>
                </a:solidFill>
                <a:latin typeface="Calibri"/>
                <a:cs typeface="Calibri"/>
              </a:rPr>
              <a:t> </a:t>
            </a:r>
            <a:r>
              <a:rPr sz="1800" b="1" spc="-5" dirty="0">
                <a:solidFill>
                  <a:srgbClr val="FF0000"/>
                </a:solidFill>
                <a:latin typeface="Calibri"/>
                <a:cs typeface="Calibri"/>
              </a:rPr>
              <a:t>m</a:t>
            </a:r>
            <a:r>
              <a:rPr sz="1800" b="1" spc="-10" dirty="0">
                <a:solidFill>
                  <a:srgbClr val="FF0000"/>
                </a:solidFill>
                <a:latin typeface="Calibri"/>
                <a:cs typeface="Calibri"/>
              </a:rPr>
              <a:t>e</a:t>
            </a:r>
            <a:r>
              <a:rPr sz="1800" b="1" dirty="0">
                <a:solidFill>
                  <a:srgbClr val="FF0000"/>
                </a:solidFill>
                <a:latin typeface="Calibri"/>
                <a:cs typeface="Calibri"/>
              </a:rPr>
              <a:t>thod </a:t>
            </a:r>
            <a:r>
              <a:rPr sz="1800" b="1" spc="-5" dirty="0">
                <a:solidFill>
                  <a:srgbClr val="FF0000"/>
                </a:solidFill>
                <a:latin typeface="Calibri"/>
                <a:cs typeface="Calibri"/>
              </a:rPr>
              <a:t>with  </a:t>
            </a:r>
            <a:r>
              <a:rPr sz="1800" b="1" dirty="0">
                <a:solidFill>
                  <a:srgbClr val="FF0000"/>
                </a:solidFill>
                <a:latin typeface="Calibri"/>
                <a:cs typeface="Calibri"/>
              </a:rPr>
              <a:t>Dictionary or </a:t>
            </a:r>
            <a:r>
              <a:rPr sz="1800" b="1" spc="-5" dirty="0">
                <a:solidFill>
                  <a:srgbClr val="FF0000"/>
                </a:solidFill>
                <a:latin typeface="Calibri"/>
                <a:cs typeface="Calibri"/>
              </a:rPr>
              <a:t>directly by </a:t>
            </a:r>
            <a:r>
              <a:rPr sz="1800" b="1" dirty="0">
                <a:solidFill>
                  <a:srgbClr val="FF0000"/>
                </a:solidFill>
                <a:latin typeface="Calibri"/>
                <a:cs typeface="Calibri"/>
              </a:rPr>
              <a:t> </a:t>
            </a:r>
            <a:r>
              <a:rPr sz="1800" b="1" spc="-5" dirty="0">
                <a:solidFill>
                  <a:srgbClr val="FF0000"/>
                </a:solidFill>
                <a:latin typeface="Calibri"/>
                <a:cs typeface="Calibri"/>
              </a:rPr>
              <a:t>writing</a:t>
            </a:r>
            <a:r>
              <a:rPr sz="1800" b="1" spc="-40" dirty="0">
                <a:solidFill>
                  <a:srgbClr val="FF0000"/>
                </a:solidFill>
                <a:latin typeface="Calibri"/>
                <a:cs typeface="Calibri"/>
              </a:rPr>
              <a:t> </a:t>
            </a:r>
            <a:r>
              <a:rPr sz="1800" b="1" dirty="0">
                <a:solidFill>
                  <a:srgbClr val="FF0000"/>
                </a:solidFill>
                <a:latin typeface="Calibri"/>
                <a:cs typeface="Calibri"/>
              </a:rPr>
              <a:t>the</a:t>
            </a:r>
            <a:r>
              <a:rPr sz="1800" b="1" spc="-5" dirty="0">
                <a:solidFill>
                  <a:srgbClr val="FF0000"/>
                </a:solidFill>
                <a:latin typeface="Calibri"/>
                <a:cs typeface="Calibri"/>
              </a:rPr>
              <a:t> </a:t>
            </a:r>
            <a:r>
              <a:rPr sz="2400" b="1" i="1" spc="-35" dirty="0">
                <a:solidFill>
                  <a:srgbClr val="FF0000"/>
                </a:solidFill>
                <a:latin typeface="Calibri"/>
                <a:cs typeface="Calibri"/>
              </a:rPr>
              <a:t>key</a:t>
            </a:r>
            <a:r>
              <a:rPr sz="2400" b="1" i="1" spc="-20" dirty="0">
                <a:solidFill>
                  <a:srgbClr val="FF0000"/>
                </a:solidFill>
                <a:latin typeface="Calibri"/>
                <a:cs typeface="Calibri"/>
              </a:rPr>
              <a:t> </a:t>
            </a:r>
            <a:r>
              <a:rPr sz="2400" b="1" spc="-5" dirty="0">
                <a:solidFill>
                  <a:srgbClr val="FF0000"/>
                </a:solidFill>
                <a:latin typeface="Calibri"/>
                <a:cs typeface="Calibri"/>
              </a:rPr>
              <a:t>inside</a:t>
            </a:r>
            <a:r>
              <a:rPr sz="2400" b="1" spc="-10" dirty="0">
                <a:solidFill>
                  <a:srgbClr val="FF0000"/>
                </a:solidFill>
                <a:latin typeface="Calibri"/>
                <a:cs typeface="Calibri"/>
              </a:rPr>
              <a:t> </a:t>
            </a:r>
            <a:r>
              <a:rPr sz="2400" b="1" dirty="0">
                <a:solidFill>
                  <a:srgbClr val="FF0000"/>
                </a:solidFill>
                <a:latin typeface="Calibri"/>
                <a:cs typeface="Calibri"/>
              </a:rPr>
              <a:t>[</a:t>
            </a:r>
            <a:r>
              <a:rPr sz="2400" b="1" spc="-35" dirty="0">
                <a:solidFill>
                  <a:srgbClr val="FF0000"/>
                </a:solidFill>
                <a:latin typeface="Calibri"/>
                <a:cs typeface="Calibri"/>
              </a:rPr>
              <a:t> </a:t>
            </a:r>
            <a:r>
              <a:rPr sz="2400" b="1" dirty="0">
                <a:solidFill>
                  <a:srgbClr val="FF0000"/>
                </a:solidFill>
                <a:latin typeface="Calibri"/>
                <a:cs typeface="Calibri"/>
              </a:rPr>
              <a:t>] </a:t>
            </a:r>
            <a:r>
              <a:rPr sz="2400" b="1" spc="-530" dirty="0">
                <a:solidFill>
                  <a:srgbClr val="FF0000"/>
                </a:solidFill>
                <a:latin typeface="Calibri"/>
                <a:cs typeface="Calibri"/>
              </a:rPr>
              <a:t> </a:t>
            </a:r>
            <a:r>
              <a:rPr sz="1800" b="1" spc="-5" dirty="0">
                <a:solidFill>
                  <a:srgbClr val="FF0000"/>
                </a:solidFill>
                <a:latin typeface="Calibri"/>
                <a:cs typeface="Calibri"/>
              </a:rPr>
              <a:t>with</a:t>
            </a:r>
            <a:r>
              <a:rPr sz="1800" b="1" spc="-20" dirty="0">
                <a:solidFill>
                  <a:srgbClr val="FF0000"/>
                </a:solidFill>
                <a:latin typeface="Calibri"/>
                <a:cs typeface="Calibri"/>
              </a:rPr>
              <a:t> </a:t>
            </a:r>
            <a:r>
              <a:rPr sz="1800" b="1" dirty="0">
                <a:solidFill>
                  <a:srgbClr val="FF0000"/>
                </a:solidFill>
                <a:latin typeface="Calibri"/>
                <a:cs typeface="Calibri"/>
              </a:rPr>
              <a:t>the</a:t>
            </a:r>
            <a:r>
              <a:rPr sz="1800" b="1" spc="-25" dirty="0">
                <a:solidFill>
                  <a:srgbClr val="FF0000"/>
                </a:solidFill>
                <a:latin typeface="Calibri"/>
                <a:cs typeface="Calibri"/>
              </a:rPr>
              <a:t> </a:t>
            </a:r>
            <a:r>
              <a:rPr sz="1800" b="1" dirty="0">
                <a:solidFill>
                  <a:srgbClr val="FF0000"/>
                </a:solidFill>
                <a:latin typeface="Calibri"/>
                <a:cs typeface="Calibri"/>
              </a:rPr>
              <a:t>Dictionary</a:t>
            </a:r>
            <a:r>
              <a:rPr sz="1800" b="1" spc="-45" dirty="0">
                <a:solidFill>
                  <a:srgbClr val="FF0000"/>
                </a:solidFill>
                <a:latin typeface="Calibri"/>
                <a:cs typeface="Calibri"/>
              </a:rPr>
              <a:t> </a:t>
            </a:r>
            <a:r>
              <a:rPr sz="1800" b="1" dirty="0">
                <a:solidFill>
                  <a:srgbClr val="FF0000"/>
                </a:solidFill>
                <a:latin typeface="Calibri"/>
                <a:cs typeface="Calibri"/>
              </a:rPr>
              <a:t>name</a:t>
            </a:r>
            <a:endParaRPr sz="1800">
              <a:latin typeface="Calibri"/>
              <a:cs typeface="Calibri"/>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929005"/>
          </a:xfrm>
          <a:custGeom>
            <a:avLst/>
            <a:gdLst/>
            <a:ahLst/>
            <a:cxnLst/>
            <a:rect l="l" t="t" r="r" b="b"/>
            <a:pathLst>
              <a:path w="9144000" h="929005">
                <a:moveTo>
                  <a:pt x="9144000" y="0"/>
                </a:moveTo>
                <a:lnTo>
                  <a:pt x="0" y="0"/>
                </a:lnTo>
                <a:lnTo>
                  <a:pt x="0" y="928700"/>
                </a:lnTo>
                <a:lnTo>
                  <a:pt x="9144000" y="928700"/>
                </a:lnTo>
                <a:lnTo>
                  <a:pt x="9144000" y="0"/>
                </a:lnTo>
                <a:close/>
              </a:path>
            </a:pathLst>
          </a:custGeom>
          <a:solidFill>
            <a:srgbClr val="252525"/>
          </a:solidFill>
        </p:spPr>
        <p:txBody>
          <a:bodyPr wrap="square" lIns="0" tIns="0" rIns="0" bIns="0" rtlCol="0"/>
          <a:lstStyle/>
          <a:p>
            <a:endParaRPr/>
          </a:p>
        </p:txBody>
      </p:sp>
      <p:sp>
        <p:nvSpPr>
          <p:cNvPr id="3" name="object 3"/>
          <p:cNvSpPr txBox="1">
            <a:spLocks noGrp="1"/>
          </p:cNvSpPr>
          <p:nvPr>
            <p:ph type="title"/>
          </p:nvPr>
        </p:nvSpPr>
        <p:spPr>
          <a:xfrm>
            <a:off x="370433" y="0"/>
            <a:ext cx="8401050" cy="848994"/>
          </a:xfrm>
          <a:prstGeom prst="rect">
            <a:avLst/>
          </a:prstGeom>
        </p:spPr>
        <p:txBody>
          <a:bodyPr vert="horz" wrap="square" lIns="0" tIns="12700" rIns="0" bIns="0" rtlCol="0">
            <a:spAutoFit/>
          </a:bodyPr>
          <a:lstStyle/>
          <a:p>
            <a:pPr marL="12700">
              <a:lnSpc>
                <a:spcPct val="100000"/>
              </a:lnSpc>
              <a:spcBef>
                <a:spcPts val="100"/>
              </a:spcBef>
            </a:pPr>
            <a:r>
              <a:rPr i="0" u="heavy" dirty="0">
                <a:solidFill>
                  <a:srgbClr val="FFFF00"/>
                </a:solidFill>
                <a:uFill>
                  <a:solidFill>
                    <a:srgbClr val="FFFF00"/>
                  </a:solidFill>
                </a:uFill>
                <a:latin typeface="Calibri"/>
                <a:cs typeface="Calibri"/>
              </a:rPr>
              <a:t>Add</a:t>
            </a:r>
            <a:r>
              <a:rPr i="0" u="heavy" spc="-10" dirty="0">
                <a:solidFill>
                  <a:srgbClr val="FFFF00"/>
                </a:solidFill>
                <a:uFill>
                  <a:solidFill>
                    <a:srgbClr val="FFFF00"/>
                  </a:solidFill>
                </a:uFill>
                <a:latin typeface="Calibri"/>
                <a:cs typeface="Calibri"/>
              </a:rPr>
              <a:t> </a:t>
            </a:r>
            <a:r>
              <a:rPr i="0" u="heavy" dirty="0">
                <a:solidFill>
                  <a:srgbClr val="FFFF00"/>
                </a:solidFill>
                <a:uFill>
                  <a:solidFill>
                    <a:srgbClr val="FFFF00"/>
                  </a:solidFill>
                </a:uFill>
                <a:latin typeface="Calibri"/>
                <a:cs typeface="Calibri"/>
              </a:rPr>
              <a:t>an</a:t>
            </a:r>
            <a:r>
              <a:rPr i="0" u="heavy" spc="-10" dirty="0">
                <a:solidFill>
                  <a:srgbClr val="FFFF00"/>
                </a:solidFill>
                <a:uFill>
                  <a:solidFill>
                    <a:srgbClr val="FFFF00"/>
                  </a:solidFill>
                </a:uFill>
                <a:latin typeface="Calibri"/>
                <a:cs typeface="Calibri"/>
              </a:rPr>
              <a:t> </a:t>
            </a:r>
            <a:r>
              <a:rPr i="0" u="heavy" spc="-20" dirty="0">
                <a:solidFill>
                  <a:srgbClr val="FFFF00"/>
                </a:solidFill>
                <a:uFill>
                  <a:solidFill>
                    <a:srgbClr val="FFFF00"/>
                  </a:solidFill>
                </a:uFill>
                <a:latin typeface="Calibri"/>
                <a:cs typeface="Calibri"/>
              </a:rPr>
              <a:t>item</a:t>
            </a:r>
            <a:r>
              <a:rPr i="0" spc="-20" dirty="0">
                <a:solidFill>
                  <a:srgbClr val="FFFF00"/>
                </a:solidFill>
                <a:latin typeface="Calibri"/>
                <a:cs typeface="Calibri"/>
              </a:rPr>
              <a:t> </a:t>
            </a:r>
            <a:r>
              <a:rPr i="0" u="heavy" dirty="0">
                <a:solidFill>
                  <a:srgbClr val="FFC000"/>
                </a:solidFill>
                <a:uFill>
                  <a:solidFill>
                    <a:srgbClr val="FFC000"/>
                  </a:solidFill>
                </a:uFill>
                <a:latin typeface="Calibri"/>
                <a:cs typeface="Calibri"/>
              </a:rPr>
              <a:t>in</a:t>
            </a:r>
            <a:r>
              <a:rPr i="0" u="heavy" spc="-10" dirty="0">
                <a:solidFill>
                  <a:srgbClr val="FFC000"/>
                </a:solidFill>
                <a:uFill>
                  <a:solidFill>
                    <a:srgbClr val="FFC000"/>
                  </a:solidFill>
                </a:uFill>
                <a:latin typeface="Calibri"/>
                <a:cs typeface="Calibri"/>
              </a:rPr>
              <a:t> </a:t>
            </a:r>
            <a:r>
              <a:rPr i="0" u="heavy" dirty="0">
                <a:solidFill>
                  <a:srgbClr val="FFC000"/>
                </a:solidFill>
                <a:uFill>
                  <a:solidFill>
                    <a:srgbClr val="FFC000"/>
                  </a:solidFill>
                </a:uFill>
                <a:latin typeface="Calibri"/>
                <a:cs typeface="Calibri"/>
              </a:rPr>
              <a:t>a</a:t>
            </a:r>
            <a:r>
              <a:rPr i="0" u="heavy" spc="-10" dirty="0">
                <a:solidFill>
                  <a:srgbClr val="FFC000"/>
                </a:solidFill>
                <a:uFill>
                  <a:solidFill>
                    <a:srgbClr val="FFC000"/>
                  </a:solidFill>
                </a:uFill>
                <a:latin typeface="Calibri"/>
                <a:cs typeface="Calibri"/>
              </a:rPr>
              <a:t> </a:t>
            </a:r>
            <a:r>
              <a:rPr i="0" u="heavy" spc="-15" dirty="0">
                <a:solidFill>
                  <a:srgbClr val="FFC000"/>
                </a:solidFill>
                <a:uFill>
                  <a:solidFill>
                    <a:srgbClr val="FFC000"/>
                  </a:solidFill>
                </a:uFill>
                <a:latin typeface="Calibri"/>
                <a:cs typeface="Calibri"/>
              </a:rPr>
              <a:t>DICTIONARY</a:t>
            </a:r>
          </a:p>
        </p:txBody>
      </p:sp>
      <p:sp>
        <p:nvSpPr>
          <p:cNvPr id="4" name="object 4"/>
          <p:cNvSpPr txBox="1"/>
          <p:nvPr/>
        </p:nvSpPr>
        <p:spPr>
          <a:xfrm>
            <a:off x="150063" y="877951"/>
            <a:ext cx="2604135" cy="574040"/>
          </a:xfrm>
          <a:prstGeom prst="rect">
            <a:avLst/>
          </a:prstGeom>
        </p:spPr>
        <p:txBody>
          <a:bodyPr vert="horz" wrap="square" lIns="0" tIns="12700" rIns="0" bIns="0" rtlCol="0">
            <a:spAutoFit/>
          </a:bodyPr>
          <a:lstStyle/>
          <a:p>
            <a:pPr marL="12700">
              <a:lnSpc>
                <a:spcPct val="100000"/>
              </a:lnSpc>
              <a:spcBef>
                <a:spcPts val="100"/>
              </a:spcBef>
            </a:pPr>
            <a:r>
              <a:rPr sz="3600" u="heavy" spc="75" dirty="0">
                <a:uFill>
                  <a:solidFill>
                    <a:srgbClr val="000000"/>
                  </a:solidFill>
                </a:uFill>
                <a:latin typeface="Arial MT"/>
                <a:cs typeface="Arial MT"/>
              </a:rPr>
              <a:t>CO</a:t>
            </a:r>
            <a:r>
              <a:rPr sz="3600" u="heavy" spc="85" dirty="0">
                <a:uFill>
                  <a:solidFill>
                    <a:srgbClr val="000000"/>
                  </a:solidFill>
                </a:uFill>
                <a:latin typeface="Arial MT"/>
                <a:cs typeface="Arial MT"/>
              </a:rPr>
              <a:t>N</a:t>
            </a:r>
            <a:r>
              <a:rPr sz="3600" u="heavy" spc="55" dirty="0">
                <a:uFill>
                  <a:solidFill>
                    <a:srgbClr val="000000"/>
                  </a:solidFill>
                </a:uFill>
                <a:latin typeface="Arial MT"/>
                <a:cs typeface="Arial MT"/>
              </a:rPr>
              <a:t>TE</a:t>
            </a:r>
            <a:r>
              <a:rPr sz="3600" u="heavy" spc="70" dirty="0">
                <a:uFill>
                  <a:solidFill>
                    <a:srgbClr val="000000"/>
                  </a:solidFill>
                </a:uFill>
                <a:latin typeface="Arial MT"/>
                <a:cs typeface="Arial MT"/>
              </a:rPr>
              <a:t>N</a:t>
            </a:r>
            <a:r>
              <a:rPr sz="3600" u="heavy" spc="25" dirty="0">
                <a:uFill>
                  <a:solidFill>
                    <a:srgbClr val="000000"/>
                  </a:solidFill>
                </a:uFill>
                <a:latin typeface="Arial MT"/>
                <a:cs typeface="Arial MT"/>
              </a:rPr>
              <a:t>TS</a:t>
            </a:r>
            <a:endParaRPr sz="3600">
              <a:latin typeface="Arial MT"/>
              <a:cs typeface="Arial MT"/>
            </a:endParaRPr>
          </a:p>
        </p:txBody>
      </p:sp>
      <p:sp>
        <p:nvSpPr>
          <p:cNvPr id="5" name="object 5"/>
          <p:cNvSpPr/>
          <p:nvPr/>
        </p:nvSpPr>
        <p:spPr>
          <a:xfrm>
            <a:off x="71405" y="1428737"/>
            <a:ext cx="2714625" cy="5109210"/>
          </a:xfrm>
          <a:custGeom>
            <a:avLst/>
            <a:gdLst/>
            <a:ahLst/>
            <a:cxnLst/>
            <a:rect l="l" t="t" r="r" b="b"/>
            <a:pathLst>
              <a:path w="2714625" h="5109209">
                <a:moveTo>
                  <a:pt x="2714625" y="0"/>
                </a:moveTo>
                <a:lnTo>
                  <a:pt x="0" y="0"/>
                </a:lnTo>
                <a:lnTo>
                  <a:pt x="0" y="5109083"/>
                </a:lnTo>
                <a:lnTo>
                  <a:pt x="2714625" y="5109083"/>
                </a:lnTo>
                <a:lnTo>
                  <a:pt x="2714625" y="0"/>
                </a:lnTo>
                <a:close/>
              </a:path>
            </a:pathLst>
          </a:custGeom>
          <a:solidFill>
            <a:srgbClr val="252525"/>
          </a:solidFill>
        </p:spPr>
        <p:txBody>
          <a:bodyPr wrap="square" lIns="0" tIns="0" rIns="0" bIns="0" rtlCol="0"/>
          <a:lstStyle/>
          <a:p>
            <a:endParaRPr/>
          </a:p>
        </p:txBody>
      </p:sp>
      <p:sp>
        <p:nvSpPr>
          <p:cNvPr id="6" name="object 6"/>
          <p:cNvSpPr txBox="1"/>
          <p:nvPr/>
        </p:nvSpPr>
        <p:spPr>
          <a:xfrm>
            <a:off x="150063" y="1442465"/>
            <a:ext cx="2510155" cy="4998720"/>
          </a:xfrm>
          <a:prstGeom prst="rect">
            <a:avLst/>
          </a:prstGeom>
        </p:spPr>
        <p:txBody>
          <a:bodyPr vert="horz" wrap="square" lIns="0" tIns="12700" rIns="0" bIns="0" rtlCol="0">
            <a:spAutoFit/>
          </a:bodyPr>
          <a:lstStyle/>
          <a:p>
            <a:pPr marL="12700">
              <a:lnSpc>
                <a:spcPct val="100000"/>
              </a:lnSpc>
              <a:spcBef>
                <a:spcPts val="100"/>
              </a:spcBef>
            </a:pPr>
            <a:r>
              <a:rPr sz="2400" b="1" u="heavy" spc="-10" dirty="0">
                <a:solidFill>
                  <a:srgbClr val="FFFF00"/>
                </a:solidFill>
                <a:uFill>
                  <a:solidFill>
                    <a:srgbClr val="FFFF00"/>
                  </a:solidFill>
                </a:uFill>
                <a:latin typeface="Calibri"/>
                <a:cs typeface="Calibri"/>
              </a:rPr>
              <a:t>Introduction</a:t>
            </a:r>
            <a:r>
              <a:rPr sz="2400" b="1" u="heavy" spc="-25" dirty="0">
                <a:solidFill>
                  <a:srgbClr val="FFFF00"/>
                </a:solidFill>
                <a:uFill>
                  <a:solidFill>
                    <a:srgbClr val="FFFF00"/>
                  </a:solidFill>
                </a:uFill>
                <a:latin typeface="Calibri"/>
                <a:cs typeface="Calibri"/>
              </a:rPr>
              <a:t> </a:t>
            </a:r>
            <a:r>
              <a:rPr sz="2400" b="1" u="heavy" dirty="0">
                <a:solidFill>
                  <a:srgbClr val="FFFF00"/>
                </a:solidFill>
                <a:uFill>
                  <a:solidFill>
                    <a:srgbClr val="FFFF00"/>
                  </a:solidFill>
                </a:uFill>
                <a:latin typeface="Calibri"/>
                <a:cs typeface="Calibri"/>
              </a:rPr>
              <a:t>:</a:t>
            </a:r>
            <a:endParaRPr sz="2400">
              <a:latin typeface="Calibri"/>
              <a:cs typeface="Calibri"/>
            </a:endParaRPr>
          </a:p>
          <a:p>
            <a:pPr marL="12700" marR="1517015">
              <a:lnSpc>
                <a:spcPct val="100000"/>
              </a:lnSpc>
              <a:spcBef>
                <a:spcPts val="35"/>
              </a:spcBef>
            </a:pPr>
            <a:r>
              <a:rPr sz="1800" spc="-5" dirty="0">
                <a:solidFill>
                  <a:srgbClr val="FFC000"/>
                </a:solidFill>
                <a:latin typeface="Calibri"/>
                <a:cs typeface="Calibri"/>
              </a:rPr>
              <a:t>D</a:t>
            </a:r>
            <a:r>
              <a:rPr sz="1800" spc="-15" dirty="0">
                <a:solidFill>
                  <a:srgbClr val="FFC000"/>
                </a:solidFill>
                <a:latin typeface="Calibri"/>
                <a:cs typeface="Calibri"/>
              </a:rPr>
              <a:t>e</a:t>
            </a:r>
            <a:r>
              <a:rPr sz="1800" spc="-5" dirty="0">
                <a:solidFill>
                  <a:srgbClr val="FFC000"/>
                </a:solidFill>
                <a:latin typeface="Calibri"/>
                <a:cs typeface="Calibri"/>
              </a:rPr>
              <a:t>fin</a:t>
            </a:r>
            <a:r>
              <a:rPr sz="1800" spc="-10" dirty="0">
                <a:solidFill>
                  <a:srgbClr val="FFC000"/>
                </a:solidFill>
                <a:latin typeface="Calibri"/>
                <a:cs typeface="Calibri"/>
              </a:rPr>
              <a:t>i</a:t>
            </a:r>
            <a:r>
              <a:rPr sz="1800" dirty="0">
                <a:solidFill>
                  <a:srgbClr val="FFC000"/>
                </a:solidFill>
                <a:latin typeface="Calibri"/>
                <a:cs typeface="Calibri"/>
              </a:rPr>
              <a:t>t</a:t>
            </a:r>
            <a:r>
              <a:rPr sz="1800" spc="-10" dirty="0">
                <a:solidFill>
                  <a:srgbClr val="FFC000"/>
                </a:solidFill>
                <a:latin typeface="Calibri"/>
                <a:cs typeface="Calibri"/>
              </a:rPr>
              <a:t>i</a:t>
            </a:r>
            <a:r>
              <a:rPr sz="1800" spc="-5" dirty="0">
                <a:solidFill>
                  <a:srgbClr val="FFC000"/>
                </a:solidFill>
                <a:latin typeface="Calibri"/>
                <a:cs typeface="Calibri"/>
              </a:rPr>
              <a:t>on,  </a:t>
            </a:r>
            <a:r>
              <a:rPr sz="1800" spc="-10" dirty="0">
                <a:solidFill>
                  <a:srgbClr val="FFC000"/>
                </a:solidFill>
                <a:latin typeface="Calibri"/>
                <a:cs typeface="Calibri"/>
              </a:rPr>
              <a:t>Creation,</a:t>
            </a:r>
            <a:endParaRPr sz="1800">
              <a:latin typeface="Calibri"/>
              <a:cs typeface="Calibri"/>
            </a:endParaRPr>
          </a:p>
          <a:p>
            <a:pPr marL="12700">
              <a:lnSpc>
                <a:spcPts val="2130"/>
              </a:lnSpc>
            </a:pPr>
            <a:r>
              <a:rPr sz="1800" spc="-5" dirty="0">
                <a:solidFill>
                  <a:srgbClr val="FFC000"/>
                </a:solidFill>
                <a:latin typeface="Calibri"/>
                <a:cs typeface="Calibri"/>
              </a:rPr>
              <a:t>Accessing</a:t>
            </a:r>
            <a:r>
              <a:rPr sz="1800" spc="-75" dirty="0">
                <a:solidFill>
                  <a:srgbClr val="FFC000"/>
                </a:solidFill>
                <a:latin typeface="Calibri"/>
                <a:cs typeface="Calibri"/>
              </a:rPr>
              <a:t> </a:t>
            </a:r>
            <a:r>
              <a:rPr sz="1800" dirty="0">
                <a:solidFill>
                  <a:srgbClr val="FFC000"/>
                </a:solidFill>
                <a:latin typeface="Calibri"/>
                <a:cs typeface="Calibri"/>
              </a:rPr>
              <a:t>elements,</a:t>
            </a:r>
            <a:endParaRPr sz="1800">
              <a:latin typeface="Calibri"/>
              <a:cs typeface="Calibri"/>
            </a:endParaRPr>
          </a:p>
          <a:p>
            <a:pPr marL="12700">
              <a:lnSpc>
                <a:spcPts val="3329"/>
              </a:lnSpc>
            </a:pPr>
            <a:r>
              <a:rPr sz="2800" b="1" spc="-5" dirty="0">
                <a:solidFill>
                  <a:srgbClr val="FFFF00"/>
                </a:solidFill>
                <a:latin typeface="Calibri"/>
                <a:cs typeface="Calibri"/>
              </a:rPr>
              <a:t>Add</a:t>
            </a:r>
            <a:r>
              <a:rPr sz="2800" b="1" spc="-20" dirty="0">
                <a:solidFill>
                  <a:srgbClr val="FFFF00"/>
                </a:solidFill>
                <a:latin typeface="Calibri"/>
                <a:cs typeface="Calibri"/>
              </a:rPr>
              <a:t> </a:t>
            </a:r>
            <a:r>
              <a:rPr sz="2800" b="1" spc="-5" dirty="0">
                <a:solidFill>
                  <a:srgbClr val="FFFF00"/>
                </a:solidFill>
                <a:latin typeface="Calibri"/>
                <a:cs typeface="Calibri"/>
              </a:rPr>
              <a:t>an</a:t>
            </a:r>
            <a:r>
              <a:rPr sz="2800" b="1" spc="-20" dirty="0">
                <a:solidFill>
                  <a:srgbClr val="FFFF00"/>
                </a:solidFill>
                <a:latin typeface="Calibri"/>
                <a:cs typeface="Calibri"/>
              </a:rPr>
              <a:t> </a:t>
            </a:r>
            <a:r>
              <a:rPr sz="2800" b="1" spc="-15" dirty="0">
                <a:solidFill>
                  <a:srgbClr val="FFFF00"/>
                </a:solidFill>
                <a:latin typeface="Calibri"/>
                <a:cs typeface="Calibri"/>
              </a:rPr>
              <a:t>item</a:t>
            </a:r>
            <a:r>
              <a:rPr sz="1800" spc="-15" dirty="0">
                <a:solidFill>
                  <a:srgbClr val="FFC000"/>
                </a:solidFill>
                <a:latin typeface="Calibri"/>
                <a:cs typeface="Calibri"/>
              </a:rPr>
              <a:t>,</a:t>
            </a:r>
            <a:endParaRPr sz="1800">
              <a:latin typeface="Calibri"/>
              <a:cs typeface="Calibri"/>
            </a:endParaRPr>
          </a:p>
          <a:p>
            <a:pPr marL="12700" marR="439420">
              <a:lnSpc>
                <a:spcPct val="100000"/>
              </a:lnSpc>
              <a:spcBef>
                <a:spcPts val="65"/>
              </a:spcBef>
            </a:pPr>
            <a:r>
              <a:rPr sz="1800" dirty="0">
                <a:solidFill>
                  <a:srgbClr val="FFC000"/>
                </a:solidFill>
                <a:latin typeface="Calibri"/>
                <a:cs typeface="Calibri"/>
              </a:rPr>
              <a:t>Modify</a:t>
            </a:r>
            <a:r>
              <a:rPr sz="1800" spc="-10" dirty="0">
                <a:solidFill>
                  <a:srgbClr val="FFC000"/>
                </a:solidFill>
                <a:latin typeface="Calibri"/>
                <a:cs typeface="Calibri"/>
              </a:rPr>
              <a:t> </a:t>
            </a:r>
            <a:r>
              <a:rPr sz="1800" dirty="0">
                <a:solidFill>
                  <a:srgbClr val="FFC000"/>
                </a:solidFill>
                <a:latin typeface="Calibri"/>
                <a:cs typeface="Calibri"/>
              </a:rPr>
              <a:t>an</a:t>
            </a:r>
            <a:r>
              <a:rPr sz="1800" spc="10" dirty="0">
                <a:solidFill>
                  <a:srgbClr val="FFC000"/>
                </a:solidFill>
                <a:latin typeface="Calibri"/>
                <a:cs typeface="Calibri"/>
              </a:rPr>
              <a:t> </a:t>
            </a:r>
            <a:r>
              <a:rPr sz="1800" spc="-10" dirty="0">
                <a:solidFill>
                  <a:srgbClr val="FFC000"/>
                </a:solidFill>
                <a:latin typeface="Calibri"/>
                <a:cs typeface="Calibri"/>
              </a:rPr>
              <a:t>item, </a:t>
            </a:r>
            <a:r>
              <a:rPr sz="1800" spc="-5" dirty="0">
                <a:solidFill>
                  <a:srgbClr val="FFC000"/>
                </a:solidFill>
                <a:latin typeface="Calibri"/>
                <a:cs typeface="Calibri"/>
              </a:rPr>
              <a:t> </a:t>
            </a:r>
            <a:r>
              <a:rPr sz="1800" spc="-25" dirty="0">
                <a:solidFill>
                  <a:srgbClr val="FFC000"/>
                </a:solidFill>
                <a:latin typeface="Calibri"/>
                <a:cs typeface="Calibri"/>
              </a:rPr>
              <a:t>Traversal, </a:t>
            </a:r>
            <a:r>
              <a:rPr sz="1800" spc="-20" dirty="0">
                <a:solidFill>
                  <a:srgbClr val="FFC000"/>
                </a:solidFill>
                <a:latin typeface="Calibri"/>
                <a:cs typeface="Calibri"/>
              </a:rPr>
              <a:t> </a:t>
            </a:r>
            <a:r>
              <a:rPr sz="1800" spc="-5" dirty="0">
                <a:solidFill>
                  <a:srgbClr val="FFC000"/>
                </a:solidFill>
                <a:latin typeface="Calibri"/>
                <a:cs typeface="Calibri"/>
              </a:rPr>
              <a:t>Membership</a:t>
            </a:r>
            <a:r>
              <a:rPr sz="1800" spc="-50" dirty="0">
                <a:solidFill>
                  <a:srgbClr val="FFC000"/>
                </a:solidFill>
                <a:latin typeface="Calibri"/>
                <a:cs typeface="Calibri"/>
              </a:rPr>
              <a:t> </a:t>
            </a:r>
            <a:r>
              <a:rPr sz="1800" spc="-15" dirty="0">
                <a:solidFill>
                  <a:srgbClr val="FFC000"/>
                </a:solidFill>
                <a:latin typeface="Calibri"/>
                <a:cs typeface="Calibri"/>
              </a:rPr>
              <a:t>operator</a:t>
            </a:r>
            <a:endParaRPr sz="1800">
              <a:latin typeface="Calibri"/>
              <a:cs typeface="Calibri"/>
            </a:endParaRPr>
          </a:p>
          <a:p>
            <a:pPr marL="12700">
              <a:lnSpc>
                <a:spcPts val="2395"/>
              </a:lnSpc>
            </a:pPr>
            <a:r>
              <a:rPr sz="2000" b="1" u="heavy" spc="-5" dirty="0">
                <a:solidFill>
                  <a:srgbClr val="FFC000"/>
                </a:solidFill>
                <a:uFill>
                  <a:solidFill>
                    <a:srgbClr val="FFC000"/>
                  </a:solidFill>
                </a:uFill>
                <a:latin typeface="Calibri"/>
                <a:cs typeface="Calibri"/>
              </a:rPr>
              <a:t>Functions/Methods</a:t>
            </a:r>
            <a:r>
              <a:rPr sz="2000" b="1" spc="-35" dirty="0">
                <a:solidFill>
                  <a:srgbClr val="FFC000"/>
                </a:solidFill>
                <a:latin typeface="Calibri"/>
                <a:cs typeface="Calibri"/>
              </a:rPr>
              <a:t> </a:t>
            </a:r>
            <a:r>
              <a:rPr sz="2000" dirty="0">
                <a:solidFill>
                  <a:srgbClr val="FFC000"/>
                </a:solidFill>
                <a:latin typeface="Calibri"/>
                <a:cs typeface="Calibri"/>
              </a:rPr>
              <a:t>:</a:t>
            </a:r>
            <a:endParaRPr sz="2000">
              <a:latin typeface="Calibri"/>
              <a:cs typeface="Calibri"/>
            </a:endParaRPr>
          </a:p>
          <a:p>
            <a:pPr marL="64135">
              <a:lnSpc>
                <a:spcPct val="100000"/>
              </a:lnSpc>
              <a:spcBef>
                <a:spcPts val="5"/>
              </a:spcBef>
            </a:pPr>
            <a:r>
              <a:rPr sz="1800" spc="-5" dirty="0">
                <a:solidFill>
                  <a:srgbClr val="FFC000"/>
                </a:solidFill>
                <a:latin typeface="Calibri"/>
                <a:cs typeface="Calibri"/>
              </a:rPr>
              <a:t>len(),</a:t>
            </a:r>
            <a:r>
              <a:rPr sz="1800" spc="10" dirty="0">
                <a:solidFill>
                  <a:srgbClr val="FFC000"/>
                </a:solidFill>
                <a:latin typeface="Calibri"/>
                <a:cs typeface="Calibri"/>
              </a:rPr>
              <a:t> </a:t>
            </a:r>
            <a:r>
              <a:rPr sz="1800" spc="-5" dirty="0">
                <a:solidFill>
                  <a:srgbClr val="FFC000"/>
                </a:solidFill>
                <a:latin typeface="Calibri"/>
                <a:cs typeface="Calibri"/>
              </a:rPr>
              <a:t>dict(),</a:t>
            </a:r>
            <a:r>
              <a:rPr sz="1800" spc="15" dirty="0">
                <a:solidFill>
                  <a:srgbClr val="FFC000"/>
                </a:solidFill>
                <a:latin typeface="Calibri"/>
                <a:cs typeface="Calibri"/>
              </a:rPr>
              <a:t> </a:t>
            </a:r>
            <a:r>
              <a:rPr sz="1800" spc="-20" dirty="0">
                <a:solidFill>
                  <a:srgbClr val="FFC000"/>
                </a:solidFill>
                <a:latin typeface="Calibri"/>
                <a:cs typeface="Calibri"/>
              </a:rPr>
              <a:t>keys(),</a:t>
            </a:r>
            <a:endParaRPr sz="1800">
              <a:latin typeface="Calibri"/>
              <a:cs typeface="Calibri"/>
            </a:endParaRPr>
          </a:p>
          <a:p>
            <a:pPr marL="12700">
              <a:lnSpc>
                <a:spcPct val="100000"/>
              </a:lnSpc>
            </a:pPr>
            <a:r>
              <a:rPr sz="1800" spc="-5" dirty="0">
                <a:solidFill>
                  <a:srgbClr val="FFC000"/>
                </a:solidFill>
                <a:latin typeface="Calibri"/>
                <a:cs typeface="Calibri"/>
              </a:rPr>
              <a:t>values(),</a:t>
            </a:r>
            <a:r>
              <a:rPr sz="1800" dirty="0">
                <a:solidFill>
                  <a:srgbClr val="FFC000"/>
                </a:solidFill>
                <a:latin typeface="Calibri"/>
                <a:cs typeface="Calibri"/>
              </a:rPr>
              <a:t> </a:t>
            </a:r>
            <a:r>
              <a:rPr sz="1800" spc="-10" dirty="0">
                <a:solidFill>
                  <a:srgbClr val="FFC000"/>
                </a:solidFill>
                <a:latin typeface="Calibri"/>
                <a:cs typeface="Calibri"/>
              </a:rPr>
              <a:t>items(),</a:t>
            </a:r>
            <a:r>
              <a:rPr sz="1800" dirty="0">
                <a:solidFill>
                  <a:srgbClr val="FFC000"/>
                </a:solidFill>
                <a:latin typeface="Calibri"/>
                <a:cs typeface="Calibri"/>
              </a:rPr>
              <a:t> </a:t>
            </a:r>
            <a:r>
              <a:rPr sz="1800" spc="-10" dirty="0">
                <a:solidFill>
                  <a:srgbClr val="FFC000"/>
                </a:solidFill>
                <a:latin typeface="Calibri"/>
                <a:cs typeface="Calibri"/>
              </a:rPr>
              <a:t>get(),</a:t>
            </a:r>
            <a:endParaRPr sz="1800">
              <a:latin typeface="Calibri"/>
              <a:cs typeface="Calibri"/>
            </a:endParaRPr>
          </a:p>
          <a:p>
            <a:pPr marL="12700">
              <a:lnSpc>
                <a:spcPct val="100000"/>
              </a:lnSpc>
            </a:pPr>
            <a:r>
              <a:rPr sz="1800" spc="-10" dirty="0">
                <a:solidFill>
                  <a:srgbClr val="FFC000"/>
                </a:solidFill>
                <a:latin typeface="Calibri"/>
                <a:cs typeface="Calibri"/>
              </a:rPr>
              <a:t>update(),</a:t>
            </a:r>
            <a:r>
              <a:rPr sz="1800" spc="15" dirty="0">
                <a:solidFill>
                  <a:srgbClr val="FFC000"/>
                </a:solidFill>
                <a:latin typeface="Calibri"/>
                <a:cs typeface="Calibri"/>
              </a:rPr>
              <a:t> </a:t>
            </a:r>
            <a:r>
              <a:rPr sz="1800" spc="-5" dirty="0">
                <a:solidFill>
                  <a:srgbClr val="FFC000"/>
                </a:solidFill>
                <a:latin typeface="Calibri"/>
                <a:cs typeface="Calibri"/>
              </a:rPr>
              <a:t>del(),</a:t>
            </a:r>
            <a:r>
              <a:rPr sz="1800" spc="15" dirty="0">
                <a:solidFill>
                  <a:srgbClr val="FFC000"/>
                </a:solidFill>
                <a:latin typeface="Calibri"/>
                <a:cs typeface="Calibri"/>
              </a:rPr>
              <a:t> </a:t>
            </a:r>
            <a:r>
              <a:rPr sz="1800" spc="-5" dirty="0">
                <a:solidFill>
                  <a:srgbClr val="FFC000"/>
                </a:solidFill>
                <a:latin typeface="Calibri"/>
                <a:cs typeface="Calibri"/>
              </a:rPr>
              <a:t>del, clear(),</a:t>
            </a:r>
            <a:endParaRPr sz="1800">
              <a:latin typeface="Calibri"/>
              <a:cs typeface="Calibri"/>
            </a:endParaRPr>
          </a:p>
          <a:p>
            <a:pPr marL="12700" marR="149225">
              <a:lnSpc>
                <a:spcPct val="100000"/>
              </a:lnSpc>
            </a:pPr>
            <a:r>
              <a:rPr sz="1800" spc="-15" dirty="0">
                <a:solidFill>
                  <a:srgbClr val="FFC000"/>
                </a:solidFill>
                <a:latin typeface="Calibri"/>
                <a:cs typeface="Calibri"/>
              </a:rPr>
              <a:t>fromkeys(),</a:t>
            </a:r>
            <a:r>
              <a:rPr sz="1800" spc="-25" dirty="0">
                <a:solidFill>
                  <a:srgbClr val="FFC000"/>
                </a:solidFill>
                <a:latin typeface="Calibri"/>
                <a:cs typeface="Calibri"/>
              </a:rPr>
              <a:t> </a:t>
            </a:r>
            <a:r>
              <a:rPr sz="1800" spc="-10" dirty="0">
                <a:solidFill>
                  <a:srgbClr val="FFC000"/>
                </a:solidFill>
                <a:latin typeface="Calibri"/>
                <a:cs typeface="Calibri"/>
              </a:rPr>
              <a:t>copy(),</a:t>
            </a:r>
            <a:r>
              <a:rPr sz="1800" dirty="0">
                <a:solidFill>
                  <a:srgbClr val="FFC000"/>
                </a:solidFill>
                <a:latin typeface="Calibri"/>
                <a:cs typeface="Calibri"/>
              </a:rPr>
              <a:t> </a:t>
            </a:r>
            <a:r>
              <a:rPr sz="1800" spc="-5" dirty="0">
                <a:solidFill>
                  <a:srgbClr val="FFC000"/>
                </a:solidFill>
                <a:latin typeface="Calibri"/>
                <a:cs typeface="Calibri"/>
              </a:rPr>
              <a:t>pop(), </a:t>
            </a:r>
            <a:r>
              <a:rPr sz="1800" spc="-395" dirty="0">
                <a:solidFill>
                  <a:srgbClr val="FFC000"/>
                </a:solidFill>
                <a:latin typeface="Calibri"/>
                <a:cs typeface="Calibri"/>
              </a:rPr>
              <a:t> </a:t>
            </a:r>
            <a:r>
              <a:rPr sz="1800" spc="-10" dirty="0">
                <a:solidFill>
                  <a:srgbClr val="FFC000"/>
                </a:solidFill>
                <a:latin typeface="Calibri"/>
                <a:cs typeface="Calibri"/>
              </a:rPr>
              <a:t>popitem(),</a:t>
            </a:r>
            <a:r>
              <a:rPr sz="1800" spc="30" dirty="0">
                <a:solidFill>
                  <a:srgbClr val="FFC000"/>
                </a:solidFill>
                <a:latin typeface="Calibri"/>
                <a:cs typeface="Calibri"/>
              </a:rPr>
              <a:t> </a:t>
            </a:r>
            <a:r>
              <a:rPr sz="1800" spc="-10" dirty="0">
                <a:solidFill>
                  <a:srgbClr val="FFC000"/>
                </a:solidFill>
                <a:latin typeface="Calibri"/>
                <a:cs typeface="Calibri"/>
              </a:rPr>
              <a:t>setdefault(), </a:t>
            </a:r>
            <a:r>
              <a:rPr sz="1800" spc="-5" dirty="0">
                <a:solidFill>
                  <a:srgbClr val="FFC000"/>
                </a:solidFill>
                <a:latin typeface="Calibri"/>
                <a:cs typeface="Calibri"/>
              </a:rPr>
              <a:t> </a:t>
            </a:r>
            <a:r>
              <a:rPr sz="1800" spc="-10" dirty="0">
                <a:solidFill>
                  <a:srgbClr val="FFC000"/>
                </a:solidFill>
                <a:latin typeface="Calibri"/>
                <a:cs typeface="Calibri"/>
              </a:rPr>
              <a:t>max(),</a:t>
            </a:r>
            <a:r>
              <a:rPr sz="1800" dirty="0">
                <a:solidFill>
                  <a:srgbClr val="FFC000"/>
                </a:solidFill>
                <a:latin typeface="Calibri"/>
                <a:cs typeface="Calibri"/>
              </a:rPr>
              <a:t> </a:t>
            </a:r>
            <a:r>
              <a:rPr sz="1800" spc="-5" dirty="0">
                <a:solidFill>
                  <a:srgbClr val="FFC000"/>
                </a:solidFill>
                <a:latin typeface="Calibri"/>
                <a:cs typeface="Calibri"/>
              </a:rPr>
              <a:t>min(),</a:t>
            </a:r>
            <a:r>
              <a:rPr sz="1800" spc="25" dirty="0">
                <a:solidFill>
                  <a:srgbClr val="FFC000"/>
                </a:solidFill>
                <a:latin typeface="Calibri"/>
                <a:cs typeface="Calibri"/>
              </a:rPr>
              <a:t> </a:t>
            </a:r>
            <a:r>
              <a:rPr sz="1800" spc="-10" dirty="0">
                <a:solidFill>
                  <a:srgbClr val="FFC000"/>
                </a:solidFill>
                <a:latin typeface="Calibri"/>
                <a:cs typeface="Calibri"/>
              </a:rPr>
              <a:t>sorted() </a:t>
            </a:r>
            <a:r>
              <a:rPr sz="1800" spc="-5" dirty="0">
                <a:solidFill>
                  <a:srgbClr val="FFC000"/>
                </a:solidFill>
                <a:latin typeface="Calibri"/>
                <a:cs typeface="Calibri"/>
              </a:rPr>
              <a:t> </a:t>
            </a:r>
            <a:r>
              <a:rPr sz="1800" spc="-10" dirty="0">
                <a:solidFill>
                  <a:srgbClr val="FFC000"/>
                </a:solidFill>
                <a:latin typeface="Calibri"/>
                <a:cs typeface="Calibri"/>
              </a:rPr>
              <a:t>copy();</a:t>
            </a:r>
            <a:endParaRPr sz="1800">
              <a:latin typeface="Calibri"/>
              <a:cs typeface="Calibri"/>
            </a:endParaRPr>
          </a:p>
          <a:p>
            <a:pPr marL="12700">
              <a:lnSpc>
                <a:spcPts val="2395"/>
              </a:lnSpc>
            </a:pPr>
            <a:r>
              <a:rPr sz="2000" b="1" u="heavy" spc="-10" dirty="0">
                <a:solidFill>
                  <a:srgbClr val="FFC000"/>
                </a:solidFill>
                <a:uFill>
                  <a:solidFill>
                    <a:srgbClr val="FFC000"/>
                  </a:solidFill>
                </a:uFill>
                <a:latin typeface="Calibri"/>
                <a:cs typeface="Calibri"/>
              </a:rPr>
              <a:t>Suggested</a:t>
            </a:r>
            <a:r>
              <a:rPr sz="2000" b="1" u="heavy" spc="-20" dirty="0">
                <a:solidFill>
                  <a:srgbClr val="FFC000"/>
                </a:solidFill>
                <a:uFill>
                  <a:solidFill>
                    <a:srgbClr val="FFC000"/>
                  </a:solidFill>
                </a:uFill>
                <a:latin typeface="Calibri"/>
                <a:cs typeface="Calibri"/>
              </a:rPr>
              <a:t> </a:t>
            </a:r>
            <a:r>
              <a:rPr sz="2000" b="1" u="heavy" spc="-10" dirty="0">
                <a:solidFill>
                  <a:srgbClr val="FFC000"/>
                </a:solidFill>
                <a:uFill>
                  <a:solidFill>
                    <a:srgbClr val="FFC000"/>
                  </a:solidFill>
                </a:uFill>
                <a:latin typeface="Calibri"/>
                <a:cs typeface="Calibri"/>
              </a:rPr>
              <a:t>programs</a:t>
            </a:r>
            <a:r>
              <a:rPr sz="2000" b="1" u="heavy" spc="-15" dirty="0">
                <a:solidFill>
                  <a:srgbClr val="FFC000"/>
                </a:solidFill>
                <a:uFill>
                  <a:solidFill>
                    <a:srgbClr val="FFC000"/>
                  </a:solidFill>
                </a:uFill>
                <a:latin typeface="Calibri"/>
                <a:cs typeface="Calibri"/>
              </a:rPr>
              <a:t> </a:t>
            </a:r>
            <a:r>
              <a:rPr sz="2000" b="1" u="heavy" dirty="0">
                <a:solidFill>
                  <a:srgbClr val="FFC000"/>
                </a:solidFill>
                <a:uFill>
                  <a:solidFill>
                    <a:srgbClr val="FFC000"/>
                  </a:solidFill>
                </a:uFill>
                <a:latin typeface="Calibri"/>
                <a:cs typeface="Calibri"/>
              </a:rPr>
              <a:t>:</a:t>
            </a:r>
            <a:endParaRPr sz="2000">
              <a:latin typeface="Calibri"/>
              <a:cs typeface="Calibri"/>
            </a:endParaRPr>
          </a:p>
        </p:txBody>
      </p:sp>
      <p:grpSp>
        <p:nvGrpSpPr>
          <p:cNvPr id="7" name="object 7"/>
          <p:cNvGrpSpPr/>
          <p:nvPr/>
        </p:nvGrpSpPr>
        <p:grpSpPr>
          <a:xfrm>
            <a:off x="2871723" y="3657562"/>
            <a:ext cx="6257925" cy="2900680"/>
            <a:chOff x="2871723" y="3657562"/>
            <a:chExt cx="6257925" cy="2900680"/>
          </a:xfrm>
        </p:grpSpPr>
        <p:pic>
          <p:nvPicPr>
            <p:cNvPr id="8" name="object 8"/>
            <p:cNvPicPr/>
            <p:nvPr/>
          </p:nvPicPr>
          <p:blipFill>
            <a:blip r:embed="rId2" cstate="print"/>
            <a:stretch>
              <a:fillRect/>
            </a:stretch>
          </p:blipFill>
          <p:spPr>
            <a:xfrm>
              <a:off x="2954979" y="3766306"/>
              <a:ext cx="6074008" cy="2734531"/>
            </a:xfrm>
            <a:prstGeom prst="rect">
              <a:avLst/>
            </a:prstGeom>
          </p:spPr>
        </p:pic>
        <p:sp>
          <p:nvSpPr>
            <p:cNvPr id="9" name="object 9"/>
            <p:cNvSpPr/>
            <p:nvPr/>
          </p:nvSpPr>
          <p:spPr>
            <a:xfrm>
              <a:off x="2900298" y="3686137"/>
              <a:ext cx="6200775" cy="2843530"/>
            </a:xfrm>
            <a:custGeom>
              <a:avLst/>
              <a:gdLst/>
              <a:ahLst/>
              <a:cxnLst/>
              <a:rect l="l" t="t" r="r" b="b"/>
              <a:pathLst>
                <a:path w="6200775" h="2843529">
                  <a:moveTo>
                    <a:pt x="0" y="2843276"/>
                  </a:moveTo>
                  <a:lnTo>
                    <a:pt x="6200775" y="2843276"/>
                  </a:lnTo>
                  <a:lnTo>
                    <a:pt x="6200775" y="0"/>
                  </a:lnTo>
                  <a:lnTo>
                    <a:pt x="0" y="0"/>
                  </a:lnTo>
                  <a:lnTo>
                    <a:pt x="0" y="2843276"/>
                  </a:lnTo>
                  <a:close/>
                </a:path>
              </a:pathLst>
            </a:custGeom>
            <a:ln w="57150">
              <a:solidFill>
                <a:srgbClr val="C00000"/>
              </a:solidFill>
            </a:ln>
          </p:spPr>
          <p:txBody>
            <a:bodyPr wrap="square" lIns="0" tIns="0" rIns="0" bIns="0" rtlCol="0"/>
            <a:lstStyle/>
            <a:p>
              <a:endParaRPr/>
            </a:p>
          </p:txBody>
        </p:sp>
      </p:grpSp>
      <p:grpSp>
        <p:nvGrpSpPr>
          <p:cNvPr id="10" name="object 10"/>
          <p:cNvGrpSpPr/>
          <p:nvPr/>
        </p:nvGrpSpPr>
        <p:grpSpPr>
          <a:xfrm>
            <a:off x="2968132" y="1125561"/>
            <a:ext cx="6121400" cy="2406015"/>
            <a:chOff x="2968132" y="1125561"/>
            <a:chExt cx="6121400" cy="2406015"/>
          </a:xfrm>
        </p:grpSpPr>
        <p:pic>
          <p:nvPicPr>
            <p:cNvPr id="11" name="object 11"/>
            <p:cNvPicPr/>
            <p:nvPr/>
          </p:nvPicPr>
          <p:blipFill>
            <a:blip r:embed="rId3" cstate="print"/>
            <a:stretch>
              <a:fillRect/>
            </a:stretch>
          </p:blipFill>
          <p:spPr>
            <a:xfrm>
              <a:off x="2968132" y="1125561"/>
              <a:ext cx="6065362" cy="2405767"/>
            </a:xfrm>
            <a:prstGeom prst="rect">
              <a:avLst/>
            </a:prstGeom>
          </p:spPr>
        </p:pic>
        <p:sp>
          <p:nvSpPr>
            <p:cNvPr id="12" name="object 12"/>
            <p:cNvSpPr/>
            <p:nvPr/>
          </p:nvSpPr>
          <p:spPr>
            <a:xfrm>
              <a:off x="4714875" y="2000250"/>
              <a:ext cx="1500505" cy="929005"/>
            </a:xfrm>
            <a:custGeom>
              <a:avLst/>
              <a:gdLst/>
              <a:ahLst/>
              <a:cxnLst/>
              <a:rect l="l" t="t" r="r" b="b"/>
              <a:pathLst>
                <a:path w="1500504" h="929005">
                  <a:moveTo>
                    <a:pt x="704596" y="0"/>
                  </a:moveTo>
                  <a:lnTo>
                    <a:pt x="704596" y="95758"/>
                  </a:lnTo>
                  <a:lnTo>
                    <a:pt x="0" y="95758"/>
                  </a:lnTo>
                  <a:lnTo>
                    <a:pt x="0" y="832865"/>
                  </a:lnTo>
                  <a:lnTo>
                    <a:pt x="704596" y="832865"/>
                  </a:lnTo>
                  <a:lnTo>
                    <a:pt x="704596" y="928624"/>
                  </a:lnTo>
                  <a:lnTo>
                    <a:pt x="1500251" y="464312"/>
                  </a:lnTo>
                  <a:lnTo>
                    <a:pt x="704596" y="0"/>
                  </a:lnTo>
                  <a:close/>
                </a:path>
              </a:pathLst>
            </a:custGeom>
            <a:solidFill>
              <a:srgbClr val="FFFF00"/>
            </a:solidFill>
          </p:spPr>
          <p:txBody>
            <a:bodyPr wrap="square" lIns="0" tIns="0" rIns="0" bIns="0" rtlCol="0"/>
            <a:lstStyle/>
            <a:p>
              <a:endParaRPr/>
            </a:p>
          </p:txBody>
        </p:sp>
        <p:sp>
          <p:nvSpPr>
            <p:cNvPr id="13" name="object 13"/>
            <p:cNvSpPr/>
            <p:nvPr/>
          </p:nvSpPr>
          <p:spPr>
            <a:xfrm>
              <a:off x="4714875" y="2000250"/>
              <a:ext cx="1500505" cy="929005"/>
            </a:xfrm>
            <a:custGeom>
              <a:avLst/>
              <a:gdLst/>
              <a:ahLst/>
              <a:cxnLst/>
              <a:rect l="l" t="t" r="r" b="b"/>
              <a:pathLst>
                <a:path w="1500504" h="929005">
                  <a:moveTo>
                    <a:pt x="0" y="95758"/>
                  </a:moveTo>
                  <a:lnTo>
                    <a:pt x="704596" y="95758"/>
                  </a:lnTo>
                  <a:lnTo>
                    <a:pt x="704596" y="0"/>
                  </a:lnTo>
                  <a:lnTo>
                    <a:pt x="1500251" y="464312"/>
                  </a:lnTo>
                  <a:lnTo>
                    <a:pt x="704596" y="928624"/>
                  </a:lnTo>
                  <a:lnTo>
                    <a:pt x="704596" y="832865"/>
                  </a:lnTo>
                  <a:lnTo>
                    <a:pt x="0" y="832865"/>
                  </a:lnTo>
                  <a:lnTo>
                    <a:pt x="0" y="95758"/>
                  </a:lnTo>
                  <a:close/>
                </a:path>
              </a:pathLst>
            </a:custGeom>
            <a:ln w="25400">
              <a:solidFill>
                <a:srgbClr val="C00000"/>
              </a:solidFill>
            </a:ln>
          </p:spPr>
          <p:txBody>
            <a:bodyPr wrap="square" lIns="0" tIns="0" rIns="0" bIns="0" rtlCol="0"/>
            <a:lstStyle/>
            <a:p>
              <a:endParaRPr/>
            </a:p>
          </p:txBody>
        </p:sp>
        <p:sp>
          <p:nvSpPr>
            <p:cNvPr id="14" name="object 14"/>
            <p:cNvSpPr/>
            <p:nvPr/>
          </p:nvSpPr>
          <p:spPr>
            <a:xfrm>
              <a:off x="6215126" y="1388871"/>
              <a:ext cx="2857500" cy="1754505"/>
            </a:xfrm>
            <a:custGeom>
              <a:avLst/>
              <a:gdLst/>
              <a:ahLst/>
              <a:cxnLst/>
              <a:rect l="l" t="t" r="r" b="b"/>
              <a:pathLst>
                <a:path w="2857500" h="1754505">
                  <a:moveTo>
                    <a:pt x="2857500" y="0"/>
                  </a:moveTo>
                  <a:lnTo>
                    <a:pt x="0" y="0"/>
                  </a:lnTo>
                  <a:lnTo>
                    <a:pt x="0" y="1754377"/>
                  </a:lnTo>
                  <a:lnTo>
                    <a:pt x="2857500" y="1754377"/>
                  </a:lnTo>
                  <a:lnTo>
                    <a:pt x="2857500" y="0"/>
                  </a:lnTo>
                  <a:close/>
                </a:path>
              </a:pathLst>
            </a:custGeom>
            <a:solidFill>
              <a:srgbClr val="FFFF00"/>
            </a:solidFill>
          </p:spPr>
          <p:txBody>
            <a:bodyPr wrap="square" lIns="0" tIns="0" rIns="0" bIns="0" rtlCol="0"/>
            <a:lstStyle/>
            <a:p>
              <a:endParaRPr/>
            </a:p>
          </p:txBody>
        </p:sp>
        <p:pic>
          <p:nvPicPr>
            <p:cNvPr id="15" name="object 15"/>
            <p:cNvPicPr/>
            <p:nvPr/>
          </p:nvPicPr>
          <p:blipFill>
            <a:blip r:embed="rId4" cstate="print"/>
            <a:stretch>
              <a:fillRect/>
            </a:stretch>
          </p:blipFill>
          <p:spPr>
            <a:xfrm>
              <a:off x="6163055" y="1632203"/>
              <a:ext cx="1824227" cy="513588"/>
            </a:xfrm>
            <a:prstGeom prst="rect">
              <a:avLst/>
            </a:prstGeom>
          </p:spPr>
        </p:pic>
        <p:pic>
          <p:nvPicPr>
            <p:cNvPr id="16" name="object 16"/>
            <p:cNvPicPr/>
            <p:nvPr/>
          </p:nvPicPr>
          <p:blipFill>
            <a:blip r:embed="rId5" cstate="print"/>
            <a:stretch>
              <a:fillRect/>
            </a:stretch>
          </p:blipFill>
          <p:spPr>
            <a:xfrm>
              <a:off x="7679435" y="1632203"/>
              <a:ext cx="382524" cy="513588"/>
            </a:xfrm>
            <a:prstGeom prst="rect">
              <a:avLst/>
            </a:prstGeom>
          </p:spPr>
        </p:pic>
        <p:pic>
          <p:nvPicPr>
            <p:cNvPr id="17" name="object 17"/>
            <p:cNvPicPr/>
            <p:nvPr/>
          </p:nvPicPr>
          <p:blipFill>
            <a:blip r:embed="rId6" cstate="print"/>
            <a:stretch>
              <a:fillRect/>
            </a:stretch>
          </p:blipFill>
          <p:spPr>
            <a:xfrm>
              <a:off x="7754111" y="1632203"/>
              <a:ext cx="629411" cy="513588"/>
            </a:xfrm>
            <a:prstGeom prst="rect">
              <a:avLst/>
            </a:prstGeom>
          </p:spPr>
        </p:pic>
        <p:pic>
          <p:nvPicPr>
            <p:cNvPr id="18" name="object 18"/>
            <p:cNvPicPr/>
            <p:nvPr/>
          </p:nvPicPr>
          <p:blipFill>
            <a:blip r:embed="rId7" cstate="print"/>
            <a:stretch>
              <a:fillRect/>
            </a:stretch>
          </p:blipFill>
          <p:spPr>
            <a:xfrm>
              <a:off x="8075676" y="1632203"/>
              <a:ext cx="496824" cy="513588"/>
            </a:xfrm>
            <a:prstGeom prst="rect">
              <a:avLst/>
            </a:prstGeom>
          </p:spPr>
        </p:pic>
        <p:pic>
          <p:nvPicPr>
            <p:cNvPr id="19" name="object 19"/>
            <p:cNvPicPr/>
            <p:nvPr/>
          </p:nvPicPr>
          <p:blipFill>
            <a:blip r:embed="rId8" cstate="print"/>
            <a:stretch>
              <a:fillRect/>
            </a:stretch>
          </p:blipFill>
          <p:spPr>
            <a:xfrm>
              <a:off x="8264652" y="1632203"/>
              <a:ext cx="824483" cy="513588"/>
            </a:xfrm>
            <a:prstGeom prst="rect">
              <a:avLst/>
            </a:prstGeom>
          </p:spPr>
        </p:pic>
      </p:grpSp>
      <p:graphicFrame>
        <p:nvGraphicFramePr>
          <p:cNvPr id="20" name="object 20"/>
          <p:cNvGraphicFramePr>
            <a:graphicFrameLocks noGrp="1"/>
          </p:cNvGraphicFramePr>
          <p:nvPr/>
        </p:nvGraphicFramePr>
        <p:xfrm>
          <a:off x="2871851" y="1014349"/>
          <a:ext cx="6198235" cy="2557525"/>
        </p:xfrm>
        <a:graphic>
          <a:graphicData uri="http://schemas.openxmlformats.org/drawingml/2006/table">
            <a:tbl>
              <a:tblPr firstRow="1" bandRow="1">
                <a:tableStyleId>{2D5ABB26-0587-4C30-8999-92F81FD0307C}</a:tableStyleId>
              </a:tblPr>
              <a:tblGrid>
                <a:gridCol w="3314700"/>
                <a:gridCol w="2883535"/>
              </a:tblGrid>
              <a:tr h="345948">
                <a:tc gridSpan="2">
                  <a:txBody>
                    <a:bodyPr/>
                    <a:lstStyle/>
                    <a:p>
                      <a:pPr>
                        <a:lnSpc>
                          <a:spcPct val="100000"/>
                        </a:lnSpc>
                      </a:pPr>
                      <a:endParaRPr sz="2000">
                        <a:latin typeface="Times New Roman"/>
                        <a:cs typeface="Times New Roman"/>
                      </a:endParaRPr>
                    </a:p>
                  </a:txBody>
                  <a:tcPr marL="0" marR="0" marT="0" marB="0">
                    <a:lnL w="76200">
                      <a:solidFill>
                        <a:srgbClr val="C00000"/>
                      </a:solidFill>
                      <a:prstDash val="solid"/>
                    </a:lnL>
                    <a:lnR w="76200">
                      <a:solidFill>
                        <a:srgbClr val="C00000"/>
                      </a:solidFill>
                      <a:prstDash val="solid"/>
                    </a:lnR>
                    <a:lnT w="76200">
                      <a:solidFill>
                        <a:srgbClr val="C00000"/>
                      </a:solidFill>
                      <a:prstDash val="solid"/>
                    </a:lnT>
                  </a:tcPr>
                </a:tc>
                <a:tc hMerge="1">
                  <a:txBody>
                    <a:bodyPr/>
                    <a:lstStyle/>
                    <a:p>
                      <a:endParaRPr/>
                    </a:p>
                  </a:txBody>
                  <a:tcPr marL="0" marR="0" marT="0" marB="0"/>
                </a:tc>
              </a:tr>
              <a:tr h="1754377">
                <a:tc>
                  <a:txBody>
                    <a:bodyPr/>
                    <a:lstStyle/>
                    <a:p>
                      <a:pPr>
                        <a:lnSpc>
                          <a:spcPct val="100000"/>
                        </a:lnSpc>
                      </a:pPr>
                      <a:endParaRPr sz="2000">
                        <a:latin typeface="Times New Roman"/>
                        <a:cs typeface="Times New Roman"/>
                      </a:endParaRPr>
                    </a:p>
                  </a:txBody>
                  <a:tcPr marL="0" marR="0" marT="0" marB="0">
                    <a:lnL w="76200">
                      <a:solidFill>
                        <a:srgbClr val="C00000"/>
                      </a:solidFill>
                      <a:prstDash val="solid"/>
                    </a:lnL>
                    <a:lnR w="9525">
                      <a:solidFill>
                        <a:srgbClr val="C00000"/>
                      </a:solidFill>
                      <a:prstDash val="solid"/>
                    </a:lnR>
                  </a:tcPr>
                </a:tc>
                <a:tc>
                  <a:txBody>
                    <a:bodyPr/>
                    <a:lstStyle/>
                    <a:p>
                      <a:pPr marL="92075" marR="165100">
                        <a:lnSpc>
                          <a:spcPct val="100000"/>
                        </a:lnSpc>
                        <a:spcBef>
                          <a:spcPts val="240"/>
                        </a:spcBef>
                      </a:pPr>
                      <a:r>
                        <a:rPr sz="1800" spc="-5" dirty="0">
                          <a:latin typeface="Calibri"/>
                          <a:cs typeface="Calibri"/>
                        </a:rPr>
                        <a:t>Adding</a:t>
                      </a:r>
                      <a:r>
                        <a:rPr sz="1800" spc="5" dirty="0">
                          <a:latin typeface="Calibri"/>
                          <a:cs typeface="Calibri"/>
                        </a:rPr>
                        <a:t> </a:t>
                      </a:r>
                      <a:r>
                        <a:rPr sz="1800" spc="-5" dirty="0">
                          <a:latin typeface="Calibri"/>
                          <a:cs typeface="Calibri"/>
                        </a:rPr>
                        <a:t>element </a:t>
                      </a:r>
                      <a:r>
                        <a:rPr sz="1800" spc="-10" dirty="0">
                          <a:latin typeface="Calibri"/>
                          <a:cs typeface="Calibri"/>
                        </a:rPr>
                        <a:t>by</a:t>
                      </a:r>
                      <a:r>
                        <a:rPr sz="1800" spc="-5" dirty="0">
                          <a:latin typeface="Calibri"/>
                          <a:cs typeface="Calibri"/>
                        </a:rPr>
                        <a:t> writing </a:t>
                      </a:r>
                      <a:r>
                        <a:rPr sz="1800" dirty="0">
                          <a:latin typeface="Calibri"/>
                          <a:cs typeface="Calibri"/>
                        </a:rPr>
                        <a:t> </a:t>
                      </a:r>
                      <a:r>
                        <a:rPr sz="1800" b="1" dirty="0">
                          <a:latin typeface="Calibri"/>
                          <a:cs typeface="Calibri"/>
                        </a:rPr>
                        <a:t>Dicti</a:t>
                      </a:r>
                      <a:r>
                        <a:rPr sz="1800" b="1" spc="5" dirty="0">
                          <a:latin typeface="Calibri"/>
                          <a:cs typeface="Calibri"/>
                        </a:rPr>
                        <a:t>o</a:t>
                      </a:r>
                      <a:r>
                        <a:rPr sz="1800" b="1" dirty="0">
                          <a:latin typeface="Calibri"/>
                          <a:cs typeface="Calibri"/>
                        </a:rPr>
                        <a:t>nar</a:t>
                      </a:r>
                      <a:r>
                        <a:rPr sz="1800" b="1" spc="-5" dirty="0">
                          <a:latin typeface="Calibri"/>
                          <a:cs typeface="Calibri"/>
                        </a:rPr>
                        <a:t>y</a:t>
                      </a:r>
                      <a:r>
                        <a:rPr sz="1800" b="1" spc="-10" dirty="0">
                          <a:latin typeface="Calibri"/>
                          <a:cs typeface="Calibri"/>
                        </a:rPr>
                        <a:t>n</a:t>
                      </a:r>
                      <a:r>
                        <a:rPr sz="1800" b="1" dirty="0">
                          <a:latin typeface="Calibri"/>
                          <a:cs typeface="Calibri"/>
                        </a:rPr>
                        <a:t>am</a:t>
                      </a:r>
                      <a:r>
                        <a:rPr sz="1800" b="1" spc="-5" dirty="0">
                          <a:latin typeface="Calibri"/>
                          <a:cs typeface="Calibri"/>
                        </a:rPr>
                        <a:t>e</a:t>
                      </a:r>
                      <a:r>
                        <a:rPr sz="1800" b="1" dirty="0">
                          <a:latin typeface="Calibri"/>
                          <a:cs typeface="Calibri"/>
                        </a:rPr>
                        <a:t>[</a:t>
                      </a:r>
                      <a:r>
                        <a:rPr sz="1800" b="1" i="1" spc="-50" dirty="0">
                          <a:solidFill>
                            <a:srgbClr val="FF0000"/>
                          </a:solidFill>
                          <a:latin typeface="Calibri"/>
                          <a:cs typeface="Calibri"/>
                        </a:rPr>
                        <a:t>k</a:t>
                      </a:r>
                      <a:r>
                        <a:rPr sz="1800" b="1" i="1" spc="-10" dirty="0">
                          <a:solidFill>
                            <a:srgbClr val="FF0000"/>
                          </a:solidFill>
                          <a:latin typeface="Calibri"/>
                          <a:cs typeface="Calibri"/>
                        </a:rPr>
                        <a:t>ey</a:t>
                      </a:r>
                      <a:r>
                        <a:rPr sz="1800" b="1" dirty="0">
                          <a:latin typeface="Calibri"/>
                          <a:cs typeface="Calibri"/>
                        </a:rPr>
                        <a:t>]=</a:t>
                      </a:r>
                      <a:r>
                        <a:rPr sz="1800" b="1" i="1" spc="-5" dirty="0">
                          <a:solidFill>
                            <a:srgbClr val="00AF50"/>
                          </a:solidFill>
                          <a:latin typeface="Calibri"/>
                          <a:cs typeface="Calibri"/>
                        </a:rPr>
                        <a:t>v</a:t>
                      </a:r>
                      <a:r>
                        <a:rPr sz="1800" b="1" i="1" spc="-10" dirty="0">
                          <a:solidFill>
                            <a:srgbClr val="00AF50"/>
                          </a:solidFill>
                          <a:latin typeface="Calibri"/>
                          <a:cs typeface="Calibri"/>
                        </a:rPr>
                        <a:t>a</a:t>
                      </a:r>
                      <a:r>
                        <a:rPr sz="1800" b="1" i="1" dirty="0">
                          <a:solidFill>
                            <a:srgbClr val="00AF50"/>
                          </a:solidFill>
                          <a:latin typeface="Calibri"/>
                          <a:cs typeface="Calibri"/>
                        </a:rPr>
                        <a:t>lue  </a:t>
                      </a:r>
                      <a:r>
                        <a:rPr sz="1800" spc="-10" dirty="0">
                          <a:latin typeface="Calibri"/>
                          <a:cs typeface="Calibri"/>
                        </a:rPr>
                        <a:t>For</a:t>
                      </a:r>
                      <a:r>
                        <a:rPr sz="1800" spc="-15" dirty="0">
                          <a:latin typeface="Calibri"/>
                          <a:cs typeface="Calibri"/>
                        </a:rPr>
                        <a:t> </a:t>
                      </a:r>
                      <a:r>
                        <a:rPr sz="1800" dirty="0">
                          <a:latin typeface="Calibri"/>
                          <a:cs typeface="Calibri"/>
                        </a:rPr>
                        <a:t>eg.</a:t>
                      </a:r>
                      <a:r>
                        <a:rPr sz="1800" spc="-10" dirty="0">
                          <a:latin typeface="Calibri"/>
                          <a:cs typeface="Calibri"/>
                        </a:rPr>
                        <a:t> here,</a:t>
                      </a:r>
                      <a:r>
                        <a:rPr sz="1800" spc="20" dirty="0">
                          <a:latin typeface="Calibri"/>
                          <a:cs typeface="Calibri"/>
                        </a:rPr>
                        <a:t> </a:t>
                      </a:r>
                      <a:r>
                        <a:rPr sz="1800" spc="-5" dirty="0">
                          <a:latin typeface="Calibri"/>
                          <a:cs typeface="Calibri"/>
                        </a:rPr>
                        <a:t>4,5,6</a:t>
                      </a:r>
                      <a:r>
                        <a:rPr sz="1800" spc="5" dirty="0">
                          <a:latin typeface="Calibri"/>
                          <a:cs typeface="Calibri"/>
                        </a:rPr>
                        <a:t> </a:t>
                      </a:r>
                      <a:r>
                        <a:rPr sz="1800" spc="-10" dirty="0">
                          <a:latin typeface="Calibri"/>
                          <a:cs typeface="Calibri"/>
                        </a:rPr>
                        <a:t>are</a:t>
                      </a:r>
                      <a:r>
                        <a:rPr sz="1800" spc="-5" dirty="0">
                          <a:latin typeface="Calibri"/>
                          <a:cs typeface="Calibri"/>
                        </a:rPr>
                        <a:t> </a:t>
                      </a:r>
                      <a:r>
                        <a:rPr sz="1800" dirty="0">
                          <a:latin typeface="Calibri"/>
                          <a:cs typeface="Calibri"/>
                        </a:rPr>
                        <a:t>the </a:t>
                      </a:r>
                      <a:r>
                        <a:rPr sz="1800" spc="5" dirty="0">
                          <a:latin typeface="Calibri"/>
                          <a:cs typeface="Calibri"/>
                        </a:rPr>
                        <a:t> </a:t>
                      </a:r>
                      <a:r>
                        <a:rPr sz="1800" spc="-25" dirty="0">
                          <a:latin typeface="Calibri"/>
                          <a:cs typeface="Calibri"/>
                        </a:rPr>
                        <a:t>keys</a:t>
                      </a:r>
                      <a:r>
                        <a:rPr sz="1800" spc="-20" dirty="0">
                          <a:latin typeface="Calibri"/>
                          <a:cs typeface="Calibri"/>
                        </a:rPr>
                        <a:t> </a:t>
                      </a:r>
                      <a:r>
                        <a:rPr sz="1800" dirty="0">
                          <a:latin typeface="Calibri"/>
                          <a:cs typeface="Calibri"/>
                        </a:rPr>
                        <a:t>and</a:t>
                      </a:r>
                      <a:r>
                        <a:rPr sz="1800" spc="10" dirty="0">
                          <a:latin typeface="Calibri"/>
                          <a:cs typeface="Calibri"/>
                        </a:rPr>
                        <a:t> </a:t>
                      </a:r>
                      <a:r>
                        <a:rPr sz="1800" spc="-75" dirty="0">
                          <a:latin typeface="Calibri"/>
                          <a:cs typeface="Calibri"/>
                        </a:rPr>
                        <a:t>‘h’,’o’,’n’</a:t>
                      </a:r>
                      <a:r>
                        <a:rPr sz="1800" spc="20" dirty="0">
                          <a:latin typeface="Calibri"/>
                          <a:cs typeface="Calibri"/>
                        </a:rPr>
                        <a:t> </a:t>
                      </a:r>
                      <a:r>
                        <a:rPr sz="1800" spc="-10" dirty="0">
                          <a:latin typeface="Calibri"/>
                          <a:cs typeface="Calibri"/>
                        </a:rPr>
                        <a:t>are</a:t>
                      </a:r>
                      <a:r>
                        <a:rPr sz="1800" spc="-5" dirty="0">
                          <a:latin typeface="Calibri"/>
                          <a:cs typeface="Calibri"/>
                        </a:rPr>
                        <a:t> </a:t>
                      </a:r>
                      <a:r>
                        <a:rPr sz="1800" dirty="0">
                          <a:latin typeface="Calibri"/>
                          <a:cs typeface="Calibri"/>
                        </a:rPr>
                        <a:t>the </a:t>
                      </a:r>
                      <a:r>
                        <a:rPr sz="1800" spc="5" dirty="0">
                          <a:latin typeface="Calibri"/>
                          <a:cs typeface="Calibri"/>
                        </a:rPr>
                        <a:t> </a:t>
                      </a:r>
                      <a:r>
                        <a:rPr sz="1800" spc="-5" dirty="0">
                          <a:latin typeface="Calibri"/>
                          <a:cs typeface="Calibri"/>
                        </a:rPr>
                        <a:t>values being</a:t>
                      </a:r>
                      <a:r>
                        <a:rPr sz="1800" spc="10" dirty="0">
                          <a:latin typeface="Calibri"/>
                          <a:cs typeface="Calibri"/>
                        </a:rPr>
                        <a:t> </a:t>
                      </a:r>
                      <a:r>
                        <a:rPr sz="1800" dirty="0">
                          <a:latin typeface="Calibri"/>
                          <a:cs typeface="Calibri"/>
                        </a:rPr>
                        <a:t>added </a:t>
                      </a:r>
                      <a:r>
                        <a:rPr sz="1800" spc="-5" dirty="0">
                          <a:latin typeface="Calibri"/>
                          <a:cs typeface="Calibri"/>
                        </a:rPr>
                        <a:t>by </a:t>
                      </a:r>
                      <a:r>
                        <a:rPr sz="1800" dirty="0">
                          <a:latin typeface="Calibri"/>
                          <a:cs typeface="Calibri"/>
                        </a:rPr>
                        <a:t> </a:t>
                      </a:r>
                      <a:r>
                        <a:rPr sz="1800" spc="-10" dirty="0">
                          <a:latin typeface="Calibri"/>
                          <a:cs typeface="Calibri"/>
                        </a:rPr>
                        <a:t>pairing</a:t>
                      </a:r>
                      <a:r>
                        <a:rPr sz="1800" spc="10" dirty="0">
                          <a:latin typeface="Calibri"/>
                          <a:cs typeface="Calibri"/>
                        </a:rPr>
                        <a:t> </a:t>
                      </a:r>
                      <a:r>
                        <a:rPr sz="1800" spc="-5" dirty="0">
                          <a:latin typeface="Calibri"/>
                          <a:cs typeface="Calibri"/>
                        </a:rPr>
                        <a:t>respectively</a:t>
                      </a:r>
                      <a:endParaRPr sz="1800">
                        <a:latin typeface="Calibri"/>
                        <a:cs typeface="Calibri"/>
                      </a:endParaRPr>
                    </a:p>
                  </a:txBody>
                  <a:tcPr marL="0" marR="0" marT="30480" marB="0">
                    <a:lnL w="9525">
                      <a:solidFill>
                        <a:srgbClr val="C00000"/>
                      </a:solidFill>
                      <a:prstDash val="solid"/>
                    </a:lnL>
                    <a:lnR w="76200">
                      <a:solidFill>
                        <a:srgbClr val="C00000"/>
                      </a:solidFill>
                      <a:prstDash val="solid"/>
                    </a:lnR>
                    <a:lnT w="9525">
                      <a:solidFill>
                        <a:srgbClr val="C00000"/>
                      </a:solidFill>
                      <a:prstDash val="solid"/>
                    </a:lnT>
                    <a:lnB w="9525">
                      <a:solidFill>
                        <a:srgbClr val="C00000"/>
                      </a:solidFill>
                      <a:prstDash val="solid"/>
                    </a:lnB>
                  </a:tcPr>
                </a:tc>
              </a:tr>
              <a:tr h="457200">
                <a:tc gridSpan="2">
                  <a:txBody>
                    <a:bodyPr/>
                    <a:lstStyle/>
                    <a:p>
                      <a:pPr>
                        <a:lnSpc>
                          <a:spcPct val="100000"/>
                        </a:lnSpc>
                      </a:pPr>
                      <a:endParaRPr sz="2000">
                        <a:latin typeface="Times New Roman"/>
                        <a:cs typeface="Times New Roman"/>
                      </a:endParaRPr>
                    </a:p>
                  </a:txBody>
                  <a:tcPr marL="0" marR="0" marT="0" marB="0">
                    <a:lnL w="76200">
                      <a:solidFill>
                        <a:srgbClr val="C00000"/>
                      </a:solidFill>
                      <a:prstDash val="solid"/>
                    </a:lnL>
                    <a:lnR w="76200">
                      <a:solidFill>
                        <a:srgbClr val="C00000"/>
                      </a:solidFill>
                      <a:prstDash val="solid"/>
                    </a:lnR>
                    <a:lnB w="76200">
                      <a:solidFill>
                        <a:srgbClr val="C00000"/>
                      </a:solidFill>
                      <a:prstDash val="solid"/>
                    </a:lnB>
                  </a:tcPr>
                </a:tc>
                <a:tc hMerge="1">
                  <a:txBody>
                    <a:bodyPr/>
                    <a:lstStyle/>
                    <a:p>
                      <a:endParaRPr/>
                    </a:p>
                  </a:txBody>
                  <a:tcPr marL="0" marR="0" marT="0" marB="0"/>
                </a:tc>
              </a:tr>
            </a:tbl>
          </a:graphicData>
        </a:graphic>
      </p:graphicFrame>
      <p:sp>
        <p:nvSpPr>
          <p:cNvPr id="21" name="object 21"/>
          <p:cNvSpPr txBox="1"/>
          <p:nvPr/>
        </p:nvSpPr>
        <p:spPr>
          <a:xfrm>
            <a:off x="6072251" y="4857762"/>
            <a:ext cx="2857500" cy="1016000"/>
          </a:xfrm>
          <a:prstGeom prst="rect">
            <a:avLst/>
          </a:prstGeom>
          <a:solidFill>
            <a:srgbClr val="FFFF00"/>
          </a:solidFill>
          <a:ln w="9525">
            <a:solidFill>
              <a:srgbClr val="C00000"/>
            </a:solidFill>
          </a:ln>
        </p:spPr>
        <p:txBody>
          <a:bodyPr vert="horz" wrap="square" lIns="0" tIns="30480" rIns="0" bIns="0" rtlCol="0">
            <a:spAutoFit/>
          </a:bodyPr>
          <a:lstStyle/>
          <a:p>
            <a:pPr marL="147320" marR="137795" algn="ctr">
              <a:lnSpc>
                <a:spcPct val="100000"/>
              </a:lnSpc>
              <a:spcBef>
                <a:spcPts val="240"/>
              </a:spcBef>
            </a:pPr>
            <a:r>
              <a:rPr sz="2000" spc="-10" dirty="0">
                <a:solidFill>
                  <a:srgbClr val="FF0000"/>
                </a:solidFill>
                <a:latin typeface="Calibri"/>
                <a:cs typeface="Calibri"/>
              </a:rPr>
              <a:t>Here, </a:t>
            </a:r>
            <a:r>
              <a:rPr sz="2000" spc="-15" dirty="0">
                <a:solidFill>
                  <a:srgbClr val="FF0000"/>
                </a:solidFill>
                <a:latin typeface="Calibri"/>
                <a:cs typeface="Calibri"/>
              </a:rPr>
              <a:t>for </a:t>
            </a:r>
            <a:r>
              <a:rPr sz="2000" b="1" spc="-30" dirty="0">
                <a:solidFill>
                  <a:srgbClr val="FF0000"/>
                </a:solidFill>
                <a:latin typeface="Calibri"/>
                <a:cs typeface="Calibri"/>
              </a:rPr>
              <a:t>key</a:t>
            </a:r>
            <a:r>
              <a:rPr sz="2000" b="1" spc="5" dirty="0">
                <a:solidFill>
                  <a:srgbClr val="FF0000"/>
                </a:solidFill>
                <a:latin typeface="Calibri"/>
                <a:cs typeface="Calibri"/>
              </a:rPr>
              <a:t> </a:t>
            </a:r>
            <a:r>
              <a:rPr sz="2000" b="1" spc="-45" dirty="0">
                <a:solidFill>
                  <a:srgbClr val="FF0000"/>
                </a:solidFill>
                <a:latin typeface="Calibri"/>
                <a:cs typeface="Calibri"/>
              </a:rPr>
              <a:t>‘AGE’</a:t>
            </a:r>
            <a:r>
              <a:rPr sz="2000" b="1" spc="-15" dirty="0">
                <a:solidFill>
                  <a:srgbClr val="FF0000"/>
                </a:solidFill>
                <a:latin typeface="Calibri"/>
                <a:cs typeface="Calibri"/>
              </a:rPr>
              <a:t> </a:t>
            </a:r>
            <a:r>
              <a:rPr sz="2000" b="1" spc="-10" dirty="0">
                <a:solidFill>
                  <a:srgbClr val="FF0000"/>
                </a:solidFill>
                <a:latin typeface="Calibri"/>
                <a:cs typeface="Calibri"/>
              </a:rPr>
              <a:t>value </a:t>
            </a:r>
            <a:r>
              <a:rPr sz="2000" b="1" spc="-434" dirty="0">
                <a:solidFill>
                  <a:srgbClr val="FF0000"/>
                </a:solidFill>
                <a:latin typeface="Calibri"/>
                <a:cs typeface="Calibri"/>
              </a:rPr>
              <a:t> </a:t>
            </a:r>
            <a:r>
              <a:rPr sz="2000" b="1" dirty="0">
                <a:solidFill>
                  <a:srgbClr val="FF0000"/>
                </a:solidFill>
                <a:latin typeface="Calibri"/>
                <a:cs typeface="Calibri"/>
              </a:rPr>
              <a:t>is 20 </a:t>
            </a:r>
            <a:r>
              <a:rPr sz="2000" dirty="0">
                <a:solidFill>
                  <a:srgbClr val="FF0000"/>
                </a:solidFill>
                <a:latin typeface="Calibri"/>
                <a:cs typeface="Calibri"/>
              </a:rPr>
              <a:t>and </a:t>
            </a:r>
            <a:r>
              <a:rPr sz="2000" spc="-15" dirty="0">
                <a:solidFill>
                  <a:srgbClr val="FF0000"/>
                </a:solidFill>
                <a:latin typeface="Calibri"/>
                <a:cs typeface="Calibri"/>
              </a:rPr>
              <a:t>for </a:t>
            </a:r>
            <a:r>
              <a:rPr sz="2000" dirty="0">
                <a:solidFill>
                  <a:srgbClr val="FF0000"/>
                </a:solidFill>
                <a:latin typeface="Calibri"/>
                <a:cs typeface="Calibri"/>
              </a:rPr>
              <a:t>the </a:t>
            </a:r>
            <a:r>
              <a:rPr sz="2000" b="1" spc="-30" dirty="0">
                <a:solidFill>
                  <a:srgbClr val="FF0000"/>
                </a:solidFill>
                <a:latin typeface="Calibri"/>
                <a:cs typeface="Calibri"/>
              </a:rPr>
              <a:t>key </a:t>
            </a:r>
            <a:r>
              <a:rPr sz="2000" b="1" dirty="0">
                <a:solidFill>
                  <a:srgbClr val="FF0000"/>
                </a:solidFill>
                <a:latin typeface="Calibri"/>
                <a:cs typeface="Calibri"/>
              </a:rPr>
              <a:t>100 </a:t>
            </a:r>
            <a:r>
              <a:rPr sz="2000" b="1" spc="-440" dirty="0">
                <a:solidFill>
                  <a:srgbClr val="FF0000"/>
                </a:solidFill>
                <a:latin typeface="Calibri"/>
                <a:cs typeface="Calibri"/>
              </a:rPr>
              <a:t> </a:t>
            </a:r>
            <a:r>
              <a:rPr sz="2000" b="1" spc="-10" dirty="0">
                <a:solidFill>
                  <a:srgbClr val="FF0000"/>
                </a:solidFill>
                <a:latin typeface="Calibri"/>
                <a:cs typeface="Calibri"/>
              </a:rPr>
              <a:t>value</a:t>
            </a:r>
            <a:r>
              <a:rPr sz="2000" b="1" spc="-5" dirty="0">
                <a:solidFill>
                  <a:srgbClr val="FF0000"/>
                </a:solidFill>
                <a:latin typeface="Calibri"/>
                <a:cs typeface="Calibri"/>
              </a:rPr>
              <a:t> is ‘Marks’</a:t>
            </a:r>
            <a:endParaRPr sz="2000">
              <a:latin typeface="Calibri"/>
              <a:cs typeface="Calibri"/>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714375"/>
          </a:xfrm>
          <a:custGeom>
            <a:avLst/>
            <a:gdLst/>
            <a:ahLst/>
            <a:cxnLst/>
            <a:rect l="l" t="t" r="r" b="b"/>
            <a:pathLst>
              <a:path w="9144000" h="714375">
                <a:moveTo>
                  <a:pt x="9144000" y="0"/>
                </a:moveTo>
                <a:lnTo>
                  <a:pt x="0" y="0"/>
                </a:lnTo>
                <a:lnTo>
                  <a:pt x="0" y="714375"/>
                </a:lnTo>
                <a:lnTo>
                  <a:pt x="9144000" y="714375"/>
                </a:lnTo>
                <a:lnTo>
                  <a:pt x="9144000" y="0"/>
                </a:lnTo>
                <a:close/>
              </a:path>
            </a:pathLst>
          </a:custGeom>
          <a:solidFill>
            <a:srgbClr val="252525"/>
          </a:solidFill>
        </p:spPr>
        <p:txBody>
          <a:bodyPr wrap="square" lIns="0" tIns="0" rIns="0" bIns="0" rtlCol="0"/>
          <a:lstStyle/>
          <a:p>
            <a:endParaRPr/>
          </a:p>
        </p:txBody>
      </p:sp>
      <p:sp>
        <p:nvSpPr>
          <p:cNvPr id="3" name="object 3"/>
          <p:cNvSpPr txBox="1">
            <a:spLocks noGrp="1"/>
          </p:cNvSpPr>
          <p:nvPr>
            <p:ph type="title"/>
          </p:nvPr>
        </p:nvSpPr>
        <p:spPr>
          <a:xfrm>
            <a:off x="167741" y="0"/>
            <a:ext cx="8806180" cy="848360"/>
          </a:xfrm>
          <a:prstGeom prst="rect">
            <a:avLst/>
          </a:prstGeom>
        </p:spPr>
        <p:txBody>
          <a:bodyPr vert="horz" wrap="square" lIns="0" tIns="12700" rIns="0" bIns="0" rtlCol="0">
            <a:spAutoFit/>
          </a:bodyPr>
          <a:lstStyle/>
          <a:p>
            <a:pPr marL="12700">
              <a:lnSpc>
                <a:spcPct val="100000"/>
              </a:lnSpc>
              <a:spcBef>
                <a:spcPts val="100"/>
              </a:spcBef>
            </a:pPr>
            <a:r>
              <a:rPr i="0" u="heavy" spc="-5" dirty="0">
                <a:solidFill>
                  <a:srgbClr val="FFFF00"/>
                </a:solidFill>
                <a:uFill>
                  <a:solidFill>
                    <a:srgbClr val="FFFF00"/>
                  </a:solidFill>
                </a:uFill>
                <a:latin typeface="Calibri"/>
                <a:cs typeface="Calibri"/>
              </a:rPr>
              <a:t>Modify</a:t>
            </a:r>
            <a:r>
              <a:rPr i="0" u="heavy" spc="15" dirty="0">
                <a:solidFill>
                  <a:srgbClr val="FFFF00"/>
                </a:solidFill>
                <a:uFill>
                  <a:solidFill>
                    <a:srgbClr val="FFFF00"/>
                  </a:solidFill>
                </a:uFill>
                <a:latin typeface="Calibri"/>
                <a:cs typeface="Calibri"/>
              </a:rPr>
              <a:t> </a:t>
            </a:r>
            <a:r>
              <a:rPr i="0" u="heavy" dirty="0">
                <a:solidFill>
                  <a:srgbClr val="FFFF00"/>
                </a:solidFill>
                <a:uFill>
                  <a:solidFill>
                    <a:srgbClr val="FFFF00"/>
                  </a:solidFill>
                </a:uFill>
                <a:latin typeface="Calibri"/>
                <a:cs typeface="Calibri"/>
              </a:rPr>
              <a:t>an</a:t>
            </a:r>
            <a:r>
              <a:rPr i="0" u="heavy" spc="-15" dirty="0">
                <a:solidFill>
                  <a:srgbClr val="FFFF00"/>
                </a:solidFill>
                <a:uFill>
                  <a:solidFill>
                    <a:srgbClr val="FFFF00"/>
                  </a:solidFill>
                </a:uFill>
                <a:latin typeface="Calibri"/>
                <a:cs typeface="Calibri"/>
              </a:rPr>
              <a:t> item</a:t>
            </a:r>
            <a:r>
              <a:rPr i="0" u="heavy" spc="-25" dirty="0">
                <a:solidFill>
                  <a:srgbClr val="FFC000"/>
                </a:solidFill>
                <a:uFill>
                  <a:solidFill>
                    <a:srgbClr val="FFFF00"/>
                  </a:solidFill>
                </a:uFill>
                <a:latin typeface="Calibri"/>
                <a:cs typeface="Calibri"/>
              </a:rPr>
              <a:t> </a:t>
            </a:r>
            <a:r>
              <a:rPr i="0" u="heavy" dirty="0">
                <a:solidFill>
                  <a:srgbClr val="FFC000"/>
                </a:solidFill>
                <a:uFill>
                  <a:solidFill>
                    <a:srgbClr val="FFFF00"/>
                  </a:solidFill>
                </a:uFill>
                <a:latin typeface="Calibri"/>
                <a:cs typeface="Calibri"/>
              </a:rPr>
              <a:t>in</a:t>
            </a:r>
            <a:r>
              <a:rPr i="0" u="heavy" spc="-15" dirty="0">
                <a:solidFill>
                  <a:srgbClr val="FFC000"/>
                </a:solidFill>
                <a:uFill>
                  <a:solidFill>
                    <a:srgbClr val="FFFF00"/>
                  </a:solidFill>
                </a:uFill>
                <a:latin typeface="Calibri"/>
                <a:cs typeface="Calibri"/>
              </a:rPr>
              <a:t> DICTIONARY</a:t>
            </a:r>
          </a:p>
        </p:txBody>
      </p:sp>
      <p:sp>
        <p:nvSpPr>
          <p:cNvPr id="4" name="object 4"/>
          <p:cNvSpPr txBox="1"/>
          <p:nvPr/>
        </p:nvSpPr>
        <p:spPr>
          <a:xfrm>
            <a:off x="150063" y="738327"/>
            <a:ext cx="2604770" cy="574675"/>
          </a:xfrm>
          <a:prstGeom prst="rect">
            <a:avLst/>
          </a:prstGeom>
        </p:spPr>
        <p:txBody>
          <a:bodyPr vert="horz" wrap="square" lIns="0" tIns="12700" rIns="0" bIns="0" rtlCol="0">
            <a:spAutoFit/>
          </a:bodyPr>
          <a:lstStyle/>
          <a:p>
            <a:pPr marL="12700">
              <a:lnSpc>
                <a:spcPct val="100000"/>
              </a:lnSpc>
              <a:spcBef>
                <a:spcPts val="100"/>
              </a:spcBef>
            </a:pPr>
            <a:r>
              <a:rPr sz="3600" u="heavy" spc="75" dirty="0">
                <a:uFill>
                  <a:solidFill>
                    <a:srgbClr val="000000"/>
                  </a:solidFill>
                </a:uFill>
                <a:latin typeface="Arial MT"/>
                <a:cs typeface="Arial MT"/>
              </a:rPr>
              <a:t>CONT</a:t>
            </a:r>
            <a:r>
              <a:rPr sz="3600" u="heavy" spc="45" dirty="0">
                <a:uFill>
                  <a:solidFill>
                    <a:srgbClr val="000000"/>
                  </a:solidFill>
                </a:uFill>
                <a:latin typeface="Arial MT"/>
                <a:cs typeface="Arial MT"/>
              </a:rPr>
              <a:t>ENTS</a:t>
            </a:r>
            <a:endParaRPr sz="3600">
              <a:latin typeface="Arial MT"/>
              <a:cs typeface="Arial MT"/>
            </a:endParaRPr>
          </a:p>
        </p:txBody>
      </p:sp>
      <p:grpSp>
        <p:nvGrpSpPr>
          <p:cNvPr id="5" name="object 5"/>
          <p:cNvGrpSpPr/>
          <p:nvPr/>
        </p:nvGrpSpPr>
        <p:grpSpPr>
          <a:xfrm>
            <a:off x="71405" y="1357299"/>
            <a:ext cx="9006205" cy="5477510"/>
            <a:chOff x="71405" y="1357299"/>
            <a:chExt cx="9006205" cy="5477510"/>
          </a:xfrm>
        </p:grpSpPr>
        <p:sp>
          <p:nvSpPr>
            <p:cNvPr id="6" name="object 6"/>
            <p:cNvSpPr/>
            <p:nvPr/>
          </p:nvSpPr>
          <p:spPr>
            <a:xfrm>
              <a:off x="71399" y="1357299"/>
              <a:ext cx="2714625" cy="5109210"/>
            </a:xfrm>
            <a:custGeom>
              <a:avLst/>
              <a:gdLst/>
              <a:ahLst/>
              <a:cxnLst/>
              <a:rect l="l" t="t" r="r" b="b"/>
              <a:pathLst>
                <a:path w="2714625" h="5109210">
                  <a:moveTo>
                    <a:pt x="2714625" y="0"/>
                  </a:moveTo>
                  <a:lnTo>
                    <a:pt x="0" y="0"/>
                  </a:lnTo>
                  <a:lnTo>
                    <a:pt x="0" y="5072100"/>
                  </a:lnTo>
                  <a:lnTo>
                    <a:pt x="0" y="5109083"/>
                  </a:lnTo>
                  <a:lnTo>
                    <a:pt x="2714625" y="5109083"/>
                  </a:lnTo>
                  <a:lnTo>
                    <a:pt x="2714625" y="5072100"/>
                  </a:lnTo>
                  <a:lnTo>
                    <a:pt x="2714625" y="0"/>
                  </a:lnTo>
                  <a:close/>
                </a:path>
              </a:pathLst>
            </a:custGeom>
            <a:solidFill>
              <a:srgbClr val="252525"/>
            </a:solidFill>
          </p:spPr>
          <p:txBody>
            <a:bodyPr wrap="square" lIns="0" tIns="0" rIns="0" bIns="0" rtlCol="0"/>
            <a:lstStyle/>
            <a:p>
              <a:endParaRPr/>
            </a:p>
          </p:txBody>
        </p:sp>
        <p:sp>
          <p:nvSpPr>
            <p:cNvPr id="7" name="object 7"/>
            <p:cNvSpPr/>
            <p:nvPr/>
          </p:nvSpPr>
          <p:spPr>
            <a:xfrm>
              <a:off x="2121154" y="6429391"/>
              <a:ext cx="6951345" cy="400685"/>
            </a:xfrm>
            <a:custGeom>
              <a:avLst/>
              <a:gdLst/>
              <a:ahLst/>
              <a:cxnLst/>
              <a:rect l="l" t="t" r="r" b="b"/>
              <a:pathLst>
                <a:path w="6951345" h="400684">
                  <a:moveTo>
                    <a:pt x="6951345" y="0"/>
                  </a:moveTo>
                  <a:lnTo>
                    <a:pt x="0" y="0"/>
                  </a:lnTo>
                  <a:lnTo>
                    <a:pt x="0" y="400113"/>
                  </a:lnTo>
                  <a:lnTo>
                    <a:pt x="6951345" y="400113"/>
                  </a:lnTo>
                  <a:lnTo>
                    <a:pt x="6951345" y="0"/>
                  </a:lnTo>
                  <a:close/>
                </a:path>
              </a:pathLst>
            </a:custGeom>
            <a:solidFill>
              <a:srgbClr val="FFFF00"/>
            </a:solidFill>
          </p:spPr>
          <p:txBody>
            <a:bodyPr wrap="square" lIns="0" tIns="0" rIns="0" bIns="0" rtlCol="0"/>
            <a:lstStyle/>
            <a:p>
              <a:endParaRPr/>
            </a:p>
          </p:txBody>
        </p:sp>
        <p:sp>
          <p:nvSpPr>
            <p:cNvPr id="8" name="object 8"/>
            <p:cNvSpPr/>
            <p:nvPr/>
          </p:nvSpPr>
          <p:spPr>
            <a:xfrm>
              <a:off x="2121154" y="6429391"/>
              <a:ext cx="6951345" cy="400685"/>
            </a:xfrm>
            <a:custGeom>
              <a:avLst/>
              <a:gdLst/>
              <a:ahLst/>
              <a:cxnLst/>
              <a:rect l="l" t="t" r="r" b="b"/>
              <a:pathLst>
                <a:path w="6951345" h="400684">
                  <a:moveTo>
                    <a:pt x="0" y="400113"/>
                  </a:moveTo>
                  <a:lnTo>
                    <a:pt x="6951345" y="400113"/>
                  </a:lnTo>
                  <a:lnTo>
                    <a:pt x="6951345" y="0"/>
                  </a:lnTo>
                  <a:lnTo>
                    <a:pt x="0" y="0"/>
                  </a:lnTo>
                  <a:lnTo>
                    <a:pt x="0" y="400113"/>
                  </a:lnTo>
                  <a:close/>
                </a:path>
              </a:pathLst>
            </a:custGeom>
            <a:ln w="9525">
              <a:solidFill>
                <a:srgbClr val="FF0000"/>
              </a:solidFill>
            </a:ln>
          </p:spPr>
          <p:txBody>
            <a:bodyPr wrap="square" lIns="0" tIns="0" rIns="0" bIns="0" rtlCol="0"/>
            <a:lstStyle/>
            <a:p>
              <a:endParaRPr/>
            </a:p>
          </p:txBody>
        </p:sp>
        <p:pic>
          <p:nvPicPr>
            <p:cNvPr id="9" name="object 9"/>
            <p:cNvPicPr/>
            <p:nvPr/>
          </p:nvPicPr>
          <p:blipFill>
            <a:blip r:embed="rId2" cstate="print"/>
            <a:stretch>
              <a:fillRect/>
            </a:stretch>
          </p:blipFill>
          <p:spPr>
            <a:xfrm>
              <a:off x="2970041" y="3489192"/>
              <a:ext cx="5979623" cy="2645696"/>
            </a:xfrm>
            <a:prstGeom prst="rect">
              <a:avLst/>
            </a:prstGeom>
          </p:spPr>
        </p:pic>
        <p:sp>
          <p:nvSpPr>
            <p:cNvPr id="10" name="object 10"/>
            <p:cNvSpPr/>
            <p:nvPr/>
          </p:nvSpPr>
          <p:spPr>
            <a:xfrm>
              <a:off x="2900298" y="3400488"/>
              <a:ext cx="6129655" cy="2843530"/>
            </a:xfrm>
            <a:custGeom>
              <a:avLst/>
              <a:gdLst/>
              <a:ahLst/>
              <a:cxnLst/>
              <a:rect l="l" t="t" r="r" b="b"/>
              <a:pathLst>
                <a:path w="6129655" h="2843529">
                  <a:moveTo>
                    <a:pt x="0" y="2843149"/>
                  </a:moveTo>
                  <a:lnTo>
                    <a:pt x="6129401" y="2843149"/>
                  </a:lnTo>
                  <a:lnTo>
                    <a:pt x="6129401" y="0"/>
                  </a:lnTo>
                  <a:lnTo>
                    <a:pt x="0" y="0"/>
                  </a:lnTo>
                  <a:lnTo>
                    <a:pt x="0" y="2843149"/>
                  </a:lnTo>
                  <a:close/>
                </a:path>
              </a:pathLst>
            </a:custGeom>
            <a:ln w="57150">
              <a:solidFill>
                <a:srgbClr val="C00000"/>
              </a:solidFill>
            </a:ln>
          </p:spPr>
          <p:txBody>
            <a:bodyPr wrap="square" lIns="0" tIns="0" rIns="0" bIns="0" rtlCol="0"/>
            <a:lstStyle/>
            <a:p>
              <a:endParaRPr/>
            </a:p>
          </p:txBody>
        </p:sp>
        <p:sp>
          <p:nvSpPr>
            <p:cNvPr id="11" name="object 11"/>
            <p:cNvSpPr/>
            <p:nvPr/>
          </p:nvSpPr>
          <p:spPr>
            <a:xfrm>
              <a:off x="7572375" y="5572125"/>
              <a:ext cx="1285875" cy="786130"/>
            </a:xfrm>
            <a:custGeom>
              <a:avLst/>
              <a:gdLst/>
              <a:ahLst/>
              <a:cxnLst/>
              <a:rect l="l" t="t" r="r" b="b"/>
              <a:pathLst>
                <a:path w="1285875" h="786129">
                  <a:moveTo>
                    <a:pt x="0" y="392938"/>
                  </a:moveTo>
                  <a:lnTo>
                    <a:pt x="10360" y="322312"/>
                  </a:lnTo>
                  <a:lnTo>
                    <a:pt x="40230" y="255837"/>
                  </a:lnTo>
                  <a:lnTo>
                    <a:pt x="61914" y="224504"/>
                  </a:lnTo>
                  <a:lnTo>
                    <a:pt x="87794" y="194624"/>
                  </a:lnTo>
                  <a:lnTo>
                    <a:pt x="117643" y="166337"/>
                  </a:lnTo>
                  <a:lnTo>
                    <a:pt x="151234" y="139781"/>
                  </a:lnTo>
                  <a:lnTo>
                    <a:pt x="188341" y="115096"/>
                  </a:lnTo>
                  <a:lnTo>
                    <a:pt x="228735" y="92421"/>
                  </a:lnTo>
                  <a:lnTo>
                    <a:pt x="272189" y="71893"/>
                  </a:lnTo>
                  <a:lnTo>
                    <a:pt x="318478" y="53652"/>
                  </a:lnTo>
                  <a:lnTo>
                    <a:pt x="367373" y="37836"/>
                  </a:lnTo>
                  <a:lnTo>
                    <a:pt x="418648" y="24585"/>
                  </a:lnTo>
                  <a:lnTo>
                    <a:pt x="472075" y="14037"/>
                  </a:lnTo>
                  <a:lnTo>
                    <a:pt x="527428" y="6331"/>
                  </a:lnTo>
                  <a:lnTo>
                    <a:pt x="584478" y="1605"/>
                  </a:lnTo>
                  <a:lnTo>
                    <a:pt x="643001" y="0"/>
                  </a:lnTo>
                  <a:lnTo>
                    <a:pt x="701521" y="1605"/>
                  </a:lnTo>
                  <a:lnTo>
                    <a:pt x="758569" y="6331"/>
                  </a:lnTo>
                  <a:lnTo>
                    <a:pt x="813917" y="14037"/>
                  </a:lnTo>
                  <a:lnTo>
                    <a:pt x="867337" y="24585"/>
                  </a:lnTo>
                  <a:lnTo>
                    <a:pt x="918604" y="37836"/>
                  </a:lnTo>
                  <a:lnTo>
                    <a:pt x="967490" y="53652"/>
                  </a:lnTo>
                  <a:lnTo>
                    <a:pt x="1013769" y="71893"/>
                  </a:lnTo>
                  <a:lnTo>
                    <a:pt x="1057214" y="92421"/>
                  </a:lnTo>
                  <a:lnTo>
                    <a:pt x="1097597" y="115096"/>
                  </a:lnTo>
                  <a:lnTo>
                    <a:pt x="1134693" y="139781"/>
                  </a:lnTo>
                  <a:lnTo>
                    <a:pt x="1168273" y="166337"/>
                  </a:lnTo>
                  <a:lnTo>
                    <a:pt x="1198113" y="194624"/>
                  </a:lnTo>
                  <a:lnTo>
                    <a:pt x="1223984" y="224504"/>
                  </a:lnTo>
                  <a:lnTo>
                    <a:pt x="1245660" y="255837"/>
                  </a:lnTo>
                  <a:lnTo>
                    <a:pt x="1275518" y="322312"/>
                  </a:lnTo>
                  <a:lnTo>
                    <a:pt x="1285875" y="392938"/>
                  </a:lnTo>
                  <a:lnTo>
                    <a:pt x="1283248" y="428699"/>
                  </a:lnTo>
                  <a:lnTo>
                    <a:pt x="1262913" y="497386"/>
                  </a:lnTo>
                  <a:lnTo>
                    <a:pt x="1223984" y="561364"/>
                  </a:lnTo>
                  <a:lnTo>
                    <a:pt x="1198113" y="591241"/>
                  </a:lnTo>
                  <a:lnTo>
                    <a:pt x="1168273" y="619525"/>
                  </a:lnTo>
                  <a:lnTo>
                    <a:pt x="1134693" y="646078"/>
                  </a:lnTo>
                  <a:lnTo>
                    <a:pt x="1097597" y="670760"/>
                  </a:lnTo>
                  <a:lnTo>
                    <a:pt x="1057214" y="693432"/>
                  </a:lnTo>
                  <a:lnTo>
                    <a:pt x="1013769" y="713957"/>
                  </a:lnTo>
                  <a:lnTo>
                    <a:pt x="967490" y="732195"/>
                  </a:lnTo>
                  <a:lnTo>
                    <a:pt x="918604" y="748008"/>
                  </a:lnTo>
                  <a:lnTo>
                    <a:pt x="867337" y="761257"/>
                  </a:lnTo>
                  <a:lnTo>
                    <a:pt x="813917" y="771803"/>
                  </a:lnTo>
                  <a:lnTo>
                    <a:pt x="758569" y="779507"/>
                  </a:lnTo>
                  <a:lnTo>
                    <a:pt x="701521" y="784232"/>
                  </a:lnTo>
                  <a:lnTo>
                    <a:pt x="643001" y="785837"/>
                  </a:lnTo>
                  <a:lnTo>
                    <a:pt x="584478" y="784232"/>
                  </a:lnTo>
                  <a:lnTo>
                    <a:pt x="527428" y="779507"/>
                  </a:lnTo>
                  <a:lnTo>
                    <a:pt x="472075" y="771803"/>
                  </a:lnTo>
                  <a:lnTo>
                    <a:pt x="418648" y="761257"/>
                  </a:lnTo>
                  <a:lnTo>
                    <a:pt x="367373" y="748008"/>
                  </a:lnTo>
                  <a:lnTo>
                    <a:pt x="318478" y="732195"/>
                  </a:lnTo>
                  <a:lnTo>
                    <a:pt x="272189" y="713957"/>
                  </a:lnTo>
                  <a:lnTo>
                    <a:pt x="228735" y="693432"/>
                  </a:lnTo>
                  <a:lnTo>
                    <a:pt x="188341" y="670760"/>
                  </a:lnTo>
                  <a:lnTo>
                    <a:pt x="151234" y="646078"/>
                  </a:lnTo>
                  <a:lnTo>
                    <a:pt x="117643" y="619525"/>
                  </a:lnTo>
                  <a:lnTo>
                    <a:pt x="87794" y="591241"/>
                  </a:lnTo>
                  <a:lnTo>
                    <a:pt x="61914" y="561364"/>
                  </a:lnTo>
                  <a:lnTo>
                    <a:pt x="40230" y="530033"/>
                  </a:lnTo>
                  <a:lnTo>
                    <a:pt x="10360" y="463562"/>
                  </a:lnTo>
                  <a:lnTo>
                    <a:pt x="0" y="392938"/>
                  </a:lnTo>
                  <a:close/>
                </a:path>
              </a:pathLst>
            </a:custGeom>
            <a:ln w="25400">
              <a:solidFill>
                <a:srgbClr val="FF00FF"/>
              </a:solidFill>
            </a:ln>
          </p:spPr>
          <p:txBody>
            <a:bodyPr wrap="square" lIns="0" tIns="0" rIns="0" bIns="0" rtlCol="0"/>
            <a:lstStyle/>
            <a:p>
              <a:endParaRPr/>
            </a:p>
          </p:txBody>
        </p:sp>
      </p:grpSp>
      <p:grpSp>
        <p:nvGrpSpPr>
          <p:cNvPr id="12" name="object 12"/>
          <p:cNvGrpSpPr/>
          <p:nvPr/>
        </p:nvGrpSpPr>
        <p:grpSpPr>
          <a:xfrm>
            <a:off x="3268217" y="800100"/>
            <a:ext cx="5504815" cy="2498725"/>
            <a:chOff x="3268217" y="800100"/>
            <a:chExt cx="5504815" cy="2498725"/>
          </a:xfrm>
        </p:grpSpPr>
        <p:pic>
          <p:nvPicPr>
            <p:cNvPr id="13" name="object 13"/>
            <p:cNvPicPr/>
            <p:nvPr/>
          </p:nvPicPr>
          <p:blipFill>
            <a:blip r:embed="rId3" cstate="print"/>
            <a:stretch>
              <a:fillRect/>
            </a:stretch>
          </p:blipFill>
          <p:spPr>
            <a:xfrm>
              <a:off x="3378472" y="897710"/>
              <a:ext cx="5297200" cy="2205079"/>
            </a:xfrm>
            <a:prstGeom prst="rect">
              <a:avLst/>
            </a:prstGeom>
          </p:spPr>
        </p:pic>
        <p:sp>
          <p:nvSpPr>
            <p:cNvPr id="14" name="object 14"/>
            <p:cNvSpPr/>
            <p:nvPr/>
          </p:nvSpPr>
          <p:spPr>
            <a:xfrm>
              <a:off x="3296792" y="828675"/>
              <a:ext cx="5447665" cy="2343150"/>
            </a:xfrm>
            <a:custGeom>
              <a:avLst/>
              <a:gdLst/>
              <a:ahLst/>
              <a:cxnLst/>
              <a:rect l="l" t="t" r="r" b="b"/>
              <a:pathLst>
                <a:path w="5447665" h="2343150">
                  <a:moveTo>
                    <a:pt x="0" y="2343150"/>
                  </a:moveTo>
                  <a:lnTo>
                    <a:pt x="5447284" y="2343150"/>
                  </a:lnTo>
                  <a:lnTo>
                    <a:pt x="5447284" y="0"/>
                  </a:lnTo>
                  <a:lnTo>
                    <a:pt x="0" y="0"/>
                  </a:lnTo>
                  <a:lnTo>
                    <a:pt x="0" y="2343150"/>
                  </a:lnTo>
                  <a:close/>
                </a:path>
              </a:pathLst>
            </a:custGeom>
            <a:ln w="57150">
              <a:solidFill>
                <a:srgbClr val="C00000"/>
              </a:solidFill>
            </a:ln>
          </p:spPr>
          <p:txBody>
            <a:bodyPr wrap="square" lIns="0" tIns="0" rIns="0" bIns="0" rtlCol="0"/>
            <a:lstStyle/>
            <a:p>
              <a:endParaRPr/>
            </a:p>
          </p:txBody>
        </p:sp>
        <p:sp>
          <p:nvSpPr>
            <p:cNvPr id="15" name="object 15"/>
            <p:cNvSpPr/>
            <p:nvPr/>
          </p:nvSpPr>
          <p:spPr>
            <a:xfrm>
              <a:off x="3500373" y="2571750"/>
              <a:ext cx="4325620" cy="714375"/>
            </a:xfrm>
            <a:custGeom>
              <a:avLst/>
              <a:gdLst/>
              <a:ahLst/>
              <a:cxnLst/>
              <a:rect l="l" t="t" r="r" b="b"/>
              <a:pathLst>
                <a:path w="4325620" h="714375">
                  <a:moveTo>
                    <a:pt x="0" y="357124"/>
                  </a:moveTo>
                  <a:lnTo>
                    <a:pt x="11303" y="289262"/>
                  </a:lnTo>
                  <a:lnTo>
                    <a:pt x="43813" y="225700"/>
                  </a:lnTo>
                  <a:lnTo>
                    <a:pt x="95428" y="167632"/>
                  </a:lnTo>
                  <a:lnTo>
                    <a:pt x="127743" y="141033"/>
                  </a:lnTo>
                  <a:lnTo>
                    <a:pt x="164045" y="116257"/>
                  </a:lnTo>
                  <a:lnTo>
                    <a:pt x="204073" y="93454"/>
                  </a:lnTo>
                  <a:lnTo>
                    <a:pt x="247563" y="72773"/>
                  </a:lnTo>
                  <a:lnTo>
                    <a:pt x="294253" y="54364"/>
                  </a:lnTo>
                  <a:lnTo>
                    <a:pt x="343879" y="38376"/>
                  </a:lnTo>
                  <a:lnTo>
                    <a:pt x="396180" y="24960"/>
                  </a:lnTo>
                  <a:lnTo>
                    <a:pt x="450893" y="14264"/>
                  </a:lnTo>
                  <a:lnTo>
                    <a:pt x="507754" y="6439"/>
                  </a:lnTo>
                  <a:lnTo>
                    <a:pt x="566501" y="1634"/>
                  </a:lnTo>
                  <a:lnTo>
                    <a:pt x="626872" y="0"/>
                  </a:lnTo>
                  <a:lnTo>
                    <a:pt x="687242" y="1634"/>
                  </a:lnTo>
                  <a:lnTo>
                    <a:pt x="745989" y="6439"/>
                  </a:lnTo>
                  <a:lnTo>
                    <a:pt x="802850" y="14264"/>
                  </a:lnTo>
                  <a:lnTo>
                    <a:pt x="857563" y="24960"/>
                  </a:lnTo>
                  <a:lnTo>
                    <a:pt x="909864" y="38376"/>
                  </a:lnTo>
                  <a:lnTo>
                    <a:pt x="959490" y="54364"/>
                  </a:lnTo>
                  <a:lnTo>
                    <a:pt x="1006180" y="72773"/>
                  </a:lnTo>
                  <a:lnTo>
                    <a:pt x="1049670" y="93454"/>
                  </a:lnTo>
                  <a:lnTo>
                    <a:pt x="1089698" y="116257"/>
                  </a:lnTo>
                  <a:lnTo>
                    <a:pt x="1126000" y="141033"/>
                  </a:lnTo>
                  <a:lnTo>
                    <a:pt x="1158315" y="167632"/>
                  </a:lnTo>
                  <a:lnTo>
                    <a:pt x="1186379" y="195904"/>
                  </a:lnTo>
                  <a:lnTo>
                    <a:pt x="1228704" y="256869"/>
                  </a:lnTo>
                  <a:lnTo>
                    <a:pt x="1250874" y="322731"/>
                  </a:lnTo>
                  <a:lnTo>
                    <a:pt x="1253743" y="357124"/>
                  </a:lnTo>
                  <a:lnTo>
                    <a:pt x="1250874" y="391538"/>
                  </a:lnTo>
                  <a:lnTo>
                    <a:pt x="1228704" y="457434"/>
                  </a:lnTo>
                  <a:lnTo>
                    <a:pt x="1186379" y="518425"/>
                  </a:lnTo>
                  <a:lnTo>
                    <a:pt x="1158315" y="546707"/>
                  </a:lnTo>
                  <a:lnTo>
                    <a:pt x="1126000" y="573315"/>
                  </a:lnTo>
                  <a:lnTo>
                    <a:pt x="1089698" y="598098"/>
                  </a:lnTo>
                  <a:lnTo>
                    <a:pt x="1049670" y="620907"/>
                  </a:lnTo>
                  <a:lnTo>
                    <a:pt x="1006180" y="641592"/>
                  </a:lnTo>
                  <a:lnTo>
                    <a:pt x="959490" y="660005"/>
                  </a:lnTo>
                  <a:lnTo>
                    <a:pt x="909864" y="675995"/>
                  </a:lnTo>
                  <a:lnTo>
                    <a:pt x="857563" y="689413"/>
                  </a:lnTo>
                  <a:lnTo>
                    <a:pt x="802850" y="700109"/>
                  </a:lnTo>
                  <a:lnTo>
                    <a:pt x="745989" y="707935"/>
                  </a:lnTo>
                  <a:lnTo>
                    <a:pt x="687242" y="712740"/>
                  </a:lnTo>
                  <a:lnTo>
                    <a:pt x="626872" y="714375"/>
                  </a:lnTo>
                  <a:lnTo>
                    <a:pt x="566501" y="712740"/>
                  </a:lnTo>
                  <a:lnTo>
                    <a:pt x="507754" y="707935"/>
                  </a:lnTo>
                  <a:lnTo>
                    <a:pt x="450893" y="700109"/>
                  </a:lnTo>
                  <a:lnTo>
                    <a:pt x="396180" y="689413"/>
                  </a:lnTo>
                  <a:lnTo>
                    <a:pt x="343879" y="675995"/>
                  </a:lnTo>
                  <a:lnTo>
                    <a:pt x="294253" y="660005"/>
                  </a:lnTo>
                  <a:lnTo>
                    <a:pt x="247563" y="641592"/>
                  </a:lnTo>
                  <a:lnTo>
                    <a:pt x="204073" y="620907"/>
                  </a:lnTo>
                  <a:lnTo>
                    <a:pt x="164045" y="598098"/>
                  </a:lnTo>
                  <a:lnTo>
                    <a:pt x="127743" y="573315"/>
                  </a:lnTo>
                  <a:lnTo>
                    <a:pt x="95428" y="546707"/>
                  </a:lnTo>
                  <a:lnTo>
                    <a:pt x="67364" y="518425"/>
                  </a:lnTo>
                  <a:lnTo>
                    <a:pt x="25039" y="457434"/>
                  </a:lnTo>
                  <a:lnTo>
                    <a:pt x="2869" y="391538"/>
                  </a:lnTo>
                  <a:lnTo>
                    <a:pt x="0" y="357124"/>
                  </a:lnTo>
                  <a:close/>
                </a:path>
                <a:path w="4325620" h="714375">
                  <a:moveTo>
                    <a:pt x="3039618" y="357124"/>
                  </a:moveTo>
                  <a:lnTo>
                    <a:pt x="3051213" y="289262"/>
                  </a:lnTo>
                  <a:lnTo>
                    <a:pt x="3084561" y="225700"/>
                  </a:lnTo>
                  <a:lnTo>
                    <a:pt x="3108719" y="195904"/>
                  </a:lnTo>
                  <a:lnTo>
                    <a:pt x="3137506" y="167632"/>
                  </a:lnTo>
                  <a:lnTo>
                    <a:pt x="3170653" y="141033"/>
                  </a:lnTo>
                  <a:lnTo>
                    <a:pt x="3207890" y="116257"/>
                  </a:lnTo>
                  <a:lnTo>
                    <a:pt x="3248948" y="93454"/>
                  </a:lnTo>
                  <a:lnTo>
                    <a:pt x="3293558" y="72773"/>
                  </a:lnTo>
                  <a:lnTo>
                    <a:pt x="3341449" y="54364"/>
                  </a:lnTo>
                  <a:lnTo>
                    <a:pt x="3392353" y="38376"/>
                  </a:lnTo>
                  <a:lnTo>
                    <a:pt x="3445999" y="24960"/>
                  </a:lnTo>
                  <a:lnTo>
                    <a:pt x="3502118" y="14264"/>
                  </a:lnTo>
                  <a:lnTo>
                    <a:pt x="3560441" y="6439"/>
                  </a:lnTo>
                  <a:lnTo>
                    <a:pt x="3620698" y="1634"/>
                  </a:lnTo>
                  <a:lnTo>
                    <a:pt x="3682619" y="0"/>
                  </a:lnTo>
                  <a:lnTo>
                    <a:pt x="3744538" y="1634"/>
                  </a:lnTo>
                  <a:lnTo>
                    <a:pt x="3804791" y="6439"/>
                  </a:lnTo>
                  <a:lnTo>
                    <a:pt x="3863108" y="14264"/>
                  </a:lnTo>
                  <a:lnTo>
                    <a:pt x="3919220" y="24960"/>
                  </a:lnTo>
                  <a:lnTo>
                    <a:pt x="3972858" y="38376"/>
                  </a:lnTo>
                  <a:lnTo>
                    <a:pt x="4023751" y="54364"/>
                  </a:lnTo>
                  <a:lnTo>
                    <a:pt x="4071632" y="72773"/>
                  </a:lnTo>
                  <a:lnTo>
                    <a:pt x="4116231" y="93454"/>
                  </a:lnTo>
                  <a:lnTo>
                    <a:pt x="4157278" y="116257"/>
                  </a:lnTo>
                  <a:lnTo>
                    <a:pt x="4194504" y="141033"/>
                  </a:lnTo>
                  <a:lnTo>
                    <a:pt x="4227641" y="167632"/>
                  </a:lnTo>
                  <a:lnTo>
                    <a:pt x="4256418" y="195904"/>
                  </a:lnTo>
                  <a:lnTo>
                    <a:pt x="4280567" y="225700"/>
                  </a:lnTo>
                  <a:lnTo>
                    <a:pt x="4313902" y="289262"/>
                  </a:lnTo>
                  <a:lnTo>
                    <a:pt x="4325493" y="357124"/>
                  </a:lnTo>
                  <a:lnTo>
                    <a:pt x="4322550" y="391538"/>
                  </a:lnTo>
                  <a:lnTo>
                    <a:pt x="4299818" y="457434"/>
                  </a:lnTo>
                  <a:lnTo>
                    <a:pt x="4256418" y="518425"/>
                  </a:lnTo>
                  <a:lnTo>
                    <a:pt x="4227641" y="546707"/>
                  </a:lnTo>
                  <a:lnTo>
                    <a:pt x="4194504" y="573315"/>
                  </a:lnTo>
                  <a:lnTo>
                    <a:pt x="4157278" y="598098"/>
                  </a:lnTo>
                  <a:lnTo>
                    <a:pt x="4116231" y="620907"/>
                  </a:lnTo>
                  <a:lnTo>
                    <a:pt x="4071632" y="641592"/>
                  </a:lnTo>
                  <a:lnTo>
                    <a:pt x="4023751" y="660005"/>
                  </a:lnTo>
                  <a:lnTo>
                    <a:pt x="3972858" y="675995"/>
                  </a:lnTo>
                  <a:lnTo>
                    <a:pt x="3919220" y="689413"/>
                  </a:lnTo>
                  <a:lnTo>
                    <a:pt x="3863108" y="700109"/>
                  </a:lnTo>
                  <a:lnTo>
                    <a:pt x="3804791" y="707935"/>
                  </a:lnTo>
                  <a:lnTo>
                    <a:pt x="3744538" y="712740"/>
                  </a:lnTo>
                  <a:lnTo>
                    <a:pt x="3682619" y="714375"/>
                  </a:lnTo>
                  <a:lnTo>
                    <a:pt x="3620698" y="712740"/>
                  </a:lnTo>
                  <a:lnTo>
                    <a:pt x="3560441" y="707935"/>
                  </a:lnTo>
                  <a:lnTo>
                    <a:pt x="3502118" y="700109"/>
                  </a:lnTo>
                  <a:lnTo>
                    <a:pt x="3445999" y="689413"/>
                  </a:lnTo>
                  <a:lnTo>
                    <a:pt x="3392353" y="675995"/>
                  </a:lnTo>
                  <a:lnTo>
                    <a:pt x="3341449" y="660005"/>
                  </a:lnTo>
                  <a:lnTo>
                    <a:pt x="3293558" y="641592"/>
                  </a:lnTo>
                  <a:lnTo>
                    <a:pt x="3248948" y="620907"/>
                  </a:lnTo>
                  <a:lnTo>
                    <a:pt x="3207890" y="598098"/>
                  </a:lnTo>
                  <a:lnTo>
                    <a:pt x="3170653" y="573315"/>
                  </a:lnTo>
                  <a:lnTo>
                    <a:pt x="3137506" y="546707"/>
                  </a:lnTo>
                  <a:lnTo>
                    <a:pt x="3108719" y="518425"/>
                  </a:lnTo>
                  <a:lnTo>
                    <a:pt x="3084561" y="488618"/>
                  </a:lnTo>
                  <a:lnTo>
                    <a:pt x="3051213" y="425024"/>
                  </a:lnTo>
                  <a:lnTo>
                    <a:pt x="3039618" y="357124"/>
                  </a:lnTo>
                  <a:close/>
                </a:path>
              </a:pathLst>
            </a:custGeom>
            <a:ln w="25400">
              <a:solidFill>
                <a:srgbClr val="FF00FF"/>
              </a:solidFill>
            </a:ln>
          </p:spPr>
          <p:txBody>
            <a:bodyPr wrap="square" lIns="0" tIns="0" rIns="0" bIns="0" rtlCol="0"/>
            <a:lstStyle/>
            <a:p>
              <a:endParaRPr/>
            </a:p>
          </p:txBody>
        </p:sp>
      </p:grpSp>
      <p:sp>
        <p:nvSpPr>
          <p:cNvPr id="16" name="object 16"/>
          <p:cNvSpPr txBox="1"/>
          <p:nvPr/>
        </p:nvSpPr>
        <p:spPr>
          <a:xfrm>
            <a:off x="150063" y="1370838"/>
            <a:ext cx="8780780" cy="5407660"/>
          </a:xfrm>
          <a:prstGeom prst="rect">
            <a:avLst/>
          </a:prstGeom>
        </p:spPr>
        <p:txBody>
          <a:bodyPr vert="horz" wrap="square" lIns="0" tIns="12700" rIns="0" bIns="0" rtlCol="0">
            <a:spAutoFit/>
          </a:bodyPr>
          <a:lstStyle/>
          <a:p>
            <a:pPr marL="12700">
              <a:lnSpc>
                <a:spcPct val="100000"/>
              </a:lnSpc>
              <a:spcBef>
                <a:spcPts val="100"/>
              </a:spcBef>
            </a:pPr>
            <a:r>
              <a:rPr sz="2400" b="1" u="heavy" spc="-10" dirty="0">
                <a:solidFill>
                  <a:srgbClr val="FFFF00"/>
                </a:solidFill>
                <a:uFill>
                  <a:solidFill>
                    <a:srgbClr val="FFFF00"/>
                  </a:solidFill>
                </a:uFill>
                <a:latin typeface="Calibri"/>
                <a:cs typeface="Calibri"/>
              </a:rPr>
              <a:t>Introduction</a:t>
            </a:r>
            <a:r>
              <a:rPr sz="2400" b="1" u="heavy" spc="-25" dirty="0">
                <a:solidFill>
                  <a:srgbClr val="FFFF00"/>
                </a:solidFill>
                <a:uFill>
                  <a:solidFill>
                    <a:srgbClr val="FFFF00"/>
                  </a:solidFill>
                </a:uFill>
                <a:latin typeface="Calibri"/>
                <a:cs typeface="Calibri"/>
              </a:rPr>
              <a:t> </a:t>
            </a:r>
            <a:r>
              <a:rPr sz="2400" b="1" u="heavy" dirty="0">
                <a:solidFill>
                  <a:srgbClr val="FFFF00"/>
                </a:solidFill>
                <a:uFill>
                  <a:solidFill>
                    <a:srgbClr val="FFFF00"/>
                  </a:solidFill>
                </a:uFill>
                <a:latin typeface="Calibri"/>
                <a:cs typeface="Calibri"/>
              </a:rPr>
              <a:t>:</a:t>
            </a:r>
            <a:endParaRPr sz="2400">
              <a:latin typeface="Calibri"/>
              <a:cs typeface="Calibri"/>
            </a:endParaRPr>
          </a:p>
          <a:p>
            <a:pPr marL="12700">
              <a:lnSpc>
                <a:spcPct val="100000"/>
              </a:lnSpc>
              <a:spcBef>
                <a:spcPts val="35"/>
              </a:spcBef>
            </a:pPr>
            <a:r>
              <a:rPr sz="1800" spc="-10" dirty="0">
                <a:solidFill>
                  <a:srgbClr val="FFC000"/>
                </a:solidFill>
                <a:latin typeface="Calibri"/>
                <a:cs typeface="Calibri"/>
              </a:rPr>
              <a:t>Definition,</a:t>
            </a:r>
            <a:endParaRPr sz="1800">
              <a:latin typeface="Calibri"/>
              <a:cs typeface="Calibri"/>
            </a:endParaRPr>
          </a:p>
          <a:p>
            <a:pPr marL="12700">
              <a:lnSpc>
                <a:spcPct val="100000"/>
              </a:lnSpc>
            </a:pPr>
            <a:r>
              <a:rPr sz="1800" spc="-10" dirty="0">
                <a:solidFill>
                  <a:srgbClr val="FFC000"/>
                </a:solidFill>
                <a:latin typeface="Calibri"/>
                <a:cs typeface="Calibri"/>
              </a:rPr>
              <a:t>Creation,</a:t>
            </a:r>
            <a:endParaRPr sz="1800">
              <a:latin typeface="Calibri"/>
              <a:cs typeface="Calibri"/>
            </a:endParaRPr>
          </a:p>
          <a:p>
            <a:pPr marL="12700" marR="6889750">
              <a:lnSpc>
                <a:spcPct val="100000"/>
              </a:lnSpc>
            </a:pPr>
            <a:r>
              <a:rPr sz="1800" spc="-5" dirty="0">
                <a:solidFill>
                  <a:srgbClr val="FFC000"/>
                </a:solidFill>
                <a:latin typeface="Calibri"/>
                <a:cs typeface="Calibri"/>
              </a:rPr>
              <a:t>Accessing</a:t>
            </a:r>
            <a:r>
              <a:rPr sz="1800" spc="-70" dirty="0">
                <a:solidFill>
                  <a:srgbClr val="FFC000"/>
                </a:solidFill>
                <a:latin typeface="Calibri"/>
                <a:cs typeface="Calibri"/>
              </a:rPr>
              <a:t> </a:t>
            </a:r>
            <a:r>
              <a:rPr sz="1800" dirty="0">
                <a:solidFill>
                  <a:srgbClr val="FFC000"/>
                </a:solidFill>
                <a:latin typeface="Calibri"/>
                <a:cs typeface="Calibri"/>
              </a:rPr>
              <a:t>elements, </a:t>
            </a:r>
            <a:r>
              <a:rPr sz="1800" spc="-395" dirty="0">
                <a:solidFill>
                  <a:srgbClr val="FFC000"/>
                </a:solidFill>
                <a:latin typeface="Calibri"/>
                <a:cs typeface="Calibri"/>
              </a:rPr>
              <a:t> </a:t>
            </a:r>
            <a:r>
              <a:rPr sz="1800" dirty="0">
                <a:solidFill>
                  <a:srgbClr val="FFC000"/>
                </a:solidFill>
                <a:latin typeface="Calibri"/>
                <a:cs typeface="Calibri"/>
              </a:rPr>
              <a:t>Add</a:t>
            </a:r>
            <a:r>
              <a:rPr sz="1800" spc="-5" dirty="0">
                <a:solidFill>
                  <a:srgbClr val="FFC000"/>
                </a:solidFill>
                <a:latin typeface="Calibri"/>
                <a:cs typeface="Calibri"/>
              </a:rPr>
              <a:t> </a:t>
            </a:r>
            <a:r>
              <a:rPr sz="1800" dirty="0">
                <a:solidFill>
                  <a:srgbClr val="FFC000"/>
                </a:solidFill>
                <a:latin typeface="Calibri"/>
                <a:cs typeface="Calibri"/>
              </a:rPr>
              <a:t>an</a:t>
            </a:r>
            <a:r>
              <a:rPr sz="1800" spc="5" dirty="0">
                <a:solidFill>
                  <a:srgbClr val="FFC000"/>
                </a:solidFill>
                <a:latin typeface="Calibri"/>
                <a:cs typeface="Calibri"/>
              </a:rPr>
              <a:t> </a:t>
            </a:r>
            <a:r>
              <a:rPr sz="1800" spc="-10" dirty="0">
                <a:solidFill>
                  <a:srgbClr val="FFC000"/>
                </a:solidFill>
                <a:latin typeface="Calibri"/>
                <a:cs typeface="Calibri"/>
              </a:rPr>
              <a:t>item,</a:t>
            </a:r>
            <a:endParaRPr sz="1800">
              <a:latin typeface="Calibri"/>
              <a:cs typeface="Calibri"/>
            </a:endParaRPr>
          </a:p>
          <a:p>
            <a:pPr marL="12700">
              <a:lnSpc>
                <a:spcPts val="3295"/>
              </a:lnSpc>
            </a:pPr>
            <a:r>
              <a:rPr sz="2800" b="1" spc="-5" dirty="0">
                <a:solidFill>
                  <a:srgbClr val="FFFF00"/>
                </a:solidFill>
                <a:latin typeface="Calibri"/>
                <a:cs typeface="Calibri"/>
              </a:rPr>
              <a:t>Modify</a:t>
            </a:r>
            <a:r>
              <a:rPr sz="2800" b="1" spc="-15" dirty="0">
                <a:solidFill>
                  <a:srgbClr val="FFFF00"/>
                </a:solidFill>
                <a:latin typeface="Calibri"/>
                <a:cs typeface="Calibri"/>
              </a:rPr>
              <a:t> </a:t>
            </a:r>
            <a:r>
              <a:rPr sz="2800" b="1" spc="-5" dirty="0">
                <a:solidFill>
                  <a:srgbClr val="FFFF00"/>
                </a:solidFill>
                <a:latin typeface="Calibri"/>
                <a:cs typeface="Calibri"/>
              </a:rPr>
              <a:t>an </a:t>
            </a:r>
            <a:r>
              <a:rPr sz="2800" b="1" spc="-15" dirty="0">
                <a:solidFill>
                  <a:srgbClr val="FFFF00"/>
                </a:solidFill>
                <a:latin typeface="Calibri"/>
                <a:cs typeface="Calibri"/>
              </a:rPr>
              <a:t>item</a:t>
            </a:r>
            <a:r>
              <a:rPr sz="1800" spc="-15" dirty="0">
                <a:solidFill>
                  <a:srgbClr val="FFC000"/>
                </a:solidFill>
                <a:latin typeface="Calibri"/>
                <a:cs typeface="Calibri"/>
              </a:rPr>
              <a:t>,</a:t>
            </a:r>
            <a:endParaRPr sz="1800">
              <a:latin typeface="Calibri"/>
              <a:cs typeface="Calibri"/>
            </a:endParaRPr>
          </a:p>
          <a:p>
            <a:pPr marL="12700" marR="6710680">
              <a:lnSpc>
                <a:spcPct val="100000"/>
              </a:lnSpc>
              <a:spcBef>
                <a:spcPts val="70"/>
              </a:spcBef>
            </a:pPr>
            <a:r>
              <a:rPr sz="1800" spc="-25" dirty="0">
                <a:solidFill>
                  <a:srgbClr val="FFC000"/>
                </a:solidFill>
                <a:latin typeface="Calibri"/>
                <a:cs typeface="Calibri"/>
              </a:rPr>
              <a:t>Traversal, </a:t>
            </a:r>
            <a:r>
              <a:rPr sz="1800" spc="-20" dirty="0">
                <a:solidFill>
                  <a:srgbClr val="FFC000"/>
                </a:solidFill>
                <a:latin typeface="Calibri"/>
                <a:cs typeface="Calibri"/>
              </a:rPr>
              <a:t> </a:t>
            </a:r>
            <a:r>
              <a:rPr sz="1800" spc="-5" dirty="0">
                <a:solidFill>
                  <a:srgbClr val="FFC000"/>
                </a:solidFill>
                <a:latin typeface="Calibri"/>
                <a:cs typeface="Calibri"/>
              </a:rPr>
              <a:t>Membership</a:t>
            </a:r>
            <a:r>
              <a:rPr sz="1800" spc="-50" dirty="0">
                <a:solidFill>
                  <a:srgbClr val="FFC000"/>
                </a:solidFill>
                <a:latin typeface="Calibri"/>
                <a:cs typeface="Calibri"/>
              </a:rPr>
              <a:t> </a:t>
            </a:r>
            <a:r>
              <a:rPr sz="1800" spc="-15" dirty="0">
                <a:solidFill>
                  <a:srgbClr val="FFC000"/>
                </a:solidFill>
                <a:latin typeface="Calibri"/>
                <a:cs typeface="Calibri"/>
              </a:rPr>
              <a:t>operator</a:t>
            </a:r>
            <a:endParaRPr sz="1800">
              <a:latin typeface="Calibri"/>
              <a:cs typeface="Calibri"/>
            </a:endParaRPr>
          </a:p>
          <a:p>
            <a:pPr marL="12700">
              <a:lnSpc>
                <a:spcPts val="2390"/>
              </a:lnSpc>
            </a:pPr>
            <a:r>
              <a:rPr sz="2000" b="1" u="heavy" dirty="0">
                <a:solidFill>
                  <a:srgbClr val="FFC000"/>
                </a:solidFill>
                <a:uFill>
                  <a:solidFill>
                    <a:srgbClr val="FFC000"/>
                  </a:solidFill>
                </a:uFill>
                <a:latin typeface="Calibri"/>
                <a:cs typeface="Calibri"/>
              </a:rPr>
              <a:t>Functions/Methods</a:t>
            </a:r>
            <a:r>
              <a:rPr sz="2000" b="1" u="heavy" spc="-80" dirty="0">
                <a:solidFill>
                  <a:srgbClr val="FFC000"/>
                </a:solidFill>
                <a:uFill>
                  <a:solidFill>
                    <a:srgbClr val="FFC000"/>
                  </a:solidFill>
                </a:uFill>
                <a:latin typeface="Calibri"/>
                <a:cs typeface="Calibri"/>
              </a:rPr>
              <a:t> </a:t>
            </a:r>
            <a:r>
              <a:rPr sz="2000" b="1" u="heavy" dirty="0">
                <a:solidFill>
                  <a:srgbClr val="FFC000"/>
                </a:solidFill>
                <a:uFill>
                  <a:solidFill>
                    <a:srgbClr val="FFC000"/>
                  </a:solidFill>
                </a:uFill>
                <a:latin typeface="Calibri"/>
                <a:cs typeface="Calibri"/>
              </a:rPr>
              <a:t>:</a:t>
            </a:r>
            <a:endParaRPr sz="2000">
              <a:latin typeface="Calibri"/>
              <a:cs typeface="Calibri"/>
            </a:endParaRPr>
          </a:p>
          <a:p>
            <a:pPr marL="64135">
              <a:lnSpc>
                <a:spcPct val="100000"/>
              </a:lnSpc>
              <a:spcBef>
                <a:spcPts val="5"/>
              </a:spcBef>
            </a:pPr>
            <a:r>
              <a:rPr sz="1800" spc="-5" dirty="0">
                <a:solidFill>
                  <a:srgbClr val="FFC000"/>
                </a:solidFill>
                <a:latin typeface="Calibri"/>
                <a:cs typeface="Calibri"/>
              </a:rPr>
              <a:t>len(),</a:t>
            </a:r>
            <a:r>
              <a:rPr sz="1800" spc="10" dirty="0">
                <a:solidFill>
                  <a:srgbClr val="FFC000"/>
                </a:solidFill>
                <a:latin typeface="Calibri"/>
                <a:cs typeface="Calibri"/>
              </a:rPr>
              <a:t> </a:t>
            </a:r>
            <a:r>
              <a:rPr sz="1800" spc="-5" dirty="0">
                <a:solidFill>
                  <a:srgbClr val="FFC000"/>
                </a:solidFill>
                <a:latin typeface="Calibri"/>
                <a:cs typeface="Calibri"/>
              </a:rPr>
              <a:t>dict(),</a:t>
            </a:r>
            <a:r>
              <a:rPr sz="1800" spc="15" dirty="0">
                <a:solidFill>
                  <a:srgbClr val="FFC000"/>
                </a:solidFill>
                <a:latin typeface="Calibri"/>
                <a:cs typeface="Calibri"/>
              </a:rPr>
              <a:t> </a:t>
            </a:r>
            <a:r>
              <a:rPr sz="1800" spc="-20" dirty="0">
                <a:solidFill>
                  <a:srgbClr val="FFC000"/>
                </a:solidFill>
                <a:latin typeface="Calibri"/>
                <a:cs typeface="Calibri"/>
              </a:rPr>
              <a:t>keys(),</a:t>
            </a:r>
            <a:endParaRPr sz="1800">
              <a:latin typeface="Calibri"/>
              <a:cs typeface="Calibri"/>
            </a:endParaRPr>
          </a:p>
          <a:p>
            <a:pPr marL="12700">
              <a:lnSpc>
                <a:spcPct val="100000"/>
              </a:lnSpc>
              <a:spcBef>
                <a:spcPts val="5"/>
              </a:spcBef>
            </a:pPr>
            <a:r>
              <a:rPr sz="1800" spc="-10" dirty="0">
                <a:solidFill>
                  <a:srgbClr val="FFC000"/>
                </a:solidFill>
                <a:latin typeface="Calibri"/>
                <a:cs typeface="Calibri"/>
              </a:rPr>
              <a:t>values(),</a:t>
            </a:r>
            <a:r>
              <a:rPr sz="1800" spc="10" dirty="0">
                <a:solidFill>
                  <a:srgbClr val="FFC000"/>
                </a:solidFill>
                <a:latin typeface="Calibri"/>
                <a:cs typeface="Calibri"/>
              </a:rPr>
              <a:t> </a:t>
            </a:r>
            <a:r>
              <a:rPr sz="1800" spc="-10" dirty="0">
                <a:solidFill>
                  <a:srgbClr val="FFC000"/>
                </a:solidFill>
                <a:latin typeface="Calibri"/>
                <a:cs typeface="Calibri"/>
              </a:rPr>
              <a:t>items(),</a:t>
            </a:r>
            <a:r>
              <a:rPr sz="1800" spc="10" dirty="0">
                <a:solidFill>
                  <a:srgbClr val="FFC000"/>
                </a:solidFill>
                <a:latin typeface="Calibri"/>
                <a:cs typeface="Calibri"/>
              </a:rPr>
              <a:t> </a:t>
            </a:r>
            <a:r>
              <a:rPr sz="1800" spc="-10" dirty="0">
                <a:solidFill>
                  <a:srgbClr val="FFC000"/>
                </a:solidFill>
                <a:latin typeface="Calibri"/>
                <a:cs typeface="Calibri"/>
              </a:rPr>
              <a:t>get(),</a:t>
            </a:r>
            <a:endParaRPr sz="1800">
              <a:latin typeface="Calibri"/>
              <a:cs typeface="Calibri"/>
            </a:endParaRPr>
          </a:p>
          <a:p>
            <a:pPr marL="12700">
              <a:lnSpc>
                <a:spcPct val="100000"/>
              </a:lnSpc>
            </a:pPr>
            <a:r>
              <a:rPr sz="1800" spc="-10" dirty="0">
                <a:solidFill>
                  <a:srgbClr val="FFC000"/>
                </a:solidFill>
                <a:latin typeface="Calibri"/>
                <a:cs typeface="Calibri"/>
              </a:rPr>
              <a:t>update(),</a:t>
            </a:r>
            <a:r>
              <a:rPr sz="1800" spc="15" dirty="0">
                <a:solidFill>
                  <a:srgbClr val="FFC000"/>
                </a:solidFill>
                <a:latin typeface="Calibri"/>
                <a:cs typeface="Calibri"/>
              </a:rPr>
              <a:t> </a:t>
            </a:r>
            <a:r>
              <a:rPr sz="1800" spc="-5" dirty="0">
                <a:solidFill>
                  <a:srgbClr val="FFC000"/>
                </a:solidFill>
                <a:latin typeface="Calibri"/>
                <a:cs typeface="Calibri"/>
              </a:rPr>
              <a:t>del(),</a:t>
            </a:r>
            <a:r>
              <a:rPr sz="1800" spc="20" dirty="0">
                <a:solidFill>
                  <a:srgbClr val="FFC000"/>
                </a:solidFill>
                <a:latin typeface="Calibri"/>
                <a:cs typeface="Calibri"/>
              </a:rPr>
              <a:t> </a:t>
            </a:r>
            <a:r>
              <a:rPr sz="1800" spc="-5" dirty="0">
                <a:solidFill>
                  <a:srgbClr val="FFC000"/>
                </a:solidFill>
                <a:latin typeface="Calibri"/>
                <a:cs typeface="Calibri"/>
              </a:rPr>
              <a:t>del, clear(),</a:t>
            </a:r>
            <a:endParaRPr sz="1800">
              <a:latin typeface="Calibri"/>
              <a:cs typeface="Calibri"/>
            </a:endParaRPr>
          </a:p>
          <a:p>
            <a:pPr marL="12700" marR="6420485">
              <a:lnSpc>
                <a:spcPct val="100000"/>
              </a:lnSpc>
            </a:pPr>
            <a:r>
              <a:rPr sz="1800" spc="-15" dirty="0">
                <a:solidFill>
                  <a:srgbClr val="FFC000"/>
                </a:solidFill>
                <a:latin typeface="Calibri"/>
                <a:cs typeface="Calibri"/>
              </a:rPr>
              <a:t>fromkeys(),</a:t>
            </a:r>
            <a:r>
              <a:rPr sz="1800" spc="-25" dirty="0">
                <a:solidFill>
                  <a:srgbClr val="FFC000"/>
                </a:solidFill>
                <a:latin typeface="Calibri"/>
                <a:cs typeface="Calibri"/>
              </a:rPr>
              <a:t> </a:t>
            </a:r>
            <a:r>
              <a:rPr sz="1800" spc="-10" dirty="0">
                <a:solidFill>
                  <a:srgbClr val="FFC000"/>
                </a:solidFill>
                <a:latin typeface="Calibri"/>
                <a:cs typeface="Calibri"/>
              </a:rPr>
              <a:t>copy(),</a:t>
            </a:r>
            <a:r>
              <a:rPr sz="1800" dirty="0">
                <a:solidFill>
                  <a:srgbClr val="FFC000"/>
                </a:solidFill>
                <a:latin typeface="Calibri"/>
                <a:cs typeface="Calibri"/>
              </a:rPr>
              <a:t> </a:t>
            </a:r>
            <a:r>
              <a:rPr sz="1800" spc="-5" dirty="0">
                <a:solidFill>
                  <a:srgbClr val="FFC000"/>
                </a:solidFill>
                <a:latin typeface="Calibri"/>
                <a:cs typeface="Calibri"/>
              </a:rPr>
              <a:t>pop(), </a:t>
            </a:r>
            <a:r>
              <a:rPr sz="1800" spc="-395" dirty="0">
                <a:solidFill>
                  <a:srgbClr val="FFC000"/>
                </a:solidFill>
                <a:latin typeface="Calibri"/>
                <a:cs typeface="Calibri"/>
              </a:rPr>
              <a:t> </a:t>
            </a:r>
            <a:r>
              <a:rPr sz="1800" spc="-10" dirty="0">
                <a:solidFill>
                  <a:srgbClr val="FFC000"/>
                </a:solidFill>
                <a:latin typeface="Calibri"/>
                <a:cs typeface="Calibri"/>
              </a:rPr>
              <a:t>popitem(),</a:t>
            </a:r>
            <a:r>
              <a:rPr sz="1800" spc="25" dirty="0">
                <a:solidFill>
                  <a:srgbClr val="FFC000"/>
                </a:solidFill>
                <a:latin typeface="Calibri"/>
                <a:cs typeface="Calibri"/>
              </a:rPr>
              <a:t> </a:t>
            </a:r>
            <a:r>
              <a:rPr sz="1800" spc="-10" dirty="0">
                <a:solidFill>
                  <a:srgbClr val="FFC000"/>
                </a:solidFill>
                <a:latin typeface="Calibri"/>
                <a:cs typeface="Calibri"/>
              </a:rPr>
              <a:t>setdefault(), </a:t>
            </a:r>
            <a:r>
              <a:rPr sz="1800" spc="-5" dirty="0">
                <a:solidFill>
                  <a:srgbClr val="FFC000"/>
                </a:solidFill>
                <a:latin typeface="Calibri"/>
                <a:cs typeface="Calibri"/>
              </a:rPr>
              <a:t> </a:t>
            </a:r>
            <a:r>
              <a:rPr sz="1800" spc="-10" dirty="0">
                <a:solidFill>
                  <a:srgbClr val="FFC000"/>
                </a:solidFill>
                <a:latin typeface="Calibri"/>
                <a:cs typeface="Calibri"/>
              </a:rPr>
              <a:t>max(),</a:t>
            </a:r>
            <a:r>
              <a:rPr sz="1800" dirty="0">
                <a:solidFill>
                  <a:srgbClr val="FFC000"/>
                </a:solidFill>
                <a:latin typeface="Calibri"/>
                <a:cs typeface="Calibri"/>
              </a:rPr>
              <a:t> </a:t>
            </a:r>
            <a:r>
              <a:rPr sz="1800" spc="-5" dirty="0">
                <a:solidFill>
                  <a:srgbClr val="FFC000"/>
                </a:solidFill>
                <a:latin typeface="Calibri"/>
                <a:cs typeface="Calibri"/>
              </a:rPr>
              <a:t>min(),</a:t>
            </a:r>
            <a:r>
              <a:rPr sz="1800" spc="25" dirty="0">
                <a:solidFill>
                  <a:srgbClr val="FFC000"/>
                </a:solidFill>
                <a:latin typeface="Calibri"/>
                <a:cs typeface="Calibri"/>
              </a:rPr>
              <a:t> </a:t>
            </a:r>
            <a:r>
              <a:rPr sz="1800" spc="-10" dirty="0">
                <a:solidFill>
                  <a:srgbClr val="FFC000"/>
                </a:solidFill>
                <a:latin typeface="Calibri"/>
                <a:cs typeface="Calibri"/>
              </a:rPr>
              <a:t>sorted() </a:t>
            </a:r>
            <a:r>
              <a:rPr sz="1800" spc="-5" dirty="0">
                <a:solidFill>
                  <a:srgbClr val="FFC000"/>
                </a:solidFill>
                <a:latin typeface="Calibri"/>
                <a:cs typeface="Calibri"/>
              </a:rPr>
              <a:t> </a:t>
            </a:r>
            <a:r>
              <a:rPr sz="1800" spc="-10" dirty="0">
                <a:solidFill>
                  <a:srgbClr val="FFC000"/>
                </a:solidFill>
                <a:latin typeface="Calibri"/>
                <a:cs typeface="Calibri"/>
              </a:rPr>
              <a:t>copy();</a:t>
            </a:r>
            <a:endParaRPr sz="1800">
              <a:latin typeface="Calibri"/>
              <a:cs typeface="Calibri"/>
            </a:endParaRPr>
          </a:p>
          <a:p>
            <a:pPr marL="12700">
              <a:lnSpc>
                <a:spcPts val="2395"/>
              </a:lnSpc>
            </a:pPr>
            <a:r>
              <a:rPr sz="2000" b="1" u="heavy" spc="-10" dirty="0">
                <a:solidFill>
                  <a:srgbClr val="FFC000"/>
                </a:solidFill>
                <a:uFill>
                  <a:solidFill>
                    <a:srgbClr val="FFC000"/>
                  </a:solidFill>
                </a:uFill>
                <a:latin typeface="Calibri"/>
                <a:cs typeface="Calibri"/>
              </a:rPr>
              <a:t>Suggested</a:t>
            </a:r>
            <a:r>
              <a:rPr sz="2000" b="1" u="heavy" spc="-20" dirty="0">
                <a:solidFill>
                  <a:srgbClr val="FFC000"/>
                </a:solidFill>
                <a:uFill>
                  <a:solidFill>
                    <a:srgbClr val="FFC000"/>
                  </a:solidFill>
                </a:uFill>
                <a:latin typeface="Calibri"/>
                <a:cs typeface="Calibri"/>
              </a:rPr>
              <a:t> </a:t>
            </a:r>
            <a:r>
              <a:rPr sz="2000" b="1" u="heavy" spc="-10" dirty="0">
                <a:solidFill>
                  <a:srgbClr val="FFC000"/>
                </a:solidFill>
                <a:uFill>
                  <a:solidFill>
                    <a:srgbClr val="FFC000"/>
                  </a:solidFill>
                </a:uFill>
                <a:latin typeface="Calibri"/>
                <a:cs typeface="Calibri"/>
              </a:rPr>
              <a:t>programs</a:t>
            </a:r>
            <a:r>
              <a:rPr sz="2000" b="1" u="heavy" spc="-15" dirty="0">
                <a:solidFill>
                  <a:srgbClr val="FFC000"/>
                </a:solidFill>
                <a:uFill>
                  <a:solidFill>
                    <a:srgbClr val="FFC000"/>
                  </a:solidFill>
                </a:uFill>
                <a:latin typeface="Calibri"/>
                <a:cs typeface="Calibri"/>
              </a:rPr>
              <a:t> </a:t>
            </a:r>
            <a:r>
              <a:rPr sz="2000" b="1" u="heavy" dirty="0">
                <a:solidFill>
                  <a:srgbClr val="FFC000"/>
                </a:solidFill>
                <a:uFill>
                  <a:solidFill>
                    <a:srgbClr val="FFC000"/>
                  </a:solidFill>
                </a:uFill>
                <a:latin typeface="Calibri"/>
                <a:cs typeface="Calibri"/>
              </a:rPr>
              <a:t>:</a:t>
            </a:r>
            <a:endParaRPr sz="2000">
              <a:latin typeface="Calibri"/>
              <a:cs typeface="Calibri"/>
            </a:endParaRPr>
          </a:p>
          <a:p>
            <a:pPr marL="2062480">
              <a:lnSpc>
                <a:spcPct val="100000"/>
              </a:lnSpc>
              <a:spcBef>
                <a:spcPts val="815"/>
              </a:spcBef>
            </a:pPr>
            <a:r>
              <a:rPr sz="1800" b="1" spc="-5" dirty="0">
                <a:latin typeface="Calibri"/>
                <a:cs typeface="Calibri"/>
              </a:rPr>
              <a:t>Here,</a:t>
            </a:r>
            <a:r>
              <a:rPr sz="1800" b="1" spc="-15" dirty="0">
                <a:latin typeface="Calibri"/>
                <a:cs typeface="Calibri"/>
              </a:rPr>
              <a:t> </a:t>
            </a:r>
            <a:r>
              <a:rPr sz="1800" b="1" spc="-10" dirty="0">
                <a:latin typeface="Calibri"/>
                <a:cs typeface="Calibri"/>
              </a:rPr>
              <a:t>Changes/modifications</a:t>
            </a:r>
            <a:r>
              <a:rPr sz="1800" b="1" spc="-30" dirty="0">
                <a:latin typeface="Calibri"/>
                <a:cs typeface="Calibri"/>
              </a:rPr>
              <a:t> </a:t>
            </a:r>
            <a:r>
              <a:rPr sz="1800" b="1" spc="-10" dirty="0">
                <a:latin typeface="Calibri"/>
                <a:cs typeface="Calibri"/>
              </a:rPr>
              <a:t>reflected</a:t>
            </a:r>
            <a:r>
              <a:rPr sz="1800" b="1" spc="-30" dirty="0">
                <a:latin typeface="Calibri"/>
                <a:cs typeface="Calibri"/>
              </a:rPr>
              <a:t> </a:t>
            </a:r>
            <a:r>
              <a:rPr sz="1800" b="1" dirty="0">
                <a:latin typeface="Calibri"/>
                <a:cs typeface="Calibri"/>
              </a:rPr>
              <a:t>in the </a:t>
            </a:r>
            <a:r>
              <a:rPr sz="1800" b="1" spc="-5" dirty="0">
                <a:latin typeface="Calibri"/>
                <a:cs typeface="Calibri"/>
              </a:rPr>
              <a:t>encircled</a:t>
            </a:r>
            <a:r>
              <a:rPr sz="1800" b="1" spc="-15" dirty="0">
                <a:latin typeface="Calibri"/>
                <a:cs typeface="Calibri"/>
              </a:rPr>
              <a:t> </a:t>
            </a:r>
            <a:r>
              <a:rPr sz="2000" b="1" spc="-15" dirty="0">
                <a:latin typeface="Calibri"/>
                <a:cs typeface="Calibri"/>
              </a:rPr>
              <a:t>key:value </a:t>
            </a:r>
            <a:r>
              <a:rPr sz="1800" b="1" spc="-10" dirty="0">
                <a:latin typeface="Calibri"/>
                <a:cs typeface="Calibri"/>
              </a:rPr>
              <a:t>pairs</a:t>
            </a:r>
            <a:endParaRPr sz="1800">
              <a:latin typeface="Calibri"/>
              <a:cs typeface="Calibri"/>
            </a:endParaRPr>
          </a:p>
        </p:txBody>
      </p:sp>
      <p:grpSp>
        <p:nvGrpSpPr>
          <p:cNvPr id="17" name="object 17"/>
          <p:cNvGrpSpPr/>
          <p:nvPr/>
        </p:nvGrpSpPr>
        <p:grpSpPr>
          <a:xfrm>
            <a:off x="5107685" y="4837684"/>
            <a:ext cx="691515" cy="417195"/>
            <a:chOff x="5107685" y="4837684"/>
            <a:chExt cx="691515" cy="417195"/>
          </a:xfrm>
        </p:grpSpPr>
        <p:sp>
          <p:nvSpPr>
            <p:cNvPr id="18" name="object 18"/>
            <p:cNvSpPr/>
            <p:nvPr/>
          </p:nvSpPr>
          <p:spPr>
            <a:xfrm>
              <a:off x="5120385" y="4850384"/>
              <a:ext cx="666115" cy="391795"/>
            </a:xfrm>
            <a:custGeom>
              <a:avLst/>
              <a:gdLst/>
              <a:ahLst/>
              <a:cxnLst/>
              <a:rect l="l" t="t" r="r" b="b"/>
              <a:pathLst>
                <a:path w="666114" h="391795">
                  <a:moveTo>
                    <a:pt x="195834" y="0"/>
                  </a:moveTo>
                  <a:lnTo>
                    <a:pt x="0" y="195834"/>
                  </a:lnTo>
                  <a:lnTo>
                    <a:pt x="195834" y="391541"/>
                  </a:lnTo>
                  <a:lnTo>
                    <a:pt x="195834" y="293751"/>
                  </a:lnTo>
                  <a:lnTo>
                    <a:pt x="666114" y="293751"/>
                  </a:lnTo>
                  <a:lnTo>
                    <a:pt x="666114" y="97917"/>
                  </a:lnTo>
                  <a:lnTo>
                    <a:pt x="195834" y="97917"/>
                  </a:lnTo>
                  <a:lnTo>
                    <a:pt x="195834" y="0"/>
                  </a:lnTo>
                  <a:close/>
                </a:path>
              </a:pathLst>
            </a:custGeom>
            <a:solidFill>
              <a:srgbClr val="FFFF00"/>
            </a:solidFill>
          </p:spPr>
          <p:txBody>
            <a:bodyPr wrap="square" lIns="0" tIns="0" rIns="0" bIns="0" rtlCol="0"/>
            <a:lstStyle/>
            <a:p>
              <a:endParaRPr/>
            </a:p>
          </p:txBody>
        </p:sp>
        <p:sp>
          <p:nvSpPr>
            <p:cNvPr id="19" name="object 19"/>
            <p:cNvSpPr/>
            <p:nvPr/>
          </p:nvSpPr>
          <p:spPr>
            <a:xfrm>
              <a:off x="5120385" y="4850384"/>
              <a:ext cx="666115" cy="391795"/>
            </a:xfrm>
            <a:custGeom>
              <a:avLst/>
              <a:gdLst/>
              <a:ahLst/>
              <a:cxnLst/>
              <a:rect l="l" t="t" r="r" b="b"/>
              <a:pathLst>
                <a:path w="666114" h="391795">
                  <a:moveTo>
                    <a:pt x="666114" y="97917"/>
                  </a:moveTo>
                  <a:lnTo>
                    <a:pt x="195834" y="97917"/>
                  </a:lnTo>
                  <a:lnTo>
                    <a:pt x="195834" y="0"/>
                  </a:lnTo>
                  <a:lnTo>
                    <a:pt x="0" y="195834"/>
                  </a:lnTo>
                  <a:lnTo>
                    <a:pt x="195834" y="391541"/>
                  </a:lnTo>
                  <a:lnTo>
                    <a:pt x="195834" y="293751"/>
                  </a:lnTo>
                  <a:lnTo>
                    <a:pt x="666114" y="293751"/>
                  </a:lnTo>
                  <a:lnTo>
                    <a:pt x="666114" y="97917"/>
                  </a:lnTo>
                  <a:close/>
                </a:path>
              </a:pathLst>
            </a:custGeom>
            <a:ln w="25400">
              <a:solidFill>
                <a:srgbClr val="C00000"/>
              </a:solidFill>
            </a:ln>
          </p:spPr>
          <p:txBody>
            <a:bodyPr wrap="square" lIns="0" tIns="0" rIns="0" bIns="0" rtlCol="0"/>
            <a:lstStyle/>
            <a:p>
              <a:endParaRPr/>
            </a:p>
          </p:txBody>
        </p: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92</TotalTime>
  <Words>3714</Words>
  <Application>Microsoft Office PowerPoint</Application>
  <PresentationFormat>On-screen Show (4:3)</PresentationFormat>
  <Paragraphs>536</Paragraphs>
  <Slides>42</Slides>
  <Notes>0</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Slide 1</vt:lpstr>
      <vt:lpstr>( Learning Outcomes ) </vt:lpstr>
      <vt:lpstr>DICTIONARY INTRODUCTION</vt:lpstr>
      <vt:lpstr>DICTIONARY: Definition</vt:lpstr>
      <vt:lpstr>DICTIONARY: Creation</vt:lpstr>
      <vt:lpstr>DICTIONARY: Creation contd..</vt:lpstr>
      <vt:lpstr>Accessing elements in DICTIONARY</vt:lpstr>
      <vt:lpstr>Add an item in a DICTIONARY</vt:lpstr>
      <vt:lpstr>Modify an item in DICTIONARY</vt:lpstr>
      <vt:lpstr>Traversal in a DICTIONARY</vt:lpstr>
      <vt:lpstr>UNDERSTANDING TRAVERSAL  in Loop, List, Tuple, Dictionary</vt:lpstr>
      <vt:lpstr>MEMBERSHIP OPERATOR in a DICTIONARY</vt:lpstr>
      <vt:lpstr>FUNCTIONS /  METHODS  DICTIONARY</vt:lpstr>
      <vt:lpstr>FUNCTIONS IN DICTIONARY: len()</vt:lpstr>
      <vt:lpstr>FUNCTIONS IN DICTIONARY: dict()</vt:lpstr>
      <vt:lpstr>FUNCTIONS IN DICTIONARY: keys()</vt:lpstr>
      <vt:lpstr>FUNCTIONS IN DICTIONARY: values()</vt:lpstr>
      <vt:lpstr>FUNCTIONS IN DICTIONARY: items()</vt:lpstr>
      <vt:lpstr>FUNCTIONS IN DICTIONARY: get()</vt:lpstr>
      <vt:lpstr>FUNCTIONS IN DICTIONARY: update()</vt:lpstr>
      <vt:lpstr>FUNCTIONS IN DICTIONARY: del()</vt:lpstr>
      <vt:lpstr>KEYWORD IN DICTIONARY: del</vt:lpstr>
      <vt:lpstr>FUNCTIONS IN DICTIONARY: clear()</vt:lpstr>
      <vt:lpstr>FUNCTIONS IN DICTIONARY: fromkeys()</vt:lpstr>
      <vt:lpstr>FUNCTIONS IN DICTIONARY: copy()</vt:lpstr>
      <vt:lpstr>FUNCTIONS IN DICTIONARY: copy() contd.</vt:lpstr>
      <vt:lpstr>Slide 27</vt:lpstr>
      <vt:lpstr>FUNCTIONS IN DICTIONARY: pop()</vt:lpstr>
      <vt:lpstr>FUNCTIONS IN DICTIONARY: popitem()</vt:lpstr>
      <vt:lpstr>FUNCTIONS IN DICTIONARY: setdefault()</vt:lpstr>
      <vt:lpstr>FUNCTIONS IN DICTIONARY: max()</vt:lpstr>
      <vt:lpstr>FUNCTIONS IN DICTIONARY: min()</vt:lpstr>
      <vt:lpstr>FUNCTIONS IN DICTIONARY: sorted()</vt:lpstr>
      <vt:lpstr>NESTED  DICTIONARY</vt:lpstr>
      <vt:lpstr>NESTED DICTIONARIES</vt:lpstr>
      <vt:lpstr>Slide 36</vt:lpstr>
      <vt:lpstr>PROGRAM 1: Count the number of times a character/digit appears  in a given string using a dictionary</vt:lpstr>
      <vt:lpstr>PROGRAM 2: Create a dictionary with employee numbers, names of employees,  their salary and display them.</vt:lpstr>
      <vt:lpstr>Create a dictionary whose keys are month names and whose values are the same number of days in the corresponding month:  1) ask the user to enter a month name and use the dictionary to tell them how many days are in the month. 2) print out all of the keys in alphabetical order. 3) print out all of the months with 31 days. 4) print out the elements sorted by the number of days in each month.</vt:lpstr>
      <vt:lpstr>Bibliograhy and References</vt:lpstr>
      <vt:lpstr>Slide 41</vt:lpstr>
      <vt:lpstr>Programming is an ART…. Add your colours to it and make your own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Windows User</dc:creator>
  <cp:lastModifiedBy>Teacher</cp:lastModifiedBy>
  <cp:revision>4</cp:revision>
  <dcterms:created xsi:type="dcterms:W3CDTF">2023-01-16T07:18:24Z</dcterms:created>
  <dcterms:modified xsi:type="dcterms:W3CDTF">2024-01-29T10:12:47Z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2021-03-23T00:00:00Z</vt:filetime>
  </property>
  <property fmtid="{D5CDD505-2E9C-101B-9397-08002B2CF9AE}" pid="3" name="Creator">
    <vt:lpwstr>Microsoft® PowerPoint® 2010</vt:lpwstr>
  </property>
  <property fmtid="{D5CDD505-2E9C-101B-9397-08002B2CF9AE}" pid="4" name="LastSaved">
    <vt:filetime>2023-01-16T00:00:00Z</vt:filetime>
  </property>
</Properties>
</file>